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9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341" r:id="rId2"/>
    <p:sldId id="302" r:id="rId3"/>
    <p:sldId id="262" r:id="rId4"/>
    <p:sldId id="263" r:id="rId5"/>
    <p:sldId id="289" r:id="rId6"/>
    <p:sldId id="303" r:id="rId7"/>
    <p:sldId id="266" r:id="rId8"/>
    <p:sldId id="305" r:id="rId9"/>
    <p:sldId id="306" r:id="rId10"/>
    <p:sldId id="307" r:id="rId11"/>
    <p:sldId id="290" r:id="rId12"/>
    <p:sldId id="267" r:id="rId13"/>
    <p:sldId id="284" r:id="rId14"/>
    <p:sldId id="268" r:id="rId15"/>
    <p:sldId id="272" r:id="rId16"/>
    <p:sldId id="276" r:id="rId17"/>
    <p:sldId id="286" r:id="rId18"/>
    <p:sldId id="275" r:id="rId19"/>
    <p:sldId id="274" r:id="rId20"/>
    <p:sldId id="277" r:id="rId21"/>
    <p:sldId id="291" r:id="rId22"/>
    <p:sldId id="292" r:id="rId23"/>
    <p:sldId id="282" r:id="rId24"/>
    <p:sldId id="293" r:id="rId25"/>
    <p:sldId id="283" r:id="rId26"/>
    <p:sldId id="301" r:id="rId27"/>
    <p:sldId id="304" r:id="rId28"/>
    <p:sldId id="278" r:id="rId29"/>
    <p:sldId id="296" r:id="rId30"/>
    <p:sldId id="295" r:id="rId31"/>
    <p:sldId id="281" r:id="rId32"/>
    <p:sldId id="280" r:id="rId33"/>
    <p:sldId id="297" r:id="rId34"/>
    <p:sldId id="294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EC0E0E"/>
    <a:srgbClr val="D70D0D"/>
    <a:srgbClr val="360C8A"/>
    <a:srgbClr val="480C8A"/>
    <a:srgbClr val="000066"/>
    <a:srgbClr val="FF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32787"/>
    <p:restoredTop sz="90929"/>
  </p:normalViewPr>
  <p:slideViewPr>
    <p:cSldViewPr>
      <p:cViewPr varScale="1">
        <p:scale>
          <a:sx n="122" d="100"/>
          <a:sy n="122" d="100"/>
        </p:scale>
        <p:origin x="-21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6.xml"/><Relationship Id="rId4" Type="http://schemas.openxmlformats.org/officeDocument/2006/relationships/slide" Target="slides/slide20.xml"/><Relationship Id="rId5" Type="http://schemas.openxmlformats.org/officeDocument/2006/relationships/slide" Target="slides/slide27.xml"/><Relationship Id="rId6" Type="http://schemas.openxmlformats.org/officeDocument/2006/relationships/slide" Target="slides/slide29.xml"/><Relationship Id="rId1" Type="http://schemas.openxmlformats.org/officeDocument/2006/relationships/slide" Target="slides/slide6.xml"/><Relationship Id="rId2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Relationship Id="rId2" Type="http://schemas.openxmlformats.org/officeDocument/2006/relationships/image" Target="../media/image58.wmf"/><Relationship Id="rId3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660E7F-7389-544F-982C-C202CF21F5E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521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11C23B-3342-0840-92F0-BD234C5022F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499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1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E11ED3-E39C-9940-A5FC-AB5B4E8FD666}" type="slidenum">
              <a:rPr lang="cs-CZ">
                <a:latin typeface="Calibri" charset="0"/>
              </a:rPr>
              <a:pPr eaLnBrk="1" hangingPunct="1"/>
              <a:t>1</a:t>
            </a:fld>
            <a:endParaRPr lang="cs-CZ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0DA381-1AC5-9A49-99E8-45CC65D32BEE}" type="slidenum">
              <a:rPr lang="en-US"/>
              <a:pPr/>
              <a:t>43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99A74-743F-3B41-810D-2B1D2941856F}" type="slidenum">
              <a:rPr lang="en-US"/>
              <a:pPr/>
              <a:t>49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F526E5-2880-4D41-B311-9D39B9237147}" type="slidenum">
              <a:rPr lang="en-US"/>
              <a:pPr/>
              <a:t>51</a:t>
            </a:fld>
            <a:endParaRPr lang="en-US"/>
          </a:p>
        </p:txBody>
      </p:sp>
      <p:sp>
        <p:nvSpPr>
          <p:cNvPr id="819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4213"/>
            <a:ext cx="4572000" cy="3430587"/>
          </a:xfrm>
          <a:ln/>
        </p:spPr>
      </p:sp>
      <p:sp>
        <p:nvSpPr>
          <p:cNvPr id="81924" name="Notes Placeholder 2"/>
          <p:cNvSpPr>
            <a:spLocks noGrp="1"/>
          </p:cNvSpPr>
          <p:nvPr>
            <p:ph type="body" idx="1"/>
          </p:nvPr>
        </p:nvSpPr>
        <p:spPr>
          <a:xfrm>
            <a:off x="686728" y="4346008"/>
            <a:ext cx="5484544" cy="4113694"/>
          </a:xfrm>
          <a:noFill/>
          <a:ln/>
        </p:spPr>
        <p:txBody>
          <a:bodyPr lIns="86176" tIns="43087" rIns="86176" bIns="43087"/>
          <a:lstStyle/>
          <a:p>
            <a:pPr eaLnBrk="1" hangingPunct="1"/>
            <a:endParaRPr lang="en-US"/>
          </a:p>
        </p:txBody>
      </p:sp>
      <p:sp>
        <p:nvSpPr>
          <p:cNvPr id="81925" name="Slide Number Placeholder 3"/>
          <p:cNvSpPr txBox="1">
            <a:spLocks noGrp="1"/>
          </p:cNvSpPr>
          <p:nvPr/>
        </p:nvSpPr>
        <p:spPr bwMode="auto">
          <a:xfrm>
            <a:off x="3882179" y="8682534"/>
            <a:ext cx="2974275" cy="45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176" tIns="43087" rIns="86176" bIns="43087" anchor="b">
            <a:prstTxWarp prst="textNoShape">
              <a:avLst/>
            </a:prstTxWarp>
          </a:bodyPr>
          <a:lstStyle/>
          <a:p>
            <a:pPr algn="r" defTabSz="859598"/>
            <a:fld id="{00585FB5-DCD7-CA4E-BA2D-6FCE7258240F}" type="slidenum">
              <a:rPr lang="en-US" sz="1200"/>
              <a:pPr algn="r" defTabSz="859598"/>
              <a:t>51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D209D-B61E-3747-9CE8-233A5DF1F8A5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6B3332-EA52-9F4A-B1BF-EE9C38B2634A}" type="slidenum">
              <a:rPr lang="en-GB"/>
              <a:pPr/>
              <a:t>56</a:t>
            </a:fld>
            <a:endParaRPr lang="en-GB"/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8DC90A53-1D68-1C4F-B20E-8A68E0ED2CFA}" type="slidenum">
              <a:rPr lang="en-GB" sz="1200"/>
              <a:pPr algn="r"/>
              <a:t>56</a:t>
            </a:fld>
            <a:endParaRPr lang="en-GB" sz="1200"/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  <a:ln/>
        </p:spPr>
        <p:txBody>
          <a:bodyPr lIns="90580" tIns="45290" rIns="90580" bIns="45290"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2D6118-16FD-7C42-ACCB-B3391DC374DE}" type="slidenum">
              <a:rPr lang="en-GB"/>
              <a:pPr/>
              <a:t>57</a:t>
            </a:fld>
            <a:endParaRPr lang="en-GB"/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826602B0-600B-704C-A41A-7EA9C3C2912F}" type="slidenum">
              <a:rPr lang="en-GB" sz="1200"/>
              <a:pPr algn="r"/>
              <a:t>57</a:t>
            </a:fld>
            <a:endParaRPr lang="en-GB" sz="1200"/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  <a:ln/>
        </p:spPr>
        <p:txBody>
          <a:bodyPr lIns="90580" tIns="45290" rIns="90580" bIns="45290"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D8124D-BA14-5243-99F9-1C91B536A46C}" type="slidenum">
              <a:rPr lang="en-GB"/>
              <a:pPr/>
              <a:t>58</a:t>
            </a:fld>
            <a:endParaRPr lang="en-GB"/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EB54B49-E6CA-2840-9FF2-37DF544AADA2}" type="slidenum">
              <a:rPr lang="en-GB" sz="1200"/>
              <a:pPr algn="r"/>
              <a:t>58</a:t>
            </a:fld>
            <a:endParaRPr lang="en-GB" sz="1200"/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  <a:ln/>
        </p:spPr>
        <p:txBody>
          <a:bodyPr lIns="90580" tIns="45290" rIns="90580" bIns="45290"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CB187F-2E44-844D-9414-ED1A486EB438}" type="slidenum">
              <a:rPr lang="en-GB"/>
              <a:pPr/>
              <a:t>59</a:t>
            </a:fld>
            <a:endParaRPr lang="en-GB"/>
          </a:p>
        </p:txBody>
      </p:sp>
      <p:sp>
        <p:nvSpPr>
          <p:cNvPr id="952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DF52B0A-B674-2447-9119-26B469E57188}" type="slidenum">
              <a:rPr lang="en-GB" sz="1200"/>
              <a:pPr algn="r"/>
              <a:t>59</a:t>
            </a:fld>
            <a:endParaRPr lang="en-GB" sz="1200"/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  <a:ln/>
        </p:spPr>
        <p:txBody>
          <a:bodyPr lIns="90580" tIns="45290" rIns="90580" bIns="45290"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4343990"/>
            <a:ext cx="5486400" cy="41145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>
                <a:latin typeface="Times New Roman" charset="0"/>
              </a:rPr>
              <a:t>pre-preg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0AB3F-1B74-F148-B8CF-58C898A1F335}" type="slidenum">
              <a:rPr lang="cs-CZ"/>
              <a:pPr/>
              <a:t>5</a:t>
            </a:fld>
            <a:endParaRPr lang="cs-CZ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r>
              <a:rPr lang="en-US"/>
              <a:t>rho_0 = 0.16 GeV/fm3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68C743-84EA-2A4F-8A30-F9BDFBAA0480}" type="slidenum">
              <a:rPr lang="en-US"/>
              <a:pPr/>
              <a:t>9</a:t>
            </a:fld>
            <a:endParaRPr lang="en-US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LHC= 27 x 200 = 170 muJ =&gt; m=17g</a:t>
            </a:r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929B86-1758-324F-97AD-5B118F87B085}" type="slidenum">
              <a:rPr lang="cs-CZ"/>
              <a:pPr/>
              <a:t>23</a:t>
            </a:fld>
            <a:endParaRPr lang="cs-CZ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66750"/>
            <a:ext cx="4554537" cy="34163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379913"/>
            <a:ext cx="5056188" cy="4084637"/>
          </a:xfrm>
        </p:spPr>
        <p:txBody>
          <a:bodyPr lIns="87682" tIns="43841" rIns="87682" bIns="438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28D5B-1BD2-2E4A-984B-F172F82C7EE4}" type="slidenum">
              <a:rPr lang="cs-CZ"/>
              <a:pPr/>
              <a:t>31</a:t>
            </a:fld>
            <a:endParaRPr lang="cs-CZ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67238" cy="3425825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29088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CCFC48-704D-914B-AF1A-E81A517DBC81}" type="slidenum">
              <a:rPr lang="en-US"/>
              <a:pPr/>
              <a:t>35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2" y="4344428"/>
            <a:ext cx="5487637" cy="4115274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40BF9E-70BA-4945-B134-6A26B7D9A8A0}" type="slidenum">
              <a:rPr lang="en-US"/>
              <a:pPr/>
              <a:t>39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B3D31C-E9BF-C940-ADE9-61FAD39FCDA3}" type="slidenum">
              <a:rPr lang="en-US"/>
              <a:pPr/>
              <a:t>40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2" y="4344428"/>
            <a:ext cx="5487637" cy="4115274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4BA3C-BE54-8A44-8062-4A534E3DC78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90D190-7CE2-864B-A326-4F21D7631FB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25D8A2-99ED-DA49-9814-AD5B3D2A0E0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FC1BBAC-0BBA-4849-B314-764D6C9B8E1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F3E1C337-9A7B-7647-B7D1-B86937872F5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6A2D680D-85DB-DE4F-8FAA-0F7C2243813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p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lhc logo1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1" y="54737"/>
            <a:ext cx="828675" cy="828675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4" name="Picture 18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12175" y="114300"/>
            <a:ext cx="517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14399"/>
          </a:xfrm>
          <a:prstGeom prst="rect">
            <a:avLst/>
          </a:prstGeom>
        </p:spPr>
        <p:txBody>
          <a:bodyPr/>
          <a:lstStyle>
            <a:lvl1pPr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Lyn Evans – EDMS 1061056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le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4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3979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885825"/>
          </a:xfrm>
          <a:prstGeom prst="rect">
            <a:avLst/>
          </a:prstGeom>
          <a:gradFill flip="none" rotWithShape="1">
            <a:gsLst>
              <a:gs pos="1000">
                <a:srgbClr val="FF6600"/>
              </a:gs>
              <a:gs pos="43000">
                <a:srgbClr val="FFC000"/>
              </a:gs>
              <a:gs pos="100000">
                <a:srgbClr val="FFFFFF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5" descr="newlhc logo1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0" y="60156"/>
            <a:ext cx="828675" cy="828675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5" name="Picture 18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447088" y="157163"/>
            <a:ext cx="517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3067050" y="6591300"/>
            <a:ext cx="303847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3399"/>
                </a:solidFill>
                <a:latin typeface="Arial Rounded MT Bold" pitchFamily="34" charset="0"/>
              </a:rPr>
              <a:t>Lyn Evans</a:t>
            </a: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666750" y="0"/>
            <a:ext cx="7772400" cy="85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615113"/>
            <a:ext cx="2133600" cy="136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646E6-D8A7-104D-A25B-06F6EBC66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2A1576-54D6-EB4E-A64D-CE46769B64F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6CC92F4-CD57-184E-A3CA-946EC72A34F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92752B1-9BFC-3F4E-A500-1DDEB049CF7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BA4D2E0-0066-124D-B7C5-63567B9F556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C341D73-755B-0E47-AADB-15CA125688A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0EC054-4710-ED4B-B79D-7F102C570AA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271EE1-C89A-C847-883C-79DF89E90A5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AF3036E-8640-AB41-8DA0-6ED823F47BA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007395-1480-BC40-A752-E0A4036D810F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star.bnl.gov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57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58.w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59.wmf"/><Relationship Id="rId10" Type="http://schemas.openxmlformats.org/officeDocument/2006/relationships/image" Target="../media/image61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jpeg"/><Relationship Id="rId3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8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3.jpeg"/><Relationship Id="rId3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0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77.png"/><Relationship Id="rId7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jpeg"/><Relationship Id="rId7" Type="http://schemas.openxmlformats.org/officeDocument/2006/relationships/image" Target="../media/image116.wmf"/><Relationship Id="rId8" Type="http://schemas.openxmlformats.org/officeDocument/2006/relationships/image" Target="../media/image117.png"/><Relationship Id="rId9" Type="http://schemas.openxmlformats.org/officeDocument/2006/relationships/image" Target="../media/image107.png"/><Relationship Id="rId1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13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i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imes New Roman" charset="0"/>
                <a:cs typeface="Times New Roman" charset="0"/>
              </a:rPr>
              <a:t>Jaderná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imes New Roman" charset="0"/>
                <a:cs typeface="Times New Roman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imes New Roman" charset="0"/>
                <a:cs typeface="Times New Roman" charset="0"/>
              </a:rPr>
              <a:t>fyzika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imes New Roman" charset="0"/>
                <a:cs typeface="Times New Roman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imes New Roman" charset="0"/>
                <a:cs typeface="Times New Roman" charset="0"/>
              </a:rPr>
              <a:t>vysokých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imes New Roman" charset="0"/>
                <a:cs typeface="Times New Roman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imes New Roman" charset="0"/>
                <a:cs typeface="Times New Roman" charset="0"/>
              </a:rPr>
              <a:t>energií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>
          <a:xfrm>
            <a:off x="142875" y="5072063"/>
            <a:ext cx="8786813" cy="1649412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5301208"/>
            <a:ext cx="6081712" cy="148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43808" y="2060848"/>
            <a:ext cx="3406702" cy="7017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762000" eaLnBrk="0" hangingPunct="0">
              <a:spcBef>
                <a:spcPct val="20000"/>
              </a:spcBef>
            </a:pPr>
            <a:r>
              <a:rPr lang="en-GB" sz="1800" b="1" i="1" dirty="0">
                <a:latin typeface="Comic Sans MS" charset="0"/>
              </a:rPr>
              <a:t>Michal </a:t>
            </a:r>
            <a:r>
              <a:rPr lang="en-GB" sz="1800" b="1" i="1" dirty="0" err="1">
                <a:latin typeface="Comic Sans MS" charset="0"/>
              </a:rPr>
              <a:t>Šumbera</a:t>
            </a:r>
            <a:endParaRPr lang="en-US" sz="1800" b="1" i="1" dirty="0">
              <a:latin typeface="Comic Sans MS" charset="0"/>
            </a:endParaRPr>
          </a:p>
          <a:p>
            <a:pPr algn="ctr" defTabSz="762000" eaLnBrk="0" hangingPunct="0">
              <a:spcBef>
                <a:spcPct val="20000"/>
              </a:spcBef>
            </a:pPr>
            <a:r>
              <a:rPr lang="cs-CZ" sz="1800" b="1" i="1" dirty="0">
                <a:latin typeface="Comic Sans MS" charset="0"/>
              </a:rPr>
              <a:t>Ústav jaderné fyziky</a:t>
            </a:r>
            <a:r>
              <a:rPr lang="en-US" sz="1800" b="1" i="1" dirty="0">
                <a:latin typeface="Comic Sans MS" charset="0"/>
              </a:rPr>
              <a:t> A</a:t>
            </a:r>
            <a:r>
              <a:rPr lang="cs-CZ" sz="1800" b="1" i="1" dirty="0">
                <a:latin typeface="Comic Sans MS" charset="0"/>
              </a:rPr>
              <a:t>V</a:t>
            </a:r>
            <a:r>
              <a:rPr lang="en-US" sz="1800" b="1" i="1" dirty="0">
                <a:latin typeface="Comic Sans MS" charset="0"/>
              </a:rPr>
              <a:t> </a:t>
            </a:r>
            <a:r>
              <a:rPr lang="cs-CZ" sz="1800" b="1" i="1" dirty="0">
                <a:latin typeface="Comic Sans MS" charset="0"/>
              </a:rPr>
              <a:t>ČR</a:t>
            </a:r>
            <a:endParaRPr lang="cs-CZ" sz="18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9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219200"/>
            <a:ext cx="6873875" cy="44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slow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E:\rin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6781800" cy="5332413"/>
          </a:xfrm>
          <a:prstGeom prst="rect">
            <a:avLst/>
          </a:prstGeom>
          <a:noFill/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228600" y="152400"/>
            <a:ext cx="891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cs-CZ" sz="3200" b="1" i="1">
                <a:solidFill>
                  <a:srgbClr val="D70D0D"/>
                </a:solidFill>
                <a:latin typeface="Comic Sans MS" charset="0"/>
              </a:rPr>
              <a:t>R</a:t>
            </a:r>
            <a:r>
              <a:rPr lang="cs-CZ" sz="3200" b="1" i="1">
                <a:latin typeface="Comic Sans MS" charset="0"/>
              </a:rPr>
              <a:t>e</a:t>
            </a:r>
            <a:r>
              <a:rPr lang="cs-CZ" sz="3200" b="1" i="1">
                <a:latin typeface="Comic Sans MS" charset="0"/>
                <a:ea typeface="Times New Roman" charset="0"/>
                <a:cs typeface="Times New Roman" charset="0"/>
              </a:rPr>
              <a:t>lativistic </a:t>
            </a:r>
            <a:r>
              <a:rPr lang="cs-CZ" sz="3200" b="1" i="1">
                <a:solidFill>
                  <a:srgbClr val="D70D0D"/>
                </a:solidFill>
                <a:latin typeface="Comic Sans MS" charset="0"/>
                <a:ea typeface="Times New Roman" charset="0"/>
                <a:cs typeface="Times New Roman" charset="0"/>
              </a:rPr>
              <a:t>H</a:t>
            </a:r>
            <a:r>
              <a:rPr lang="cs-CZ" sz="3200" b="1" i="1">
                <a:latin typeface="Comic Sans MS" charset="0"/>
                <a:ea typeface="Times New Roman" charset="0"/>
                <a:cs typeface="Times New Roman" charset="0"/>
              </a:rPr>
              <a:t>eavy </a:t>
            </a:r>
            <a:r>
              <a:rPr lang="cs-CZ" sz="3200" b="1" i="1">
                <a:solidFill>
                  <a:srgbClr val="D70D0D"/>
                </a:solidFill>
                <a:latin typeface="Comic Sans MS" charset="0"/>
                <a:ea typeface="Times New Roman" charset="0"/>
                <a:cs typeface="Times New Roman" charset="0"/>
              </a:rPr>
              <a:t>I</a:t>
            </a:r>
            <a:r>
              <a:rPr lang="cs-CZ" sz="3200" b="1" i="1">
                <a:latin typeface="Comic Sans MS" charset="0"/>
                <a:ea typeface="Times New Roman" charset="0"/>
                <a:cs typeface="Times New Roman" charset="0"/>
              </a:rPr>
              <a:t>on </a:t>
            </a:r>
            <a:r>
              <a:rPr lang="cs-CZ" sz="3200" b="1" i="1">
                <a:solidFill>
                  <a:srgbClr val="D70D0D"/>
                </a:solidFill>
                <a:latin typeface="Comic Sans MS" charset="0"/>
                <a:ea typeface="Times New Roman" charset="0"/>
                <a:cs typeface="Times New Roman" charset="0"/>
              </a:rPr>
              <a:t>C</a:t>
            </a:r>
            <a:r>
              <a:rPr lang="cs-CZ" sz="3200" b="1" i="1">
                <a:latin typeface="Comic Sans MS" charset="0"/>
                <a:ea typeface="Times New Roman" charset="0"/>
                <a:cs typeface="Times New Roman" charset="0"/>
              </a:rPr>
              <a:t>ollider – </a:t>
            </a:r>
            <a:r>
              <a:rPr lang="cs-CZ" sz="3200" b="1" i="1">
                <a:latin typeface="Comic Sans MS" charset="0"/>
              </a:rPr>
              <a:t/>
            </a:r>
            <a:br>
              <a:rPr lang="cs-CZ" sz="3200" b="1" i="1">
                <a:latin typeface="Comic Sans MS" charset="0"/>
              </a:rPr>
            </a:br>
            <a:r>
              <a:rPr lang="cs-CZ" sz="3200" b="1" i="1">
                <a:latin typeface="Comic Sans MS" charset="0"/>
                <a:ea typeface="Times New Roman" charset="0"/>
                <a:cs typeface="Times New Roman" charset="0"/>
              </a:rPr>
              <a:t>„srá</a:t>
            </a:r>
            <a:r>
              <a:rPr lang="cs-CZ" sz="3200" b="1" i="1">
                <a:latin typeface="Comic Sans MS" charset="0"/>
              </a:rPr>
              <a:t>ž</a:t>
            </a:r>
            <a:r>
              <a:rPr lang="cs-CZ" sz="3200" b="1" i="1">
                <a:latin typeface="Comic Sans MS" charset="0"/>
                <a:ea typeface="Times New Roman" charset="0"/>
                <a:cs typeface="Times New Roman" charset="0"/>
              </a:rPr>
              <a:t>e</a:t>
            </a:r>
            <a:r>
              <a:rPr lang="en-US" sz="3200" b="1" i="1">
                <a:latin typeface="Comic Sans MS" charset="0"/>
              </a:rPr>
              <a:t>č</a:t>
            </a:r>
            <a:r>
              <a:rPr lang="cs-CZ" sz="3200" b="1" i="1">
                <a:latin typeface="Comic Sans MS" charset="0"/>
                <a:ea typeface="Times New Roman" charset="0"/>
                <a:cs typeface="Times New Roman" charset="0"/>
              </a:rPr>
              <a:t> relativistických t</a:t>
            </a:r>
            <a:r>
              <a:rPr lang="en-US" sz="3200" b="1" i="1">
                <a:latin typeface="Comic Sans MS" charset="0"/>
              </a:rPr>
              <a:t>ě</a:t>
            </a:r>
            <a:r>
              <a:rPr lang="cs-CZ" sz="3200" b="1" i="1">
                <a:latin typeface="Comic Sans MS" charset="0"/>
              </a:rPr>
              <a:t>ž</a:t>
            </a:r>
            <a:r>
              <a:rPr lang="cs-CZ" sz="3200" b="1" i="1">
                <a:latin typeface="Comic Sans MS" charset="0"/>
                <a:ea typeface="Times New Roman" charset="0"/>
                <a:cs typeface="Times New Roman" charset="0"/>
              </a:rPr>
              <a:t>kých iont</a:t>
            </a:r>
            <a:r>
              <a:rPr lang="en-US" sz="3200" b="1" i="1">
                <a:latin typeface="Comic Sans MS" charset="0"/>
              </a:rPr>
              <a:t>ů</a:t>
            </a:r>
            <a:r>
              <a:rPr lang="cs-CZ" sz="3200" b="1" i="1">
                <a:latin typeface="Comic Sans MS" charset="0"/>
                <a:ea typeface="Times New Roman" charset="0"/>
                <a:cs typeface="Times New Roman" charset="0"/>
              </a:rPr>
              <a:t>“</a:t>
            </a:r>
            <a:endParaRPr lang="en-US" sz="3200" b="1" i="1">
              <a:latin typeface="Comic Sans MS" charset="0"/>
              <a:ea typeface="Times New Roman" charset="0"/>
              <a:cs typeface="Times New Roman" charset="0"/>
            </a:endParaRPr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 rot="7642519">
            <a:off x="3124200" y="3581400"/>
            <a:ext cx="685800" cy="685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0" name="AutoShape 6"/>
          <p:cNvSpPr>
            <a:spLocks noChangeArrowheads="1"/>
          </p:cNvSpPr>
          <p:nvPr/>
        </p:nvSpPr>
        <p:spPr bwMode="auto">
          <a:xfrm rot="-6677088">
            <a:off x="4800600" y="3962400"/>
            <a:ext cx="685800" cy="685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030957"/>
            </a:gs>
            <a:gs pos="100000">
              <a:srgbClr val="030957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762000"/>
          </a:xfrm>
          <a:noFill/>
        </p:spPr>
        <p:txBody>
          <a:bodyPr/>
          <a:lstStyle/>
          <a:p>
            <a:r>
              <a:rPr lang="en-US" sz="4000">
                <a:solidFill>
                  <a:srgbClr val="FFFF00"/>
                </a:solidFill>
                <a:latin typeface="Comic Sans MS" charset="0"/>
              </a:rPr>
              <a:t>RHIC</a:t>
            </a:r>
            <a:r>
              <a:rPr lang="cs-CZ" sz="4000">
                <a:solidFill>
                  <a:srgbClr val="FFFF00"/>
                </a:solidFill>
                <a:latin typeface="Comic Sans MS" charset="0"/>
              </a:rPr>
              <a:t>: pohled z družice</a:t>
            </a:r>
            <a:endParaRPr lang="en-US" sz="4000">
              <a:solidFill>
                <a:srgbClr val="FFFF00"/>
              </a:solidFill>
            </a:endParaRPr>
          </a:p>
        </p:txBody>
      </p:sp>
      <p:pic>
        <p:nvPicPr>
          <p:cNvPr id="17411" name="Picture 3" descr="CN11-194-82.jpg                                                00001F55KARA                           B2672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71600"/>
            <a:ext cx="8305800" cy="4843463"/>
          </a:xfrm>
          <a:prstGeom prst="rect">
            <a:avLst/>
          </a:prstGeom>
          <a:noFill/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629400" y="4267200"/>
            <a:ext cx="2133600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charset="0"/>
              </a:rPr>
              <a:t>Brookhaven</a:t>
            </a:r>
            <a:r>
              <a:rPr lang="cs-CZ" sz="1800">
                <a:solidFill>
                  <a:schemeClr val="bg1"/>
                </a:solidFill>
                <a:latin typeface="Comic Sans MS" charset="0"/>
              </a:rPr>
              <a:t>ská</a:t>
            </a:r>
            <a:r>
              <a:rPr lang="en-US" sz="180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cs-CZ" sz="1800">
                <a:solidFill>
                  <a:schemeClr val="bg1"/>
                </a:solidFill>
                <a:latin typeface="Comic Sans MS" charset="0"/>
              </a:rPr>
              <a:t>národní</a:t>
            </a:r>
            <a:r>
              <a:rPr lang="en-US" sz="180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cs-CZ" sz="1800">
                <a:solidFill>
                  <a:schemeClr val="bg1"/>
                </a:solidFill>
                <a:latin typeface="Comic Sans MS" charset="0"/>
              </a:rPr>
              <a:t>l</a:t>
            </a:r>
            <a:r>
              <a:rPr lang="en-US" sz="1800">
                <a:solidFill>
                  <a:schemeClr val="bg1"/>
                </a:solidFill>
                <a:latin typeface="Comic Sans MS" charset="0"/>
              </a:rPr>
              <a:t>aborato</a:t>
            </a:r>
            <a:r>
              <a:rPr lang="cs-CZ" sz="1800">
                <a:solidFill>
                  <a:schemeClr val="bg1"/>
                </a:solidFill>
                <a:latin typeface="Comic Sans MS" charset="0"/>
              </a:rPr>
              <a:t>ř</a:t>
            </a:r>
            <a:endParaRPr lang="en-US" sz="18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 flipH="1" flipV="1">
            <a:off x="6781800" y="2895600"/>
            <a:ext cx="381000" cy="1371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 rot="-4149305">
            <a:off x="1319213" y="4638675"/>
            <a:ext cx="1003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1400" b="1" i="1">
                <a:solidFill>
                  <a:srgbClr val="FFFF00"/>
                </a:solidFill>
              </a:rPr>
              <a:t>Manhattan</a:t>
            </a:r>
            <a:endParaRPr lang="en-GB" i="1">
              <a:solidFill>
                <a:srgbClr val="FF0000"/>
              </a:solidFill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2590800" y="5181600"/>
            <a:ext cx="511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1400" b="1" i="1">
                <a:solidFill>
                  <a:srgbClr val="FFFF66"/>
                </a:solidFill>
              </a:rPr>
              <a:t>JFK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676400" y="5486400"/>
            <a:ext cx="866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1400" b="1" i="1">
                <a:solidFill>
                  <a:srgbClr val="FFFF66"/>
                </a:solidFill>
              </a:rPr>
              <a:t>Brooklyn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981200" y="4800600"/>
            <a:ext cx="738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1400" b="1" i="1">
                <a:solidFill>
                  <a:srgbClr val="FFFF66"/>
                </a:solidFill>
              </a:rPr>
              <a:t>Queens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876800"/>
            <a:ext cx="1878013" cy="6096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</p:pic>
      <p:sp>
        <p:nvSpPr>
          <p:cNvPr id="17419" name="Rectangle 11"/>
          <p:cNvSpPr>
            <a:spLocks noChangeArrowheads="1"/>
          </p:cNvSpPr>
          <p:nvPr/>
        </p:nvSpPr>
        <p:spPr bwMode="auto">
          <a:xfrm rot="-1389696">
            <a:off x="2879725" y="3194050"/>
            <a:ext cx="5567363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7620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4000" b="1" i="1">
                <a:solidFill>
                  <a:srgbClr val="FFFF00"/>
                </a:solidFill>
              </a:rPr>
              <a:t>L</a:t>
            </a:r>
            <a:r>
              <a:rPr lang="cs-CZ" sz="4000" b="1" i="1">
                <a:solidFill>
                  <a:srgbClr val="FFFF00"/>
                </a:solidFill>
              </a:rPr>
              <a:t> </a:t>
            </a:r>
            <a:r>
              <a:rPr lang="en-US" sz="4000" b="1" i="1">
                <a:solidFill>
                  <a:srgbClr val="FFFF00"/>
                </a:solidFill>
              </a:rPr>
              <a:t>o</a:t>
            </a:r>
            <a:r>
              <a:rPr lang="cs-CZ" sz="4000" b="1" i="1">
                <a:solidFill>
                  <a:srgbClr val="FFFF00"/>
                </a:solidFill>
              </a:rPr>
              <a:t> </a:t>
            </a:r>
            <a:r>
              <a:rPr lang="en-US" sz="4000" b="1" i="1">
                <a:solidFill>
                  <a:srgbClr val="FFFF00"/>
                </a:solidFill>
              </a:rPr>
              <a:t>n</a:t>
            </a:r>
            <a:r>
              <a:rPr lang="cs-CZ" sz="4000" b="1" i="1">
                <a:solidFill>
                  <a:srgbClr val="FFFF00"/>
                </a:solidFill>
              </a:rPr>
              <a:t> </a:t>
            </a:r>
            <a:r>
              <a:rPr lang="en-US" sz="4000" b="1" i="1">
                <a:solidFill>
                  <a:srgbClr val="FFFF00"/>
                </a:solidFill>
              </a:rPr>
              <a:t>g</a:t>
            </a:r>
            <a:r>
              <a:rPr lang="cs-CZ" sz="4000" b="1" i="1">
                <a:solidFill>
                  <a:srgbClr val="FFFF00"/>
                </a:solidFill>
              </a:rPr>
              <a:t>  </a:t>
            </a:r>
            <a:r>
              <a:rPr lang="en-US" sz="4000" b="1" i="1">
                <a:solidFill>
                  <a:srgbClr val="FFFF00"/>
                </a:solidFill>
              </a:rPr>
              <a:t> I</a:t>
            </a:r>
            <a:r>
              <a:rPr lang="cs-CZ" sz="4000" b="1" i="1">
                <a:solidFill>
                  <a:srgbClr val="FFFF00"/>
                </a:solidFill>
              </a:rPr>
              <a:t> </a:t>
            </a:r>
            <a:r>
              <a:rPr lang="en-US" sz="4000" b="1" i="1">
                <a:solidFill>
                  <a:srgbClr val="FFFF00"/>
                </a:solidFill>
              </a:rPr>
              <a:t>s</a:t>
            </a:r>
            <a:r>
              <a:rPr lang="cs-CZ" sz="4000" b="1" i="1">
                <a:solidFill>
                  <a:srgbClr val="FFFF00"/>
                </a:solidFill>
              </a:rPr>
              <a:t> </a:t>
            </a:r>
            <a:r>
              <a:rPr lang="en-US" sz="4000" b="1" i="1">
                <a:solidFill>
                  <a:srgbClr val="FFFF00"/>
                </a:solidFill>
              </a:rPr>
              <a:t>l</a:t>
            </a:r>
            <a:r>
              <a:rPr lang="cs-CZ" sz="4000" b="1" i="1">
                <a:solidFill>
                  <a:srgbClr val="FFFF00"/>
                </a:solidFill>
              </a:rPr>
              <a:t> </a:t>
            </a:r>
            <a:r>
              <a:rPr lang="en-US" sz="4000" b="1" i="1">
                <a:solidFill>
                  <a:srgbClr val="FFFF00"/>
                </a:solidFill>
              </a:rPr>
              <a:t>a</a:t>
            </a:r>
            <a:r>
              <a:rPr lang="cs-CZ" sz="4000" b="1" i="1">
                <a:solidFill>
                  <a:srgbClr val="FFFF00"/>
                </a:solidFill>
              </a:rPr>
              <a:t> </a:t>
            </a:r>
            <a:r>
              <a:rPr lang="en-US" sz="4000" b="1" i="1">
                <a:solidFill>
                  <a:srgbClr val="FFFF00"/>
                </a:solidFill>
              </a:rPr>
              <a:t>n</a:t>
            </a:r>
            <a:r>
              <a:rPr lang="cs-CZ" sz="4000" b="1" i="1">
                <a:solidFill>
                  <a:srgbClr val="FFFF00"/>
                </a:solidFill>
              </a:rPr>
              <a:t> </a:t>
            </a:r>
            <a:r>
              <a:rPr lang="en-US" sz="4000" b="1" i="1">
                <a:solidFill>
                  <a:srgbClr val="FFFF00"/>
                </a:solidFill>
              </a:rPr>
              <a:t>d</a:t>
            </a: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utoUpdateAnimBg="0"/>
      <p:bldP spid="174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15536">
                <a:gamma/>
                <a:shade val="46275"/>
                <a:invGamma/>
              </a:srgbClr>
            </a:gs>
            <a:gs pos="50000">
              <a:srgbClr val="115536"/>
            </a:gs>
            <a:gs pos="100000">
              <a:srgbClr val="115536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7772400" cy="9906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590800" y="6400800"/>
            <a:ext cx="3657600" cy="369888"/>
          </a:xfrm>
          <a:prstGeom prst="rect">
            <a:avLst/>
          </a:prstGeom>
          <a:solidFill>
            <a:schemeClr val="fol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1600" b="1" i="1"/>
              <a:t>http://www.rhic.bnl.gov</a:t>
            </a:r>
            <a:endParaRPr lang="en-US" b="1" i="1"/>
          </a:p>
        </p:txBody>
      </p:sp>
      <p:pic>
        <p:nvPicPr>
          <p:cNvPr id="39941" name="Picture 5" descr="E:\rhic_aeria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19200"/>
            <a:ext cx="7269163" cy="5081588"/>
          </a:xfrm>
          <a:prstGeom prst="rect">
            <a:avLst/>
          </a:prstGeom>
          <a:noFill/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762000" y="152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Comic Sans MS" charset="0"/>
              </a:rPr>
              <a:t>RHIC</a:t>
            </a:r>
            <a:r>
              <a:rPr lang="cs-CZ" sz="4000">
                <a:solidFill>
                  <a:srgbClr val="FFFF00"/>
                </a:solidFill>
                <a:latin typeface="Comic Sans MS" charset="0"/>
              </a:rPr>
              <a:t>: pohled z letadla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3733800" y="2525713"/>
            <a:ext cx="231298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cs-CZ" b="1">
                <a:solidFill>
                  <a:schemeClr val="bg1"/>
                </a:solidFill>
                <a:latin typeface="Comic Sans MS" charset="0"/>
              </a:rPr>
              <a:t>obvod: 3,8 km</a:t>
            </a:r>
            <a:endParaRPr lang="en-US" b="1">
              <a:solidFill>
                <a:schemeClr val="bg1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 autoUpdateAnimBg="0"/>
      <p:bldP spid="3994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1143000"/>
          </a:xfrm>
          <a:noFill/>
        </p:spPr>
        <p:txBody>
          <a:bodyPr/>
          <a:lstStyle/>
          <a:p>
            <a:r>
              <a:rPr lang="cs-CZ">
                <a:solidFill>
                  <a:srgbClr val="FF0000"/>
                </a:solidFill>
                <a:latin typeface="Comic Sans MS" charset="0"/>
              </a:rPr>
              <a:t>Urychlovačový komplex 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RHIC</a:t>
            </a:r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413125" y="2809875"/>
            <a:ext cx="288925" cy="79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2944" tIns="12618" rIns="22944" bIns="12618">
            <a:prstTxWarp prst="textNoShape">
              <a:avLst/>
            </a:prstTxWarp>
            <a:spAutoFit/>
          </a:bodyPr>
          <a:lstStyle/>
          <a:p>
            <a:pPr defTabSz="90488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400" b="1">
                <a:solidFill>
                  <a:schemeClr val="bg1"/>
                </a:solidFill>
                <a:latin typeface="Arial" charset="0"/>
              </a:rPr>
              <a:t>h</a:t>
            </a:r>
          </a:p>
        </p:txBody>
      </p:sp>
      <p:pic>
        <p:nvPicPr>
          <p:cNvPr id="18436" name="Picture 4" descr="RHICcomplex.jpg                                                00000904 PA server                      B15D229F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5334000" cy="3930650"/>
          </a:xfrm>
          <a:prstGeom prst="rect">
            <a:avLst/>
          </a:prstGeom>
          <a:noFill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778500" y="1143000"/>
            <a:ext cx="33655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FFCC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40000"/>
              </a:spcBef>
              <a:tabLst>
                <a:tab pos="342900" algn="l"/>
              </a:tabLst>
            </a:pPr>
            <a:r>
              <a:rPr lang="en-US" sz="2200" b="1">
                <a:solidFill>
                  <a:schemeClr val="accent2"/>
                </a:solidFill>
                <a:latin typeface="Helvetica" charset="0"/>
              </a:rPr>
              <a:t>1. </a:t>
            </a:r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Tandem Van </a:t>
            </a:r>
            <a:br>
              <a:rPr lang="en-US" sz="2200" b="1">
                <a:solidFill>
                  <a:schemeClr val="accent2"/>
                </a:solidFill>
                <a:latin typeface="Comic Sans MS" charset="0"/>
              </a:rPr>
            </a:br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	de Graaff</a:t>
            </a:r>
          </a:p>
          <a:p>
            <a:pPr eaLnBrk="0" hangingPunct="0">
              <a:spcBef>
                <a:spcPct val="40000"/>
              </a:spcBef>
              <a:tabLst>
                <a:tab pos="342900" algn="l"/>
              </a:tabLst>
            </a:pPr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2. Heavy Ion </a:t>
            </a:r>
            <a:br>
              <a:rPr lang="en-US" sz="2200" b="1">
                <a:solidFill>
                  <a:schemeClr val="accent2"/>
                </a:solidFill>
                <a:latin typeface="Comic Sans MS" charset="0"/>
              </a:rPr>
            </a:br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	Transfer Line</a:t>
            </a:r>
          </a:p>
          <a:p>
            <a:pPr eaLnBrk="0" hangingPunct="0">
              <a:spcBef>
                <a:spcPct val="40000"/>
              </a:spcBef>
              <a:tabLst>
                <a:tab pos="342900" algn="l"/>
              </a:tabLst>
            </a:pPr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3. Booster</a:t>
            </a:r>
          </a:p>
          <a:p>
            <a:pPr eaLnBrk="0" hangingPunct="0">
              <a:spcBef>
                <a:spcPct val="40000"/>
              </a:spcBef>
              <a:tabLst>
                <a:tab pos="342900" algn="l"/>
              </a:tabLst>
            </a:pPr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4. Alternating </a:t>
            </a:r>
            <a:r>
              <a:rPr lang="cs-CZ" sz="2200" b="1">
                <a:solidFill>
                  <a:schemeClr val="accent2"/>
                </a:solidFill>
                <a:latin typeface="Comic Sans MS" charset="0"/>
              </a:rPr>
              <a:t>                  </a:t>
            </a:r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Gradient 	Synchrotron (AGS)</a:t>
            </a:r>
          </a:p>
          <a:p>
            <a:pPr eaLnBrk="0" hangingPunct="0">
              <a:spcBef>
                <a:spcPct val="40000"/>
              </a:spcBef>
              <a:tabLst>
                <a:tab pos="342900" algn="l"/>
              </a:tabLst>
            </a:pPr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5. AGS-to-RHIC 		Transfer Line</a:t>
            </a:r>
          </a:p>
          <a:p>
            <a:pPr eaLnBrk="0" hangingPunct="0">
              <a:spcBef>
                <a:spcPct val="40000"/>
              </a:spcBef>
              <a:tabLst>
                <a:tab pos="342900" algn="l"/>
              </a:tabLst>
            </a:pPr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6. </a:t>
            </a:r>
            <a:r>
              <a:rPr lang="cs-CZ" sz="2200" b="1">
                <a:solidFill>
                  <a:schemeClr val="accent2"/>
                </a:solidFill>
                <a:latin typeface="Comic Sans MS" charset="0"/>
              </a:rPr>
              <a:t>Prstenec </a:t>
            </a:r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RHIC:</a:t>
            </a:r>
          </a:p>
          <a:p>
            <a:pPr eaLnBrk="0" hangingPunct="0">
              <a:lnSpc>
                <a:spcPct val="90000"/>
              </a:lnSpc>
              <a:tabLst>
                <a:tab pos="342900" algn="l"/>
              </a:tabLst>
            </a:pPr>
            <a:endParaRPr lang="en-US" sz="1400" b="1">
              <a:solidFill>
                <a:srgbClr val="F76681"/>
              </a:solidFill>
              <a:latin typeface="Comic Sans MS" charset="0"/>
            </a:endParaRPr>
          </a:p>
          <a:p>
            <a:pPr eaLnBrk="0" hangingPunct="0">
              <a:lnSpc>
                <a:spcPct val="90000"/>
              </a:lnSpc>
              <a:tabLst>
                <a:tab pos="342900" algn="l"/>
              </a:tabLst>
            </a:pPr>
            <a:r>
              <a:rPr lang="en-US" sz="1800" b="1">
                <a:solidFill>
                  <a:srgbClr val="F76681"/>
                </a:solidFill>
                <a:latin typeface="Comic Sans MS" charset="0"/>
              </a:rPr>
              <a:t>~1700 </a:t>
            </a:r>
            <a:r>
              <a:rPr lang="cs-CZ" sz="1800" b="1">
                <a:solidFill>
                  <a:srgbClr val="F76681"/>
                </a:solidFill>
                <a:latin typeface="Comic Sans MS" charset="0"/>
              </a:rPr>
              <a:t>supravodivých magnetů</a:t>
            </a:r>
            <a:endParaRPr lang="en-US" sz="1800" b="1">
              <a:solidFill>
                <a:srgbClr val="F76681"/>
              </a:solidFill>
              <a:latin typeface="Comic Sans MS" charset="0"/>
            </a:endParaRPr>
          </a:p>
          <a:p>
            <a:pPr eaLnBrk="0" hangingPunct="0">
              <a:lnSpc>
                <a:spcPct val="90000"/>
              </a:lnSpc>
              <a:tabLst>
                <a:tab pos="342900" algn="l"/>
              </a:tabLst>
            </a:pPr>
            <a:endParaRPr lang="en-US" sz="1800" b="1">
              <a:solidFill>
                <a:srgbClr val="F76681"/>
              </a:solidFill>
              <a:latin typeface="Helvetica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572000" y="3810000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CC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1</a:t>
            </a:r>
            <a:endParaRPr lang="en-US" sz="3200" b="1">
              <a:solidFill>
                <a:srgbClr val="FFC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200400" y="4419600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CC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2</a:t>
            </a:r>
            <a:endParaRPr lang="en-US" sz="3200" b="1">
              <a:solidFill>
                <a:srgbClr val="FFC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295400" y="3429000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CC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3</a:t>
            </a:r>
            <a:endParaRPr lang="en-US" sz="3200" b="1">
              <a:solidFill>
                <a:srgbClr val="FFC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981200" y="3352800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CC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4</a:t>
            </a:r>
            <a:endParaRPr lang="en-US" sz="3200" b="1">
              <a:solidFill>
                <a:srgbClr val="FFC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2743200" y="2971800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CC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5</a:t>
            </a:r>
            <a:endParaRPr lang="en-US" sz="3200" b="1">
              <a:solidFill>
                <a:srgbClr val="FFC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2438400" y="1600200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CC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6</a:t>
            </a:r>
            <a:endParaRPr lang="en-US" sz="3200" b="1">
              <a:solidFill>
                <a:srgbClr val="FFC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0" y="5410200"/>
            <a:ext cx="5715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1800">
                <a:latin typeface="Comic Sans MS" charset="0"/>
              </a:rPr>
              <a:t>P</a:t>
            </a:r>
            <a:r>
              <a:rPr lang="cs-CZ" sz="1800">
                <a:latin typeface="Comic Sans MS" charset="0"/>
              </a:rPr>
              <a:t>ůvodně budovaný jako urychlovač protonů</a:t>
            </a:r>
            <a:endParaRPr lang="en-GB" sz="1800">
              <a:latin typeface="Comic Sans MS" charset="0"/>
            </a:endParaRPr>
          </a:p>
          <a:p>
            <a:pPr eaLnBrk="0" hangingPunct="0"/>
            <a:r>
              <a:rPr lang="en-GB" sz="1800">
                <a:latin typeface="Comic Sans MS" charset="0"/>
              </a:rPr>
              <a:t>ISABEL</a:t>
            </a:r>
            <a:r>
              <a:rPr lang="cs-CZ" sz="1800">
                <a:latin typeface="Comic Sans MS" charset="0"/>
              </a:rPr>
              <a:t> </a:t>
            </a:r>
            <a:r>
              <a:rPr lang="en-US" sz="1800">
                <a:latin typeface="Comic Sans MS" charset="0"/>
              </a:rPr>
              <a:t>(do roku 1981)</a:t>
            </a:r>
            <a:endParaRPr lang="en-GB" sz="1800">
              <a:latin typeface="Comic Sans MS" charset="0"/>
            </a:endParaRPr>
          </a:p>
          <a:p>
            <a:pPr eaLnBrk="0" hangingPunct="0"/>
            <a:r>
              <a:rPr lang="en-GB" sz="1800">
                <a:latin typeface="Comic Sans MS" charset="0"/>
              </a:rPr>
              <a:t>Po </a:t>
            </a:r>
            <a:r>
              <a:rPr lang="cs-CZ" sz="1800">
                <a:latin typeface="Comic Sans MS" charset="0"/>
              </a:rPr>
              <a:t>spuštění urychlovače</a:t>
            </a:r>
            <a:r>
              <a:rPr lang="en-GB" sz="1800">
                <a:latin typeface="Comic Sans MS" charset="0"/>
              </a:rPr>
              <a:t> Sp</a:t>
            </a:r>
            <a:r>
              <a:rPr lang="en-US" sz="1800">
                <a:latin typeface="Comic Sans MS" charset="0"/>
                <a:sym typeface="Symbol" charset="2"/>
              </a:rPr>
              <a:t></a:t>
            </a:r>
            <a:r>
              <a:rPr lang="en-US" sz="1800">
                <a:latin typeface="Comic Sans MS" charset="0"/>
              </a:rPr>
              <a:t>p</a:t>
            </a:r>
            <a:r>
              <a:rPr lang="en-GB" sz="1800">
                <a:latin typeface="Comic Sans MS" charset="0"/>
              </a:rPr>
              <a:t>S </a:t>
            </a:r>
            <a:r>
              <a:rPr lang="cs-CZ" sz="1800">
                <a:latin typeface="Comic Sans MS" charset="0"/>
              </a:rPr>
              <a:t>v </a:t>
            </a:r>
            <a:r>
              <a:rPr lang="en-GB" sz="1800">
                <a:latin typeface="Comic Sans MS" charset="0"/>
              </a:rPr>
              <a:t>CERN byl projekt </a:t>
            </a:r>
            <a:r>
              <a:rPr lang="cs-CZ" sz="1800">
                <a:latin typeface="Comic Sans MS" charset="0"/>
              </a:rPr>
              <a:t>prohlášen za nekompetitivní a jeho výstavba ukončena</a:t>
            </a:r>
            <a:r>
              <a:rPr lang="en-US" sz="1800">
                <a:latin typeface="Comic Sans MS" charset="0"/>
              </a:rPr>
              <a:t>. </a:t>
            </a:r>
            <a:r>
              <a:rPr lang="cs-CZ" sz="1800">
                <a:latin typeface="Comic Sans MS" charset="0"/>
              </a:rPr>
              <a:t>Oživení (RHIC) od roku 1985. </a:t>
            </a:r>
            <a:endParaRPr lang="en-GB" sz="1800"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  <a:noFill/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Comic Sans MS" charset="0"/>
              </a:rPr>
              <a:t>Experiment</a:t>
            </a:r>
            <a:r>
              <a:rPr lang="cs-CZ">
                <a:solidFill>
                  <a:srgbClr val="FF0000"/>
                </a:solidFill>
                <a:latin typeface="Comic Sans MS" charset="0"/>
              </a:rPr>
              <a:t>y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cs-CZ">
                <a:solidFill>
                  <a:srgbClr val="FF0000"/>
                </a:solidFill>
                <a:latin typeface="Comic Sans MS" charset="0"/>
              </a:rPr>
              <a:t>na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 RHIC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05600" y="1143000"/>
            <a:ext cx="2438400" cy="5410200"/>
          </a:xfrm>
        </p:spPr>
        <p:txBody>
          <a:bodyPr/>
          <a:lstStyle/>
          <a:p>
            <a:pPr>
              <a:buFontTx/>
              <a:buNone/>
            </a:pPr>
            <a:r>
              <a:rPr lang="cs-CZ">
                <a:latin typeface="Comic Sans MS" charset="0"/>
              </a:rPr>
              <a:t>2 velké</a:t>
            </a:r>
            <a:r>
              <a:rPr lang="en-US">
                <a:latin typeface="Comic Sans MS" charset="0"/>
              </a:rPr>
              <a:t>: </a:t>
            </a:r>
            <a:r>
              <a:rPr lang="en-US" b="1">
                <a:solidFill>
                  <a:schemeClr val="accent2"/>
                </a:solidFill>
                <a:latin typeface="Comic Sans MS" charset="0"/>
              </a:rPr>
              <a:t>PHENIX        STAR</a:t>
            </a:r>
            <a:r>
              <a:rPr lang="en-US">
                <a:latin typeface="Comic Sans MS" charset="0"/>
              </a:rPr>
              <a:t>       </a:t>
            </a:r>
            <a:r>
              <a:rPr lang="cs-CZ" sz="2400">
                <a:latin typeface="Comic Sans MS" charset="0"/>
              </a:rPr>
              <a:t>více než </a:t>
            </a:r>
            <a:r>
              <a:rPr lang="en-US" sz="2400">
                <a:latin typeface="Comic Sans MS" charset="0"/>
              </a:rPr>
              <a:t>400 </a:t>
            </a:r>
            <a:r>
              <a:rPr lang="cs-CZ" sz="2400">
                <a:latin typeface="Comic Sans MS" charset="0"/>
              </a:rPr>
              <a:t>vědců a techniků</a:t>
            </a:r>
            <a:endParaRPr lang="en-US" sz="2400">
              <a:latin typeface="Comic Sans MS" charset="0"/>
            </a:endParaRPr>
          </a:p>
          <a:p>
            <a:pPr>
              <a:buFontTx/>
              <a:buNone/>
            </a:pPr>
            <a:endParaRPr lang="cs-CZ" sz="2800">
              <a:latin typeface="Comic Sans MS" charset="0"/>
            </a:endParaRPr>
          </a:p>
          <a:p>
            <a:pPr>
              <a:buFontTx/>
              <a:buNone/>
            </a:pPr>
            <a:r>
              <a:rPr lang="cs-CZ" sz="2800">
                <a:latin typeface="Comic Sans MS" charset="0"/>
              </a:rPr>
              <a:t>2 menší</a:t>
            </a:r>
            <a:r>
              <a:rPr lang="en-US" sz="2800">
                <a:latin typeface="Comic Sans MS" charset="0"/>
              </a:rPr>
              <a:t>:</a:t>
            </a:r>
            <a:r>
              <a:rPr lang="en-US">
                <a:latin typeface="Comic Sans MS" charset="0"/>
              </a:rPr>
              <a:t> </a:t>
            </a:r>
            <a:r>
              <a:rPr lang="en-US" b="1">
                <a:solidFill>
                  <a:srgbClr val="00FF00"/>
                </a:solidFill>
                <a:latin typeface="Comic Sans MS" charset="0"/>
              </a:rPr>
              <a:t>BRAHMS PHOBOS</a:t>
            </a:r>
            <a:endParaRPr lang="en-US" b="1">
              <a:solidFill>
                <a:srgbClr val="00FF00"/>
              </a:solidFill>
            </a:endParaRPr>
          </a:p>
        </p:txBody>
      </p:sp>
      <p:pic>
        <p:nvPicPr>
          <p:cNvPr id="22533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6397625" cy="480695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/>
            <a:tailEnd/>
          </a:ln>
          <a:effectLst/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914400" y="2197100"/>
            <a:ext cx="655638" cy="2444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1000" b="1">
                <a:solidFill>
                  <a:srgbClr val="D70D0D"/>
                </a:solidFill>
                <a:latin typeface="Arial" charset="0"/>
              </a:rPr>
              <a:t>PHENIX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1447800" y="1600200"/>
            <a:ext cx="67945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900" b="1">
                <a:solidFill>
                  <a:srgbClr val="D70D0D"/>
                </a:solidFill>
                <a:latin typeface="Arial" charset="0"/>
              </a:rPr>
              <a:t>PHOBOS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257800" y="1524000"/>
            <a:ext cx="71755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900" b="1">
                <a:solidFill>
                  <a:srgbClr val="D70D0D"/>
                </a:solidFill>
                <a:latin typeface="Arial" charset="0"/>
              </a:rPr>
              <a:t>BRAHMS </a:t>
            </a:r>
            <a:endParaRPr lang="en-GB" sz="1000" b="1">
              <a:solidFill>
                <a:srgbClr val="D70D0D"/>
              </a:solidFill>
              <a:latin typeface="Arial" charset="0"/>
            </a:endParaRP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2971800" y="2667000"/>
            <a:ext cx="530225" cy="2444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1000" b="1">
                <a:solidFill>
                  <a:srgbClr val="FF0000"/>
                </a:solidFill>
                <a:latin typeface="Arial" charset="0"/>
              </a:rPr>
              <a:t>STAR</a:t>
            </a:r>
            <a:endParaRPr lang="en-GB" sz="1000" b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Obrázek “http://www.bnl.gov/rhic/images/worldmap-w.gif” nelze zobrazit, protože obsahuje chyby.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7" name="AutoShape 3" descr="Obrázek “http://www.bnl.gov/rhic/images/worldmap-w.gif” nelze zobrazit, protože obsahuje chyby.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28" name="Picture 4" descr="C:\Documents and Settings\michal\Plocha\worldmap-w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819400"/>
            <a:ext cx="5334000" cy="2584450"/>
          </a:xfrm>
          <a:prstGeom prst="rect">
            <a:avLst/>
          </a:prstGeom>
          <a:noFill/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133600" y="2362200"/>
            <a:ext cx="533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cs-CZ">
                <a:latin typeface="Comic Sans MS" charset="0"/>
              </a:rPr>
              <a:t>Státy účastnící se výzkumu na RHIC</a:t>
            </a: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662738" y="990600"/>
            <a:ext cx="2481262" cy="1481138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accent2"/>
                </a:solidFill>
              </a:rPr>
              <a:t>The</a:t>
            </a:r>
            <a:br>
              <a:rPr lang="en-US" sz="2400">
                <a:solidFill>
                  <a:schemeClr val="accent2"/>
                </a:solidFill>
              </a:rPr>
            </a:br>
            <a:r>
              <a:rPr lang="en-US" sz="2400">
                <a:solidFill>
                  <a:schemeClr val="accent2"/>
                </a:solidFill>
              </a:rPr>
              <a:t>     </a:t>
            </a:r>
            <a:br>
              <a:rPr lang="en-US" sz="2400">
                <a:solidFill>
                  <a:schemeClr val="accent2"/>
                </a:solidFill>
              </a:rPr>
            </a:br>
            <a:r>
              <a:rPr lang="en-US" sz="2400">
                <a:solidFill>
                  <a:schemeClr val="accent2"/>
                </a:solidFill>
              </a:rPr>
              <a:t>          Collaboration</a:t>
            </a:r>
            <a:endParaRPr lang="en-US" sz="2400" b="1" i="1">
              <a:solidFill>
                <a:schemeClr val="accent2"/>
              </a:solidFill>
            </a:endParaRPr>
          </a:p>
        </p:txBody>
      </p:sp>
      <p:pic>
        <p:nvPicPr>
          <p:cNvPr id="44035" name="Picture 3" descr="Star collaboration phot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2288" cy="5029200"/>
          </a:xfrm>
          <a:prstGeom prst="rect">
            <a:avLst/>
          </a:prstGeom>
          <a:noFill/>
        </p:spPr>
      </p:pic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7315200" y="1371600"/>
            <a:ext cx="1274763" cy="655638"/>
            <a:chOff x="672" y="2784"/>
            <a:chExt cx="905" cy="470"/>
          </a:xfrm>
        </p:grpSpPr>
        <p:sp>
          <p:nvSpPr>
            <p:cNvPr id="44037" name="AutoShape 5"/>
            <p:cNvSpPr>
              <a:spLocks noChangeArrowheads="1"/>
            </p:cNvSpPr>
            <p:nvPr/>
          </p:nvSpPr>
          <p:spPr bwMode="auto">
            <a:xfrm>
              <a:off x="672" y="2784"/>
              <a:ext cx="528" cy="47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b="1" i="1">
                <a:latin typeface="Arial" charset="0"/>
              </a:endParaRPr>
            </a:p>
          </p:txBody>
        </p:sp>
        <p:sp>
          <p:nvSpPr>
            <p:cNvPr id="44038" name="Text Box 6"/>
            <p:cNvSpPr txBox="1">
              <a:spLocks noChangeArrowheads="1"/>
            </p:cNvSpPr>
            <p:nvPr/>
          </p:nvSpPr>
          <p:spPr bwMode="auto">
            <a:xfrm>
              <a:off x="857" y="2913"/>
              <a:ext cx="720" cy="32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</a:rPr>
                <a:t>STAR</a:t>
              </a:r>
            </a:p>
          </p:txBody>
        </p:sp>
      </p:grp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828800" y="5562600"/>
            <a:ext cx="3733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 i="1">
                <a:solidFill>
                  <a:srgbClr val="0066FF"/>
                </a:solidFill>
                <a:latin typeface="Comic Sans MS" charset="0"/>
              </a:rPr>
              <a:t>522 </a:t>
            </a:r>
            <a:r>
              <a:rPr lang="cs-CZ" sz="2000" b="1" i="1">
                <a:solidFill>
                  <a:srgbClr val="0066FF"/>
                </a:solidFill>
                <a:latin typeface="Comic Sans MS" charset="0"/>
              </a:rPr>
              <a:t>spolupracovníků</a:t>
            </a:r>
            <a:endParaRPr lang="en-US" sz="2000" b="1" i="1">
              <a:solidFill>
                <a:srgbClr val="0066FF"/>
              </a:solidFill>
              <a:latin typeface="Comic Sans MS" charset="0"/>
            </a:endParaRPr>
          </a:p>
          <a:p>
            <a:pPr eaLnBrk="0" hangingPunct="0"/>
            <a:r>
              <a:rPr lang="en-US" sz="2000" b="1" i="1">
                <a:solidFill>
                  <a:srgbClr val="0066FF"/>
                </a:solidFill>
                <a:latin typeface="Comic Sans MS" charset="0"/>
              </a:rPr>
              <a:t>51 </a:t>
            </a:r>
            <a:r>
              <a:rPr lang="cs-CZ" sz="2000" b="1" i="1">
                <a:solidFill>
                  <a:srgbClr val="0066FF"/>
                </a:solidFill>
                <a:latin typeface="Comic Sans MS" charset="0"/>
              </a:rPr>
              <a:t>institucí</a:t>
            </a:r>
            <a:endParaRPr lang="en-US" sz="2000" b="1" i="1">
              <a:solidFill>
                <a:srgbClr val="0066FF"/>
              </a:solidFill>
              <a:latin typeface="Comic Sans MS" charset="0"/>
            </a:endParaRPr>
          </a:p>
          <a:p>
            <a:pPr eaLnBrk="0" hangingPunct="0"/>
            <a:r>
              <a:rPr lang="en-US" sz="2000" b="1" i="1">
                <a:solidFill>
                  <a:srgbClr val="0066FF"/>
                </a:solidFill>
                <a:latin typeface="Comic Sans MS" charset="0"/>
              </a:rPr>
              <a:t>12 </a:t>
            </a:r>
            <a:r>
              <a:rPr lang="cs-CZ" sz="2000" b="1" i="1">
                <a:solidFill>
                  <a:srgbClr val="0066FF"/>
                </a:solidFill>
                <a:latin typeface="Comic Sans MS" charset="0"/>
              </a:rPr>
              <a:t>zemí</a:t>
            </a:r>
            <a:endParaRPr lang="en-US" sz="2000" b="1" i="1">
              <a:latin typeface="Comic Sans MS" charset="0"/>
            </a:endParaRPr>
          </a:p>
        </p:txBody>
      </p:sp>
      <p:pic>
        <p:nvPicPr>
          <p:cNvPr id="44040" name="Picture 8" descr="ev32-end-fu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438" y="3657600"/>
            <a:ext cx="297656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339725" y="5121275"/>
            <a:ext cx="4760913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Comic Sans MS" charset="0"/>
              </a:rPr>
              <a:t>S</a:t>
            </a:r>
            <a:r>
              <a:rPr lang="en-US" sz="2800" b="1">
                <a:latin typeface="Comic Sans MS" charset="0"/>
              </a:rPr>
              <a:t>olenoid </a:t>
            </a:r>
            <a:r>
              <a:rPr lang="en-US" sz="2800" b="1">
                <a:solidFill>
                  <a:srgbClr val="FF0000"/>
                </a:solidFill>
                <a:latin typeface="Comic Sans MS" charset="0"/>
              </a:rPr>
              <a:t>T</a:t>
            </a:r>
            <a:r>
              <a:rPr lang="en-US" sz="2800" b="1">
                <a:latin typeface="Comic Sans MS" charset="0"/>
              </a:rPr>
              <a:t>racker </a:t>
            </a:r>
            <a:r>
              <a:rPr lang="en-US" sz="2800" b="1">
                <a:solidFill>
                  <a:srgbClr val="FF0000"/>
                </a:solidFill>
                <a:latin typeface="Comic Sans MS" charset="0"/>
              </a:rPr>
              <a:t>A</a:t>
            </a:r>
            <a:r>
              <a:rPr lang="en-US" sz="2800" b="1">
                <a:latin typeface="Comic Sans MS" charset="0"/>
              </a:rPr>
              <a:t>t </a:t>
            </a:r>
            <a:r>
              <a:rPr lang="en-US" sz="2800" b="1">
                <a:solidFill>
                  <a:srgbClr val="FF0000"/>
                </a:solidFill>
                <a:latin typeface="Comic Sans MS" charset="0"/>
              </a:rPr>
              <a:t>R</a:t>
            </a:r>
            <a:r>
              <a:rPr lang="en-US" sz="2800" b="1">
                <a:latin typeface="Comic Sans MS" charset="0"/>
              </a:rPr>
              <a:t>HIC</a:t>
            </a:r>
          </a:p>
        </p:txBody>
      </p:sp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04800" y="685800"/>
            <a:ext cx="88392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cs-CZ" sz="3200" b="1">
                <a:solidFill>
                  <a:srgbClr val="FF3300"/>
                </a:solidFill>
                <a:latin typeface="Arial" charset="0"/>
              </a:rPr>
              <a:t>STAR</a:t>
            </a:r>
            <a:r>
              <a:rPr lang="cs-CZ" sz="3200">
                <a:latin typeface="Arial" charset="0"/>
              </a:rPr>
              <a:t> ( </a:t>
            </a:r>
            <a:r>
              <a:rPr lang="cs-CZ" sz="3200">
                <a:solidFill>
                  <a:schemeClr val="accent2"/>
                </a:solidFill>
                <a:latin typeface="Arial" charset="0"/>
                <a:hlinkClick r:id="rId2"/>
              </a:rPr>
              <a:t>http://www.star.bnl.gov/</a:t>
            </a:r>
            <a:r>
              <a:rPr lang="cs-CZ" sz="3200">
                <a:latin typeface="Arial" charset="0"/>
              </a:rPr>
              <a:t>) </a:t>
            </a:r>
          </a:p>
          <a:p>
            <a:endParaRPr lang="cs-CZ" sz="3200"/>
          </a:p>
          <a:p>
            <a:pPr eaLnBrk="0" hangingPunct="0"/>
            <a:r>
              <a:rPr lang="cs-CZ" sz="1600">
                <a:solidFill>
                  <a:srgbClr val="FF3300"/>
                </a:solidFill>
                <a:latin typeface="Arial" charset="0"/>
              </a:rPr>
              <a:t>Office of High Energy Physics of the U.S. Department of Energy's Office of Science </a:t>
            </a:r>
            <a:br>
              <a:rPr lang="cs-CZ" sz="1600">
                <a:solidFill>
                  <a:srgbClr val="FF3300"/>
                </a:solidFill>
                <a:latin typeface="Arial" charset="0"/>
              </a:rPr>
            </a:br>
            <a:r>
              <a:rPr lang="cs-CZ" sz="1600">
                <a:solidFill>
                  <a:srgbClr val="FF3300"/>
                </a:solidFill>
                <a:latin typeface="Arial" charset="0"/>
              </a:rPr>
              <a:t>U.S. National Science Foundation </a:t>
            </a:r>
            <a:br>
              <a:rPr lang="cs-CZ" sz="1600">
                <a:solidFill>
                  <a:srgbClr val="FF3300"/>
                </a:solidFill>
                <a:latin typeface="Arial" charset="0"/>
              </a:rPr>
            </a:br>
            <a:r>
              <a:rPr lang="cs-CZ" sz="1600">
                <a:solidFill>
                  <a:schemeClr val="bg1"/>
                </a:solidFill>
                <a:latin typeface="Arial" charset="0"/>
              </a:rPr>
              <a:t>Federal Ministry of Education and Research of Germany </a:t>
            </a:r>
            <a:br>
              <a:rPr lang="cs-CZ" sz="1600">
                <a:solidFill>
                  <a:schemeClr val="bg1"/>
                </a:solidFill>
                <a:latin typeface="Arial" charset="0"/>
              </a:rPr>
            </a:br>
            <a:r>
              <a:rPr lang="cs-CZ" sz="1600">
                <a:solidFill>
                  <a:schemeClr val="bg1"/>
                </a:solidFill>
                <a:latin typeface="Arial" charset="0"/>
              </a:rPr>
              <a:t>National Institute of Nuclear Physics and Particle Physics of the National Center for Scientific Research of France </a:t>
            </a:r>
            <a:br>
              <a:rPr lang="cs-CZ" sz="1600">
                <a:solidFill>
                  <a:schemeClr val="bg1"/>
                </a:solidFill>
                <a:latin typeface="Arial" charset="0"/>
              </a:rPr>
            </a:br>
            <a:r>
              <a:rPr lang="cs-CZ" sz="1600">
                <a:solidFill>
                  <a:schemeClr val="bg1"/>
                </a:solidFill>
                <a:latin typeface="Arial" charset="0"/>
              </a:rPr>
              <a:t>United Kingdom Engineering and Physical Sciences Research Council </a:t>
            </a:r>
            <a:br>
              <a:rPr lang="cs-CZ" sz="1600">
                <a:solidFill>
                  <a:schemeClr val="bg1"/>
                </a:solidFill>
                <a:latin typeface="Arial" charset="0"/>
              </a:rPr>
            </a:br>
            <a:r>
              <a:rPr lang="cs-CZ" sz="1600">
                <a:solidFill>
                  <a:schemeClr val="bg1"/>
                </a:solidFill>
                <a:latin typeface="Arial" charset="0"/>
              </a:rPr>
              <a:t>Research Supporting Foundation of the State of Sao Paulo, Brazil </a:t>
            </a:r>
            <a:br>
              <a:rPr lang="cs-CZ" sz="1600">
                <a:solidFill>
                  <a:schemeClr val="bg1"/>
                </a:solidFill>
                <a:latin typeface="Arial" charset="0"/>
              </a:rPr>
            </a:br>
            <a:r>
              <a:rPr lang="cs-CZ" sz="1600">
                <a:solidFill>
                  <a:schemeClr val="bg1"/>
                </a:solidFill>
                <a:latin typeface="Arial" charset="0"/>
              </a:rPr>
              <a:t>Russian Ministry of Science and Technology </a:t>
            </a:r>
            <a:br>
              <a:rPr lang="cs-CZ" sz="1600">
                <a:solidFill>
                  <a:schemeClr val="bg1"/>
                </a:solidFill>
                <a:latin typeface="Arial" charset="0"/>
              </a:rPr>
            </a:br>
            <a:r>
              <a:rPr lang="cs-CZ" sz="1600">
                <a:solidFill>
                  <a:schemeClr val="bg1"/>
                </a:solidFill>
                <a:latin typeface="Arial" charset="0"/>
              </a:rPr>
              <a:t>Ministry of Education of China</a:t>
            </a:r>
            <a:br>
              <a:rPr lang="cs-CZ" sz="1600">
                <a:solidFill>
                  <a:schemeClr val="bg1"/>
                </a:solidFill>
                <a:latin typeface="Arial" charset="0"/>
              </a:rPr>
            </a:br>
            <a:r>
              <a:rPr lang="cs-CZ" sz="1600">
                <a:solidFill>
                  <a:schemeClr val="bg1"/>
                </a:solidFill>
                <a:latin typeface="Arial" charset="0"/>
              </a:rPr>
              <a:t>National Natural Science Foundation of China </a:t>
            </a:r>
            <a:br>
              <a:rPr lang="cs-CZ" sz="1600">
                <a:solidFill>
                  <a:schemeClr val="bg1"/>
                </a:solidFill>
                <a:latin typeface="Arial" charset="0"/>
              </a:rPr>
            </a:br>
            <a:r>
              <a:rPr lang="cs-CZ" sz="1600" b="1" u="sng">
                <a:solidFill>
                  <a:srgbClr val="FFFF00"/>
                </a:solidFill>
                <a:latin typeface="Arial" charset="0"/>
              </a:rPr>
              <a:t>Grant Agency of the Czech Republic </a:t>
            </a:r>
            <a:r>
              <a:rPr lang="en-US" sz="1600" b="1" u="sng">
                <a:solidFill>
                  <a:srgbClr val="FFFF00"/>
                </a:solidFill>
                <a:latin typeface="Arial" charset="0"/>
              </a:rPr>
              <a:t>  (GA</a:t>
            </a:r>
            <a:r>
              <a:rPr lang="cs-CZ" sz="1600" b="1" u="sng">
                <a:solidFill>
                  <a:srgbClr val="FFFF00"/>
                </a:solidFill>
                <a:latin typeface="Arial" charset="0"/>
              </a:rPr>
              <a:t>ČR)</a:t>
            </a:r>
            <a:r>
              <a:rPr lang="cs-CZ" sz="1600">
                <a:solidFill>
                  <a:srgbClr val="FFFF00"/>
                </a:solidFill>
                <a:latin typeface="Arial" charset="0"/>
              </a:rPr>
              <a:t/>
            </a:r>
            <a:br>
              <a:rPr lang="cs-CZ" sz="1600">
                <a:solidFill>
                  <a:srgbClr val="FFFF00"/>
                </a:solidFill>
                <a:latin typeface="Arial" charset="0"/>
              </a:rPr>
            </a:br>
            <a:r>
              <a:rPr lang="cs-CZ" sz="1600">
                <a:solidFill>
                  <a:schemeClr val="bg1"/>
                </a:solidFill>
                <a:latin typeface="Arial" charset="0"/>
              </a:rPr>
              <a:t>Department of Energy of India </a:t>
            </a:r>
            <a:br>
              <a:rPr lang="cs-CZ" sz="1600">
                <a:solidFill>
                  <a:schemeClr val="bg1"/>
                </a:solidFill>
                <a:latin typeface="Arial" charset="0"/>
              </a:rPr>
            </a:br>
            <a:r>
              <a:rPr lang="cs-CZ" sz="1600">
                <a:solidFill>
                  <a:schemeClr val="bg1"/>
                </a:solidFill>
                <a:latin typeface="Arial" charset="0"/>
              </a:rPr>
              <a:t>Department of Science and Technology of India </a:t>
            </a:r>
            <a:br>
              <a:rPr lang="cs-CZ" sz="1600">
                <a:solidFill>
                  <a:schemeClr val="bg1"/>
                </a:solidFill>
                <a:latin typeface="Arial" charset="0"/>
              </a:rPr>
            </a:br>
            <a:r>
              <a:rPr lang="cs-CZ" sz="1600">
                <a:solidFill>
                  <a:schemeClr val="bg1"/>
                </a:solidFill>
                <a:latin typeface="Arial" charset="0"/>
              </a:rPr>
              <a:t>Council of Scientific and Industrial Research of the Government of India </a:t>
            </a:r>
            <a:br>
              <a:rPr lang="cs-CZ" sz="1600">
                <a:solidFill>
                  <a:schemeClr val="bg1"/>
                </a:solidFill>
                <a:latin typeface="Arial" charset="0"/>
              </a:rPr>
            </a:br>
            <a:r>
              <a:rPr lang="cs-CZ" sz="1600">
                <a:solidFill>
                  <a:schemeClr val="bg1"/>
                </a:solidFill>
                <a:latin typeface="Arial" charset="0"/>
              </a:rPr>
              <a:t>Swiss National Science Foundation </a:t>
            </a:r>
            <a:br>
              <a:rPr lang="cs-CZ" sz="1600">
                <a:solidFill>
                  <a:schemeClr val="bg1"/>
                </a:solidFill>
                <a:latin typeface="Arial" charset="0"/>
              </a:rPr>
            </a:br>
            <a:r>
              <a:rPr lang="cs-CZ" sz="1600">
                <a:solidFill>
                  <a:schemeClr val="bg1"/>
                </a:solidFill>
                <a:latin typeface="Arial" charset="0"/>
              </a:rPr>
              <a:t>Netherlands Foundation for Fundamental Research on Matter </a:t>
            </a:r>
            <a:br>
              <a:rPr lang="cs-CZ" sz="1600">
                <a:solidFill>
                  <a:schemeClr val="bg1"/>
                </a:solidFill>
                <a:latin typeface="Arial" charset="0"/>
              </a:rPr>
            </a:br>
            <a:r>
              <a:rPr lang="cs-CZ" sz="1600">
                <a:solidFill>
                  <a:schemeClr val="bg1"/>
                </a:solidFill>
                <a:latin typeface="Arial" charset="0"/>
              </a:rPr>
              <a:t>Polish State Committee for Scientific Research </a:t>
            </a:r>
            <a:br>
              <a:rPr lang="cs-CZ" sz="1600">
                <a:solidFill>
                  <a:schemeClr val="bg1"/>
                </a:solidFill>
                <a:latin typeface="Arial" charset="0"/>
              </a:rPr>
            </a:br>
            <a:r>
              <a:rPr lang="cs-CZ" sz="1600">
                <a:solidFill>
                  <a:schemeClr val="bg1"/>
                </a:solidFill>
                <a:latin typeface="Arial" charset="0"/>
              </a:rPr>
              <a:t>Science and Technology Assistance Agency of Slovakia</a:t>
            </a:r>
            <a:endParaRPr lang="cs-CZ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990600"/>
          </a:xfrm>
          <a:noFill/>
        </p:spPr>
        <p:txBody>
          <a:bodyPr/>
          <a:lstStyle/>
          <a:p>
            <a:r>
              <a:rPr lang="cs-CZ" sz="4000">
                <a:solidFill>
                  <a:srgbClr val="FF0000"/>
                </a:solidFill>
                <a:latin typeface="Comic Sans MS" charset="0"/>
              </a:rPr>
              <a:t>Č</a:t>
            </a:r>
            <a:r>
              <a:rPr lang="cs-CZ" sz="4000">
                <a:solidFill>
                  <a:srgbClr val="FF0000"/>
                </a:solidFill>
                <a:latin typeface="Comic Sans MS" charset="0"/>
                <a:ea typeface="Times New Roman" charset="0"/>
                <a:cs typeface="Times New Roman" charset="0"/>
              </a:rPr>
              <a:t>asov</a:t>
            </a:r>
            <a:r>
              <a:rPr lang="cs-CZ" sz="4000">
                <a:solidFill>
                  <a:srgbClr val="FF0000"/>
                </a:solidFill>
                <a:latin typeface="Comic Sans MS" charset="0"/>
              </a:rPr>
              <a:t>ě</a:t>
            </a:r>
            <a:r>
              <a:rPr lang="cs-CZ" sz="4000">
                <a:solidFill>
                  <a:srgbClr val="FF0000"/>
                </a:solidFill>
                <a:latin typeface="Comic Sans MS" charset="0"/>
                <a:ea typeface="Times New Roman" charset="0"/>
                <a:cs typeface="Times New Roman" charset="0"/>
              </a:rPr>
              <a:t> projek</a:t>
            </a:r>
            <a:r>
              <a:rPr lang="cs-CZ" sz="4000">
                <a:solidFill>
                  <a:srgbClr val="FF0000"/>
                </a:solidFill>
                <a:latin typeface="Comic Sans MS" charset="0"/>
              </a:rPr>
              <a:t>č</a:t>
            </a:r>
            <a:r>
              <a:rPr lang="cs-CZ" sz="4000">
                <a:solidFill>
                  <a:srgbClr val="FF0000"/>
                </a:solidFill>
                <a:latin typeface="Comic Sans MS" charset="0"/>
                <a:ea typeface="Times New Roman" charset="0"/>
                <a:cs typeface="Times New Roman" charset="0"/>
              </a:rPr>
              <a:t>ní komora</a:t>
            </a:r>
            <a:endParaRPr lang="en-US" sz="4000">
              <a:solidFill>
                <a:srgbClr val="FF0000"/>
              </a:solidFill>
              <a:latin typeface="Comic Sans MS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576638" cy="2398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" y="3962400"/>
            <a:ext cx="3627438" cy="2416175"/>
          </a:xfrm>
          <a:noFill/>
          <a:ln/>
        </p:spPr>
      </p:pic>
      <p:pic>
        <p:nvPicPr>
          <p:cNvPr id="24582" name="Picture 6" descr="C:\Documents and Settings\sumbera\Dokumenty\STAR\popularizace\michal_STA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143000"/>
            <a:ext cx="4027488" cy="536892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4419600" y="6156325"/>
            <a:ext cx="449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4000">
                <a:latin typeface="Comic Sans MS" charset="0"/>
              </a:rPr>
              <a:t>Lanna</a:t>
            </a:r>
            <a:r>
              <a:rPr lang="cs-CZ" sz="4000">
                <a:latin typeface="Comic Sans MS" charset="0"/>
              </a:rPr>
              <a:t>, </a:t>
            </a:r>
            <a:fld id="{4324086B-2D1F-5E4D-89EF-BB953BC5B950}" type="datetime1">
              <a:rPr lang="cs-CZ" sz="4000">
                <a:latin typeface="Comic Sans MS" charset="0"/>
              </a:rPr>
              <a:pPr eaLnBrk="0" hangingPunct="0"/>
              <a:t>10/2/12</a:t>
            </a:fld>
            <a:endParaRPr lang="en-GB" sz="1600">
              <a:latin typeface="Comic Sans MS" charset="0"/>
            </a:endParaRPr>
          </a:p>
        </p:txBody>
      </p:sp>
      <p:pic>
        <p:nvPicPr>
          <p:cNvPr id="73731" name="Picture 3" descr="C:\Documents and Settings\miller\Desktop\MagPic\AuAu_pict_black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7" b="4295"/>
          <a:stretch>
            <a:fillRect/>
          </a:stretch>
        </p:blipFill>
        <p:spPr bwMode="auto">
          <a:xfrm>
            <a:off x="900113" y="0"/>
            <a:ext cx="7342187" cy="686752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90600" y="2090172"/>
            <a:ext cx="7239000" cy="295465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3200" b="1" u="sng" dirty="0" smtClean="0">
                <a:solidFill>
                  <a:srgbClr val="FF0000"/>
                </a:solidFill>
                <a:latin typeface="+mn-lt"/>
              </a:rPr>
              <a:t>UPOZORNĚNÍ</a:t>
            </a:r>
            <a:r>
              <a:rPr lang="en-US" sz="3200" b="1" u="sng" dirty="0" smtClean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:  </a:t>
            </a:r>
          </a:p>
          <a:p>
            <a:pPr algn="ctr">
              <a:spcBef>
                <a:spcPct val="50000"/>
              </a:spcBef>
            </a:pPr>
            <a:r>
              <a:rPr lang="cs-CZ" sz="2800" b="1" dirty="0" smtClean="0">
                <a:solidFill>
                  <a:srgbClr val="FF0000"/>
                </a:solidFill>
                <a:latin typeface="+mn-lt"/>
              </a:rPr>
              <a:t>Ministr zdravotnictví varuje, že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cs-CZ" sz="2800" b="1" dirty="0" smtClean="0">
                <a:solidFill>
                  <a:srgbClr val="FF0000"/>
                </a:solidFill>
                <a:latin typeface="+mn-lt"/>
              </a:rPr>
              <a:t> tato přednáška obsahuje zaujatou a neúplnou informaci, která může mít negativní vliv na zdraví 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a </a:t>
            </a:r>
            <a:r>
              <a:rPr lang="cs-CZ" sz="2800" b="1" dirty="0" smtClean="0">
                <a:solidFill>
                  <a:srgbClr val="FF0000"/>
                </a:solidFill>
                <a:latin typeface="+mn-lt"/>
              </a:rPr>
              <a:t>duševní pohodu  těch, kteří očekávají či vyžadují něco jiného.</a:t>
            </a:r>
            <a:endParaRPr lang="en-US" sz="2800" b="1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zoom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2362200"/>
            <a:ext cx="3675063" cy="3937000"/>
          </a:xfrm>
        </p:spPr>
      </p:pic>
      <p:pic>
        <p:nvPicPr>
          <p:cNvPr id="27652" name="Picture 4" descr="DSCN194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681413"/>
            <a:ext cx="4235450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81000" y="381000"/>
            <a:ext cx="403383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Křemíkový vrcholový detektor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pic>
        <p:nvPicPr>
          <p:cNvPr id="27655" name="Picture 7" descr="C:\Documents and Settings\sumbera\Dokumenty\STAR\popularizace\Vasil_STAR\prototyp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57200"/>
            <a:ext cx="4170363" cy="312896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305800" cy="1219200"/>
          </a:xfrm>
        </p:spPr>
        <p:txBody>
          <a:bodyPr/>
          <a:lstStyle/>
          <a:p>
            <a:r>
              <a:rPr lang="cs-CZ" sz="4000">
                <a:solidFill>
                  <a:srgbClr val="FFCC00"/>
                </a:solidFill>
                <a:latin typeface="Comic Sans MS" charset="0"/>
              </a:rPr>
              <a:t>První srážky jader zlata</a:t>
            </a:r>
            <a:endParaRPr lang="en-US" sz="4000">
              <a:solidFill>
                <a:srgbClr val="FFCC00"/>
              </a:solidFill>
            </a:endParaRPr>
          </a:p>
        </p:txBody>
      </p:sp>
      <p:pic>
        <p:nvPicPr>
          <p:cNvPr id="56323" name="Picture 3" descr="F:\ullrich\Star\FirstEvents\DSCN13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47800"/>
            <a:ext cx="6858000" cy="5143500"/>
          </a:xfrm>
          <a:prstGeom prst="rect">
            <a:avLst/>
          </a:prstGeom>
          <a:noFill/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7772400" y="2514600"/>
            <a:ext cx="13716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1600">
                <a:solidFill>
                  <a:srgbClr val="FFCC00"/>
                </a:solidFill>
                <a:latin typeface="Comic Sans MS" charset="0"/>
              </a:rPr>
              <a:t>Řídící centrum</a:t>
            </a:r>
          </a:p>
          <a:p>
            <a:pPr eaLnBrk="0" hangingPunct="0"/>
            <a:r>
              <a:rPr lang="cs-CZ" sz="1600">
                <a:solidFill>
                  <a:srgbClr val="FFCC00"/>
                </a:solidFill>
                <a:latin typeface="Comic Sans MS" charset="0"/>
              </a:rPr>
              <a:t>experimentu</a:t>
            </a:r>
            <a:r>
              <a:rPr lang="en-GB" sz="1600">
                <a:solidFill>
                  <a:srgbClr val="FFCC00"/>
                </a:solidFill>
                <a:latin typeface="Comic Sans MS" charset="0"/>
              </a:rPr>
              <a:t>STAR</a:t>
            </a:r>
          </a:p>
          <a:p>
            <a:pPr eaLnBrk="0" hangingPunct="0"/>
            <a:r>
              <a:rPr lang="en-GB" sz="1600">
                <a:solidFill>
                  <a:srgbClr val="FFCC00"/>
                </a:solidFill>
                <a:latin typeface="Comic Sans MS" charset="0"/>
              </a:rPr>
              <a:t>12</a:t>
            </a:r>
            <a:r>
              <a:rPr lang="cs-CZ" sz="1600">
                <a:solidFill>
                  <a:srgbClr val="FFCC00"/>
                </a:solidFill>
                <a:latin typeface="Comic Sans MS" charset="0"/>
              </a:rPr>
              <a:t>.</a:t>
            </a:r>
            <a:r>
              <a:rPr lang="en-GB" sz="1600">
                <a:solidFill>
                  <a:srgbClr val="FFCC00"/>
                </a:solidFill>
                <a:latin typeface="Comic Sans MS" charset="0"/>
              </a:rPr>
              <a:t>6</a:t>
            </a:r>
            <a:r>
              <a:rPr lang="cs-CZ" sz="1600">
                <a:solidFill>
                  <a:srgbClr val="FFCC00"/>
                </a:solidFill>
                <a:latin typeface="Comic Sans MS" charset="0"/>
              </a:rPr>
              <a:t>.20</a:t>
            </a:r>
            <a:r>
              <a:rPr lang="en-GB" sz="1600">
                <a:solidFill>
                  <a:srgbClr val="FFCC00"/>
                </a:solidFill>
                <a:latin typeface="Comic Sans MS" charset="0"/>
              </a:rPr>
              <a:t>00</a:t>
            </a:r>
          </a:p>
          <a:p>
            <a:pPr eaLnBrk="0" hangingPunct="0"/>
            <a:r>
              <a:rPr lang="cs-CZ" sz="1600">
                <a:solidFill>
                  <a:srgbClr val="FFCC00"/>
                </a:solidFill>
                <a:latin typeface="Comic Sans MS" charset="0"/>
              </a:rPr>
              <a:t>večer</a:t>
            </a:r>
            <a:endParaRPr lang="en-GB" sz="1600">
              <a:solidFill>
                <a:srgbClr val="FFCC00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sumbera\Dokumenty\STAR\popularizace\star_photo\p101013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2150" y="1295400"/>
            <a:ext cx="3371850" cy="2528888"/>
          </a:xfrm>
          <a:prstGeom prst="rect">
            <a:avLst/>
          </a:prstGeom>
          <a:noFill/>
        </p:spPr>
      </p:pic>
      <p:pic>
        <p:nvPicPr>
          <p:cNvPr id="57347" name="Picture 3" descr="C:\Documents and Settings\sumbera\Dokumenty\STAR\popularizace\star_photo\dsc0224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295400"/>
            <a:ext cx="3065463" cy="2524125"/>
          </a:xfrm>
          <a:prstGeom prst="rect">
            <a:avLst/>
          </a:prstGeom>
          <a:noFill/>
        </p:spPr>
      </p:pic>
      <p:pic>
        <p:nvPicPr>
          <p:cNvPr id="57348" name="Picture 4" descr="C:\Documents and Settings\sumbera\Dokumenty\STAR\popularizace\star_photo\dsc0008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3810000"/>
            <a:ext cx="2439988" cy="3048000"/>
          </a:xfrm>
          <a:prstGeom prst="rect">
            <a:avLst/>
          </a:prstGeom>
          <a:noFill/>
        </p:spPr>
      </p:pic>
      <p:pic>
        <p:nvPicPr>
          <p:cNvPr id="57349" name="Picture 5" descr="C:\Documents and Settings\sumbera\Dokumenty\STAR\popularizace\star_photo\dsc0226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10000"/>
            <a:ext cx="4191000" cy="3086100"/>
          </a:xfrm>
          <a:prstGeom prst="rect">
            <a:avLst/>
          </a:prstGeom>
          <a:noFill/>
        </p:spPr>
      </p:pic>
      <p:pic>
        <p:nvPicPr>
          <p:cNvPr id="57350" name="Picture 6" descr="C:\Documents and Settings\sumbera\Dokumenty\STAR\popularizace\Vasil_STAR\P101235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4137025"/>
            <a:ext cx="2663826" cy="2720975"/>
          </a:xfrm>
          <a:prstGeom prst="rect">
            <a:avLst/>
          </a:prstGeom>
          <a:noFill/>
        </p:spPr>
      </p:pic>
      <p:pic>
        <p:nvPicPr>
          <p:cNvPr id="57351" name="Picture 7" descr="C:\Documents and Settings\sumbera\Dokumenty\STAR\popularizace\star_photo\dsc0009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97063"/>
            <a:ext cx="2971800" cy="2293937"/>
          </a:xfrm>
          <a:prstGeom prst="rect">
            <a:avLst/>
          </a:prstGeom>
          <a:noFill/>
        </p:spPr>
      </p:pic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3055938" y="304800"/>
            <a:ext cx="6088062" cy="698500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cs-CZ" sz="3600">
                <a:solidFill>
                  <a:srgbClr val="FF0000"/>
                </a:solidFill>
                <a:latin typeface="Comic Sans MS" charset="0"/>
              </a:rPr>
              <a:t>únor-březen 2005 (tamtéž)</a:t>
            </a:r>
          </a:p>
        </p:txBody>
      </p:sp>
      <p:pic>
        <p:nvPicPr>
          <p:cNvPr id="57353" name="Picture 9" descr="C:\Documents and Settings\sumbera\Dokumenty\STAR\popularizace\star_photo\p1010129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19812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checke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Ivan Vitev\My Documents\My Pictures\bullet-apple-s.jpg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460500" y="635000"/>
            <a:ext cx="569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Arial Black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33400" y="381000"/>
            <a:ext cx="81661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Arial Black" charset="0"/>
              </a:rPr>
              <a:t>      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Tomogr</a:t>
            </a:r>
            <a:r>
              <a:rPr lang="cs-CZ" sz="54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afie plazmatu</a:t>
            </a:r>
            <a:endParaRPr lang="en-US" sz="1800" b="1"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297113" y="1219200"/>
            <a:ext cx="15890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1400" b="1">
                <a:solidFill>
                  <a:srgbClr val="FF0000"/>
                </a:solidFill>
                <a:latin typeface="Comic Sans MS" charset="0"/>
              </a:rPr>
              <a:t>vedoucí částice</a:t>
            </a:r>
          </a:p>
          <a:p>
            <a:pPr eaLnBrk="0" hangingPunct="0"/>
            <a:r>
              <a:rPr lang="cs-CZ" sz="1400" b="1">
                <a:solidFill>
                  <a:srgbClr val="FF0000"/>
                </a:solidFill>
                <a:latin typeface="Comic Sans MS" charset="0"/>
              </a:rPr>
              <a:t>vylétá do vakua</a:t>
            </a:r>
            <a:endParaRPr lang="en-US" sz="1400" b="1">
              <a:latin typeface="Comic Sans MS" charset="0"/>
            </a:endParaRPr>
          </a:p>
        </p:txBody>
      </p:sp>
      <p:grpSp>
        <p:nvGrpSpPr>
          <p:cNvPr id="58371" name="Group 3"/>
          <p:cNvGrpSpPr>
            <a:grpSpLocks/>
          </p:cNvGrpSpPr>
          <p:nvPr/>
        </p:nvGrpSpPr>
        <p:grpSpPr bwMode="auto">
          <a:xfrm>
            <a:off x="36513" y="1066800"/>
            <a:ext cx="2638425" cy="3108325"/>
            <a:chOff x="23" y="672"/>
            <a:chExt cx="1662" cy="1958"/>
          </a:xfrm>
        </p:grpSpPr>
        <p:sp>
          <p:nvSpPr>
            <p:cNvPr id="58372" name="Text Box 4"/>
            <p:cNvSpPr txBox="1">
              <a:spLocks noChangeArrowheads="1"/>
            </p:cNvSpPr>
            <p:nvPr/>
          </p:nvSpPr>
          <p:spPr bwMode="auto">
            <a:xfrm>
              <a:off x="23" y="1860"/>
              <a:ext cx="54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latin typeface="Comic Sans MS" charset="0"/>
                </a:rPr>
                <a:t>hadron</a:t>
              </a:r>
              <a:r>
                <a:rPr lang="cs-CZ" sz="1400" b="1">
                  <a:latin typeface="Comic Sans MS" charset="0"/>
                </a:rPr>
                <a:t>y</a:t>
              </a:r>
              <a:endParaRPr lang="en-US" sz="1400" b="1">
                <a:latin typeface="Comic Sans MS" charset="0"/>
              </a:endParaRPr>
            </a:p>
          </p:txBody>
        </p:sp>
        <p:sp>
          <p:nvSpPr>
            <p:cNvPr id="58373" name="Freeform 5"/>
            <p:cNvSpPr>
              <a:spLocks/>
            </p:cNvSpPr>
            <p:nvPr/>
          </p:nvSpPr>
          <p:spPr bwMode="auto">
            <a:xfrm>
              <a:off x="240" y="1248"/>
              <a:ext cx="816" cy="240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680" y="328"/>
                </a:cxn>
                <a:cxn ang="0">
                  <a:pos x="856" y="0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74" name="Freeform 6"/>
            <p:cNvSpPr>
              <a:spLocks/>
            </p:cNvSpPr>
            <p:nvPr/>
          </p:nvSpPr>
          <p:spPr bwMode="auto">
            <a:xfrm flipH="1" flipV="1">
              <a:off x="768" y="1584"/>
              <a:ext cx="917" cy="240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680" y="328"/>
                </a:cxn>
                <a:cxn ang="0">
                  <a:pos x="856" y="0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75" name="Text Box 7"/>
            <p:cNvSpPr txBox="1">
              <a:spLocks noChangeArrowheads="1"/>
            </p:cNvSpPr>
            <p:nvPr/>
          </p:nvSpPr>
          <p:spPr bwMode="auto">
            <a:xfrm>
              <a:off x="512" y="1296"/>
              <a:ext cx="21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/>
                <a:t>q</a:t>
              </a:r>
            </a:p>
          </p:txBody>
        </p:sp>
        <p:sp>
          <p:nvSpPr>
            <p:cNvPr id="58376" name="Text Box 8"/>
            <p:cNvSpPr txBox="1">
              <a:spLocks noChangeArrowheads="1"/>
            </p:cNvSpPr>
            <p:nvPr/>
          </p:nvSpPr>
          <p:spPr bwMode="auto">
            <a:xfrm>
              <a:off x="1178" y="1609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/>
                <a:t>q</a:t>
              </a:r>
            </a:p>
          </p:txBody>
        </p:sp>
        <p:sp>
          <p:nvSpPr>
            <p:cNvPr id="58377" name="Line 9"/>
            <p:cNvSpPr>
              <a:spLocks noChangeShapeType="1"/>
            </p:cNvSpPr>
            <p:nvPr/>
          </p:nvSpPr>
          <p:spPr bwMode="auto">
            <a:xfrm rot="20991552" flipV="1">
              <a:off x="1037" y="1032"/>
              <a:ext cx="50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78" name="Line 10"/>
            <p:cNvSpPr>
              <a:spLocks noChangeShapeType="1"/>
            </p:cNvSpPr>
            <p:nvPr/>
          </p:nvSpPr>
          <p:spPr bwMode="auto">
            <a:xfrm flipV="1">
              <a:off x="1108" y="915"/>
              <a:ext cx="10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79" name="Line 11"/>
            <p:cNvSpPr>
              <a:spLocks noChangeShapeType="1"/>
            </p:cNvSpPr>
            <p:nvPr/>
          </p:nvSpPr>
          <p:spPr bwMode="auto">
            <a:xfrm flipV="1">
              <a:off x="1146" y="1131"/>
              <a:ext cx="88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0" name="Line 12"/>
            <p:cNvSpPr>
              <a:spLocks noChangeShapeType="1"/>
            </p:cNvSpPr>
            <p:nvPr/>
          </p:nvSpPr>
          <p:spPr bwMode="auto">
            <a:xfrm flipV="1">
              <a:off x="1079" y="1002"/>
              <a:ext cx="46" cy="2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1" name="Line 13"/>
            <p:cNvSpPr>
              <a:spLocks noChangeShapeType="1"/>
            </p:cNvSpPr>
            <p:nvPr/>
          </p:nvSpPr>
          <p:spPr bwMode="auto">
            <a:xfrm flipV="1">
              <a:off x="1104" y="672"/>
              <a:ext cx="382" cy="5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2" name="Line 14"/>
            <p:cNvSpPr>
              <a:spLocks noChangeShapeType="1"/>
            </p:cNvSpPr>
            <p:nvPr/>
          </p:nvSpPr>
          <p:spPr bwMode="auto">
            <a:xfrm flipH="1">
              <a:off x="656" y="1873"/>
              <a:ext cx="54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3" name="Line 15"/>
            <p:cNvSpPr>
              <a:spLocks noChangeShapeType="1"/>
            </p:cNvSpPr>
            <p:nvPr/>
          </p:nvSpPr>
          <p:spPr bwMode="auto">
            <a:xfrm flipH="1">
              <a:off x="623" y="1860"/>
              <a:ext cx="87" cy="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4" name="Line 16"/>
            <p:cNvSpPr>
              <a:spLocks noChangeShapeType="1"/>
            </p:cNvSpPr>
            <p:nvPr/>
          </p:nvSpPr>
          <p:spPr bwMode="auto">
            <a:xfrm flipH="1">
              <a:off x="528" y="1839"/>
              <a:ext cx="203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5" name="Line 17"/>
            <p:cNvSpPr>
              <a:spLocks noChangeShapeType="1"/>
            </p:cNvSpPr>
            <p:nvPr/>
          </p:nvSpPr>
          <p:spPr bwMode="auto">
            <a:xfrm flipH="1">
              <a:off x="740" y="1864"/>
              <a:ext cx="8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6" name="Line 18"/>
            <p:cNvSpPr>
              <a:spLocks noChangeShapeType="1"/>
            </p:cNvSpPr>
            <p:nvPr/>
          </p:nvSpPr>
          <p:spPr bwMode="auto">
            <a:xfrm>
              <a:off x="759" y="1857"/>
              <a:ext cx="48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7" name="Text Box 19"/>
            <p:cNvSpPr txBox="1">
              <a:spLocks noChangeArrowheads="1"/>
            </p:cNvSpPr>
            <p:nvPr/>
          </p:nvSpPr>
          <p:spPr bwMode="auto">
            <a:xfrm>
              <a:off x="576" y="960"/>
              <a:ext cx="66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latin typeface="Comic Sans MS" charset="0"/>
                </a:rPr>
                <a:t>hadron</a:t>
              </a:r>
              <a:r>
                <a:rPr lang="cs-CZ" sz="1400" b="1">
                  <a:latin typeface="Comic Sans MS" charset="0"/>
                </a:rPr>
                <a:t>y</a:t>
              </a:r>
              <a:endParaRPr lang="en-US" sz="1400" b="1">
                <a:latin typeface="Comic Sans MS" charset="0"/>
              </a:endParaRPr>
            </a:p>
          </p:txBody>
        </p:sp>
        <p:sp>
          <p:nvSpPr>
            <p:cNvPr id="58388" name="Text Box 20"/>
            <p:cNvSpPr txBox="1">
              <a:spLocks noChangeArrowheads="1"/>
            </p:cNvSpPr>
            <p:nvPr/>
          </p:nvSpPr>
          <p:spPr bwMode="auto">
            <a:xfrm>
              <a:off x="720" y="2304"/>
              <a:ext cx="81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cs-CZ" sz="1400" b="1">
                  <a:solidFill>
                    <a:srgbClr val="FF0000"/>
                  </a:solidFill>
                  <a:latin typeface="Comic Sans MS" charset="0"/>
                </a:rPr>
                <a:t>vedoucí částice</a:t>
              </a:r>
              <a:endParaRPr lang="en-US" sz="1400" b="1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58389" name="Text Box 21"/>
            <p:cNvSpPr txBox="1">
              <a:spLocks noChangeArrowheads="1"/>
            </p:cNvSpPr>
            <p:nvPr/>
          </p:nvSpPr>
          <p:spPr bwMode="auto">
            <a:xfrm>
              <a:off x="400" y="864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200" b="1"/>
            </a:p>
          </p:txBody>
        </p:sp>
        <p:sp>
          <p:nvSpPr>
            <p:cNvPr id="58390" name="Freeform 22"/>
            <p:cNvSpPr>
              <a:spLocks/>
            </p:cNvSpPr>
            <p:nvPr/>
          </p:nvSpPr>
          <p:spPr bwMode="auto">
            <a:xfrm>
              <a:off x="864" y="1488"/>
              <a:ext cx="87" cy="9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80" y="11"/>
                </a:cxn>
                <a:cxn ang="0">
                  <a:pos x="16" y="75"/>
                </a:cxn>
                <a:cxn ang="0">
                  <a:pos x="104" y="75"/>
                </a:cxn>
                <a:cxn ang="0">
                  <a:pos x="48" y="131"/>
                </a:cxn>
                <a:cxn ang="0">
                  <a:pos x="96" y="13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1" name="Line 23"/>
            <p:cNvSpPr>
              <a:spLocks noChangeShapeType="1"/>
            </p:cNvSpPr>
            <p:nvPr/>
          </p:nvSpPr>
          <p:spPr bwMode="auto">
            <a:xfrm flipH="1">
              <a:off x="563" y="1920"/>
              <a:ext cx="165" cy="65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392" name="Group 24"/>
          <p:cNvGrpSpPr>
            <a:grpSpLocks/>
          </p:cNvGrpSpPr>
          <p:nvPr/>
        </p:nvGrpSpPr>
        <p:grpSpPr bwMode="auto">
          <a:xfrm>
            <a:off x="5029200" y="4724400"/>
            <a:ext cx="2120900" cy="1095375"/>
            <a:chOff x="2077" y="2533"/>
            <a:chExt cx="1336" cy="690"/>
          </a:xfrm>
        </p:grpSpPr>
        <p:sp>
          <p:nvSpPr>
            <p:cNvPr id="58393" name="Rectangle 25"/>
            <p:cNvSpPr>
              <a:spLocks noChangeArrowheads="1"/>
            </p:cNvSpPr>
            <p:nvPr/>
          </p:nvSpPr>
          <p:spPr bwMode="auto">
            <a:xfrm>
              <a:off x="2112" y="2544"/>
              <a:ext cx="1254" cy="664"/>
            </a:xfrm>
            <a:prstGeom prst="rect">
              <a:avLst/>
            </a:prstGeom>
            <a:gradFill rotWithShape="0">
              <a:gsLst>
                <a:gs pos="0">
                  <a:srgbClr val="96AB94"/>
                </a:gs>
                <a:gs pos="17000">
                  <a:srgbClr val="D4DEFF"/>
                </a:gs>
                <a:gs pos="47000">
                  <a:srgbClr val="D4DEFF"/>
                </a:gs>
                <a:gs pos="100000">
                  <a:srgbClr val="8488C4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b="1">
                <a:solidFill>
                  <a:srgbClr val="FF66CC"/>
                </a:solidFill>
              </a:endParaRPr>
            </a:p>
          </p:txBody>
        </p:sp>
        <p:sp>
          <p:nvSpPr>
            <p:cNvPr id="58394" name="Oval 26"/>
            <p:cNvSpPr>
              <a:spLocks noChangeArrowheads="1"/>
            </p:cNvSpPr>
            <p:nvPr/>
          </p:nvSpPr>
          <p:spPr bwMode="auto">
            <a:xfrm>
              <a:off x="2077" y="2533"/>
              <a:ext cx="105" cy="684"/>
            </a:xfrm>
            <a:prstGeom prst="ellipse">
              <a:avLst/>
            </a:prstGeom>
            <a:gradFill rotWithShape="0">
              <a:gsLst>
                <a:gs pos="0">
                  <a:srgbClr val="33CC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5" name="Oval 27"/>
            <p:cNvSpPr>
              <a:spLocks noChangeArrowheads="1"/>
            </p:cNvSpPr>
            <p:nvPr/>
          </p:nvSpPr>
          <p:spPr bwMode="auto">
            <a:xfrm>
              <a:off x="3308" y="2539"/>
              <a:ext cx="105" cy="6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rgbClr val="33CC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396" name="Group 28"/>
          <p:cNvGrpSpPr>
            <a:grpSpLocks/>
          </p:cNvGrpSpPr>
          <p:nvPr/>
        </p:nvGrpSpPr>
        <p:grpSpPr bwMode="auto">
          <a:xfrm>
            <a:off x="4267200" y="3429000"/>
            <a:ext cx="4495800" cy="2901950"/>
            <a:chOff x="1584" y="1484"/>
            <a:chExt cx="2832" cy="1828"/>
          </a:xfrm>
        </p:grpSpPr>
        <p:grpSp>
          <p:nvGrpSpPr>
            <p:cNvPr id="58397" name="Group 29"/>
            <p:cNvGrpSpPr>
              <a:grpSpLocks/>
            </p:cNvGrpSpPr>
            <p:nvPr/>
          </p:nvGrpSpPr>
          <p:grpSpPr bwMode="auto">
            <a:xfrm rot="977138">
              <a:off x="2817" y="2405"/>
              <a:ext cx="184" cy="224"/>
              <a:chOff x="326" y="3552"/>
              <a:chExt cx="394" cy="307"/>
            </a:xfrm>
          </p:grpSpPr>
          <p:sp>
            <p:nvSpPr>
              <p:cNvPr id="58398" name="Line 30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99" name="Freeform 31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49" y="225"/>
                  </a:cxn>
                  <a:cxn ang="0">
                    <a:pos x="53" y="230"/>
                  </a:cxn>
                  <a:cxn ang="0">
                    <a:pos x="82" y="259"/>
                  </a:cxn>
                  <a:cxn ang="0">
                    <a:pos x="111" y="249"/>
                  </a:cxn>
                  <a:cxn ang="0">
                    <a:pos x="121" y="220"/>
                  </a:cxn>
                  <a:cxn ang="0">
                    <a:pos x="116" y="172"/>
                  </a:cxn>
                  <a:cxn ang="0">
                    <a:pos x="73" y="148"/>
                  </a:cxn>
                  <a:cxn ang="0">
                    <a:pos x="92" y="201"/>
                  </a:cxn>
                  <a:cxn ang="0">
                    <a:pos x="121" y="211"/>
                  </a:cxn>
                  <a:cxn ang="0">
                    <a:pos x="188" y="163"/>
                  </a:cxn>
                  <a:cxn ang="0">
                    <a:pos x="145" y="100"/>
                  </a:cxn>
                  <a:cxn ang="0">
                    <a:pos x="193" y="172"/>
                  </a:cxn>
                  <a:cxn ang="0">
                    <a:pos x="246" y="105"/>
                  </a:cxn>
                  <a:cxn ang="0">
                    <a:pos x="212" y="52"/>
                  </a:cxn>
                  <a:cxn ang="0">
                    <a:pos x="270" y="129"/>
                  </a:cxn>
                  <a:cxn ang="0">
                    <a:pos x="308" y="100"/>
                  </a:cxn>
                  <a:cxn ang="0">
                    <a:pos x="274" y="14"/>
                  </a:cxn>
                  <a:cxn ang="0">
                    <a:pos x="284" y="81"/>
                  </a:cxn>
                  <a:cxn ang="0">
                    <a:pos x="313" y="91"/>
                  </a:cxn>
                  <a:cxn ang="0">
                    <a:pos x="361" y="0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400" name="Group 32"/>
            <p:cNvGrpSpPr>
              <a:grpSpLocks/>
            </p:cNvGrpSpPr>
            <p:nvPr/>
          </p:nvGrpSpPr>
          <p:grpSpPr bwMode="auto">
            <a:xfrm rot="14001149" flipV="1">
              <a:off x="2663" y="2359"/>
              <a:ext cx="198" cy="185"/>
              <a:chOff x="326" y="3552"/>
              <a:chExt cx="394" cy="307"/>
            </a:xfrm>
          </p:grpSpPr>
          <p:sp>
            <p:nvSpPr>
              <p:cNvPr id="58401" name="Line 33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02" name="Freeform 34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49" y="225"/>
                  </a:cxn>
                  <a:cxn ang="0">
                    <a:pos x="53" y="230"/>
                  </a:cxn>
                  <a:cxn ang="0">
                    <a:pos x="82" y="259"/>
                  </a:cxn>
                  <a:cxn ang="0">
                    <a:pos x="111" y="249"/>
                  </a:cxn>
                  <a:cxn ang="0">
                    <a:pos x="121" y="220"/>
                  </a:cxn>
                  <a:cxn ang="0">
                    <a:pos x="116" y="172"/>
                  </a:cxn>
                  <a:cxn ang="0">
                    <a:pos x="73" y="148"/>
                  </a:cxn>
                  <a:cxn ang="0">
                    <a:pos x="92" y="201"/>
                  </a:cxn>
                  <a:cxn ang="0">
                    <a:pos x="121" y="211"/>
                  </a:cxn>
                  <a:cxn ang="0">
                    <a:pos x="188" y="163"/>
                  </a:cxn>
                  <a:cxn ang="0">
                    <a:pos x="145" y="100"/>
                  </a:cxn>
                  <a:cxn ang="0">
                    <a:pos x="193" y="172"/>
                  </a:cxn>
                  <a:cxn ang="0">
                    <a:pos x="246" y="105"/>
                  </a:cxn>
                  <a:cxn ang="0">
                    <a:pos x="212" y="52"/>
                  </a:cxn>
                  <a:cxn ang="0">
                    <a:pos x="270" y="129"/>
                  </a:cxn>
                  <a:cxn ang="0">
                    <a:pos x="308" y="100"/>
                  </a:cxn>
                  <a:cxn ang="0">
                    <a:pos x="274" y="14"/>
                  </a:cxn>
                  <a:cxn ang="0">
                    <a:pos x="284" y="81"/>
                  </a:cxn>
                  <a:cxn ang="0">
                    <a:pos x="313" y="91"/>
                  </a:cxn>
                  <a:cxn ang="0">
                    <a:pos x="361" y="0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008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403" name="Group 35"/>
            <p:cNvGrpSpPr>
              <a:grpSpLocks/>
            </p:cNvGrpSpPr>
            <p:nvPr/>
          </p:nvGrpSpPr>
          <p:grpSpPr bwMode="auto">
            <a:xfrm>
              <a:off x="1584" y="1484"/>
              <a:ext cx="2832" cy="1478"/>
              <a:chOff x="3264" y="2012"/>
              <a:chExt cx="2832" cy="1478"/>
            </a:xfrm>
          </p:grpSpPr>
          <p:sp>
            <p:nvSpPr>
              <p:cNvPr id="58404" name="Text Box 36"/>
              <p:cNvSpPr txBox="1">
                <a:spLocks noChangeArrowheads="1"/>
              </p:cNvSpPr>
              <p:nvPr/>
            </p:nvSpPr>
            <p:spPr bwMode="auto">
              <a:xfrm>
                <a:off x="3921" y="2886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/>
                  <a:t>q</a:t>
                </a:r>
              </a:p>
            </p:txBody>
          </p:sp>
          <p:sp>
            <p:nvSpPr>
              <p:cNvPr id="58405" name="Text Box 37"/>
              <p:cNvSpPr txBox="1">
                <a:spLocks noChangeArrowheads="1"/>
              </p:cNvSpPr>
              <p:nvPr/>
            </p:nvSpPr>
            <p:spPr bwMode="auto">
              <a:xfrm>
                <a:off x="4775" y="3317"/>
                <a:ext cx="16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/>
                  <a:t>q</a:t>
                </a:r>
              </a:p>
            </p:txBody>
          </p:sp>
          <p:grpSp>
            <p:nvGrpSpPr>
              <p:cNvPr id="58406" name="Group 38"/>
              <p:cNvGrpSpPr>
                <a:grpSpLocks/>
              </p:cNvGrpSpPr>
              <p:nvPr/>
            </p:nvGrpSpPr>
            <p:grpSpPr bwMode="auto">
              <a:xfrm>
                <a:off x="3264" y="2012"/>
                <a:ext cx="2832" cy="1408"/>
                <a:chOff x="3264" y="2012"/>
                <a:chExt cx="2832" cy="1408"/>
              </a:xfrm>
            </p:grpSpPr>
            <p:sp>
              <p:nvSpPr>
                <p:cNvPr id="58407" name="Line 39"/>
                <p:cNvSpPr>
                  <a:spLocks noChangeShapeType="1"/>
                </p:cNvSpPr>
                <p:nvPr/>
              </p:nvSpPr>
              <p:spPr bwMode="auto">
                <a:xfrm rot="20991552" flipV="1">
                  <a:off x="4618" y="2508"/>
                  <a:ext cx="65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08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4710" y="2346"/>
                  <a:ext cx="128" cy="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09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4758" y="2644"/>
                  <a:ext cx="113" cy="1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0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4672" y="2466"/>
                  <a:ext cx="59" cy="2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1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4704" y="2012"/>
                  <a:ext cx="490" cy="757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2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4126" y="2291"/>
                  <a:ext cx="84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1400" b="1">
                      <a:latin typeface="Comic Sans MS" charset="0"/>
                    </a:rPr>
                    <a:t>hadron</a:t>
                  </a:r>
                  <a:r>
                    <a:rPr lang="cs-CZ" sz="1400" b="1">
                      <a:latin typeface="Comic Sans MS" charset="0"/>
                    </a:rPr>
                    <a:t>y</a:t>
                  </a:r>
                  <a:endParaRPr lang="en-US" sz="1400" b="1">
                    <a:latin typeface="Comic Sans MS" charset="0"/>
                  </a:endParaRPr>
                </a:p>
              </p:txBody>
            </p:sp>
            <p:sp>
              <p:nvSpPr>
                <p:cNvPr id="58413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5120" y="2159"/>
                  <a:ext cx="976" cy="5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cs-CZ" sz="1400" b="1">
                      <a:solidFill>
                        <a:srgbClr val="FF0000"/>
                      </a:solidFill>
                      <a:latin typeface="Comic Sans MS" charset="0"/>
                    </a:rPr>
                    <a:t>vedoucí částice</a:t>
                  </a:r>
                </a:p>
                <a:p>
                  <a:pPr eaLnBrk="0" hangingPunct="0"/>
                  <a:r>
                    <a:rPr lang="cs-CZ" sz="1400" b="1">
                      <a:solidFill>
                        <a:srgbClr val="FF0000"/>
                      </a:solidFill>
                      <a:latin typeface="Comic Sans MS" charset="0"/>
                    </a:rPr>
                    <a:t>je bržděna (QGP?) prostředím</a:t>
                  </a:r>
                  <a:endParaRPr lang="en-US" sz="1400" b="1">
                    <a:solidFill>
                      <a:srgbClr val="FF0000"/>
                    </a:solidFill>
                    <a:latin typeface="Comic Sans MS" charset="0"/>
                  </a:endParaRPr>
                </a:p>
              </p:txBody>
            </p:sp>
            <p:sp>
              <p:nvSpPr>
                <p:cNvPr id="5841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3264" y="3210"/>
                  <a:ext cx="310" cy="1"/>
                </a:xfrm>
                <a:prstGeom prst="line">
                  <a:avLst/>
                </a:prstGeom>
                <a:noFill/>
                <a:ln w="28575">
                  <a:solidFill>
                    <a:srgbClr val="66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5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5296" y="3215"/>
                  <a:ext cx="310" cy="1"/>
                </a:xfrm>
                <a:prstGeom prst="line">
                  <a:avLst/>
                </a:prstGeom>
                <a:noFill/>
                <a:ln w="28575">
                  <a:solidFill>
                    <a:srgbClr val="6699FF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6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4671" y="2276"/>
                  <a:ext cx="339" cy="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7" name="Freeform 49"/>
                <p:cNvSpPr>
                  <a:spLocks/>
                </p:cNvSpPr>
                <p:nvPr/>
              </p:nvSpPr>
              <p:spPr bwMode="auto">
                <a:xfrm>
                  <a:off x="3572" y="2820"/>
                  <a:ext cx="1046" cy="330"/>
                </a:xfrm>
                <a:custGeom>
                  <a:avLst/>
                  <a:gdLst/>
                  <a:ahLst/>
                  <a:cxnLst>
                    <a:cxn ang="0">
                      <a:pos x="0" y="328"/>
                    </a:cxn>
                    <a:cxn ang="0">
                      <a:pos x="680" y="328"/>
                    </a:cxn>
                    <a:cxn ang="0">
                      <a:pos x="856" y="0"/>
                    </a:cxn>
                  </a:cxnLst>
                  <a:rect l="0" t="0" r="r" b="b"/>
                  <a:pathLst>
                    <a:path w="856" h="328">
                      <a:moveTo>
                        <a:pt x="0" y="328"/>
                      </a:moveTo>
                      <a:lnTo>
                        <a:pt x="680" y="328"/>
                      </a:lnTo>
                      <a:lnTo>
                        <a:pt x="856" y="0"/>
                      </a:lnTo>
                    </a:path>
                  </a:pathLst>
                </a:cu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8" name="Freeform 50"/>
                <p:cNvSpPr>
                  <a:spLocks/>
                </p:cNvSpPr>
                <p:nvPr/>
              </p:nvSpPr>
              <p:spPr bwMode="auto">
                <a:xfrm flipH="1" flipV="1">
                  <a:off x="4372" y="3288"/>
                  <a:ext cx="438" cy="132"/>
                </a:xfrm>
                <a:custGeom>
                  <a:avLst/>
                  <a:gdLst/>
                  <a:ahLst/>
                  <a:cxnLst>
                    <a:cxn ang="0">
                      <a:pos x="0" y="328"/>
                    </a:cxn>
                    <a:cxn ang="0">
                      <a:pos x="680" y="328"/>
                    </a:cxn>
                    <a:cxn ang="0">
                      <a:pos x="856" y="0"/>
                    </a:cxn>
                  </a:cxnLst>
                  <a:rect l="0" t="0" r="r" b="b"/>
                  <a:pathLst>
                    <a:path w="856" h="328">
                      <a:moveTo>
                        <a:pt x="0" y="328"/>
                      </a:moveTo>
                      <a:lnTo>
                        <a:pt x="680" y="328"/>
                      </a:lnTo>
                      <a:lnTo>
                        <a:pt x="856" y="0"/>
                      </a:lnTo>
                    </a:path>
                  </a:pathLst>
                </a:cu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9" name="Freeform 51"/>
                <p:cNvSpPr>
                  <a:spLocks/>
                </p:cNvSpPr>
                <p:nvPr/>
              </p:nvSpPr>
              <p:spPr bwMode="auto">
                <a:xfrm>
                  <a:off x="4372" y="3150"/>
                  <a:ext cx="112" cy="131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80" y="11"/>
                    </a:cxn>
                    <a:cxn ang="0">
                      <a:pos x="16" y="75"/>
                    </a:cxn>
                    <a:cxn ang="0">
                      <a:pos x="104" y="75"/>
                    </a:cxn>
                    <a:cxn ang="0">
                      <a:pos x="48" y="131"/>
                    </a:cxn>
                    <a:cxn ang="0">
                      <a:pos x="96" y="131"/>
                    </a:cxn>
                  </a:cxnLst>
                  <a:rect l="0" t="0" r="r" b="b"/>
                  <a:pathLst>
                    <a:path w="109" h="140">
                      <a:moveTo>
                        <a:pt x="0" y="11"/>
                      </a:moveTo>
                      <a:cubicBezTo>
                        <a:pt x="38" y="5"/>
                        <a:pt x="77" y="0"/>
                        <a:pt x="80" y="11"/>
                      </a:cubicBezTo>
                      <a:cubicBezTo>
                        <a:pt x="83" y="22"/>
                        <a:pt x="12" y="64"/>
                        <a:pt x="16" y="75"/>
                      </a:cubicBezTo>
                      <a:cubicBezTo>
                        <a:pt x="20" y="86"/>
                        <a:pt x="99" y="66"/>
                        <a:pt x="104" y="75"/>
                      </a:cubicBezTo>
                      <a:cubicBezTo>
                        <a:pt x="109" y="84"/>
                        <a:pt x="49" y="122"/>
                        <a:pt x="48" y="131"/>
                      </a:cubicBezTo>
                      <a:cubicBezTo>
                        <a:pt x="47" y="140"/>
                        <a:pt x="88" y="132"/>
                        <a:pt x="96" y="131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20" name="Line 52"/>
                <p:cNvSpPr>
                  <a:spLocks noChangeShapeType="1"/>
                </p:cNvSpPr>
                <p:nvPr/>
              </p:nvSpPr>
              <p:spPr bwMode="auto">
                <a:xfrm>
                  <a:off x="4680" y="3288"/>
                  <a:ext cx="677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58421" name="Freeform 53"/>
            <p:cNvSpPr>
              <a:spLocks/>
            </p:cNvSpPr>
            <p:nvPr/>
          </p:nvSpPr>
          <p:spPr bwMode="auto">
            <a:xfrm>
              <a:off x="2507" y="2760"/>
              <a:ext cx="270" cy="396"/>
            </a:xfrm>
            <a:custGeom>
              <a:avLst/>
              <a:gdLst/>
              <a:ahLst/>
              <a:cxnLst>
                <a:cxn ang="0">
                  <a:pos x="354" y="0"/>
                </a:cxn>
                <a:cxn ang="0">
                  <a:pos x="272" y="132"/>
                </a:cxn>
                <a:cxn ang="0">
                  <a:pos x="299" y="235"/>
                </a:cxn>
                <a:cxn ang="0">
                  <a:pos x="173" y="206"/>
                </a:cxn>
                <a:cxn ang="0">
                  <a:pos x="203" y="331"/>
                </a:cxn>
                <a:cxn ang="0">
                  <a:pos x="82" y="297"/>
                </a:cxn>
                <a:cxn ang="0">
                  <a:pos x="59" y="427"/>
                </a:cxn>
                <a:cxn ang="0">
                  <a:pos x="0" y="511"/>
                </a:cxn>
              </a:cxnLst>
              <a:rect l="0" t="0" r="r" b="b"/>
              <a:pathLst>
                <a:path w="354" h="511">
                  <a:moveTo>
                    <a:pt x="354" y="0"/>
                  </a:moveTo>
                  <a:cubicBezTo>
                    <a:pt x="340" y="22"/>
                    <a:pt x="281" y="93"/>
                    <a:pt x="272" y="132"/>
                  </a:cubicBezTo>
                  <a:cubicBezTo>
                    <a:pt x="263" y="171"/>
                    <a:pt x="315" y="223"/>
                    <a:pt x="299" y="235"/>
                  </a:cubicBezTo>
                  <a:cubicBezTo>
                    <a:pt x="283" y="247"/>
                    <a:pt x="189" y="190"/>
                    <a:pt x="173" y="206"/>
                  </a:cubicBezTo>
                  <a:cubicBezTo>
                    <a:pt x="157" y="222"/>
                    <a:pt x="218" y="316"/>
                    <a:pt x="203" y="331"/>
                  </a:cubicBezTo>
                  <a:cubicBezTo>
                    <a:pt x="188" y="346"/>
                    <a:pt x="106" y="281"/>
                    <a:pt x="82" y="297"/>
                  </a:cubicBezTo>
                  <a:cubicBezTo>
                    <a:pt x="58" y="313"/>
                    <a:pt x="73" y="391"/>
                    <a:pt x="59" y="427"/>
                  </a:cubicBezTo>
                  <a:cubicBezTo>
                    <a:pt x="45" y="463"/>
                    <a:pt x="12" y="494"/>
                    <a:pt x="0" y="511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22" name="Text Box 54"/>
            <p:cNvSpPr txBox="1">
              <a:spLocks noChangeArrowheads="1"/>
            </p:cNvSpPr>
            <p:nvPr/>
          </p:nvSpPr>
          <p:spPr bwMode="auto">
            <a:xfrm>
              <a:off x="2569" y="3024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333399"/>
                  </a:solidFill>
                  <a:latin typeface="Trebuchet MS" charset="0"/>
                </a:rPr>
                <a:t>?</a:t>
              </a:r>
            </a:p>
          </p:txBody>
        </p:sp>
        <p:grpSp>
          <p:nvGrpSpPr>
            <p:cNvPr id="58423" name="Group 55"/>
            <p:cNvGrpSpPr>
              <a:grpSpLocks/>
            </p:cNvGrpSpPr>
            <p:nvPr/>
          </p:nvGrpSpPr>
          <p:grpSpPr bwMode="auto">
            <a:xfrm rot="6377138">
              <a:off x="2746" y="2822"/>
              <a:ext cx="144" cy="163"/>
              <a:chOff x="326" y="3552"/>
              <a:chExt cx="394" cy="307"/>
            </a:xfrm>
          </p:grpSpPr>
          <p:sp>
            <p:nvSpPr>
              <p:cNvPr id="58424" name="Line 56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25" name="Freeform 57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49" y="225"/>
                  </a:cxn>
                  <a:cxn ang="0">
                    <a:pos x="53" y="230"/>
                  </a:cxn>
                  <a:cxn ang="0">
                    <a:pos x="82" y="259"/>
                  </a:cxn>
                  <a:cxn ang="0">
                    <a:pos x="111" y="249"/>
                  </a:cxn>
                  <a:cxn ang="0">
                    <a:pos x="121" y="220"/>
                  </a:cxn>
                  <a:cxn ang="0">
                    <a:pos x="116" y="172"/>
                  </a:cxn>
                  <a:cxn ang="0">
                    <a:pos x="73" y="148"/>
                  </a:cxn>
                  <a:cxn ang="0">
                    <a:pos x="92" y="201"/>
                  </a:cxn>
                  <a:cxn ang="0">
                    <a:pos x="121" y="211"/>
                  </a:cxn>
                  <a:cxn ang="0">
                    <a:pos x="188" y="163"/>
                  </a:cxn>
                  <a:cxn ang="0">
                    <a:pos x="145" y="100"/>
                  </a:cxn>
                  <a:cxn ang="0">
                    <a:pos x="193" y="172"/>
                  </a:cxn>
                  <a:cxn ang="0">
                    <a:pos x="246" y="105"/>
                  </a:cxn>
                  <a:cxn ang="0">
                    <a:pos x="212" y="52"/>
                  </a:cxn>
                  <a:cxn ang="0">
                    <a:pos x="270" y="129"/>
                  </a:cxn>
                  <a:cxn ang="0">
                    <a:pos x="308" y="100"/>
                  </a:cxn>
                  <a:cxn ang="0">
                    <a:pos x="274" y="14"/>
                  </a:cxn>
                  <a:cxn ang="0">
                    <a:pos x="284" y="81"/>
                  </a:cxn>
                  <a:cxn ang="0">
                    <a:pos x="313" y="91"/>
                  </a:cxn>
                  <a:cxn ang="0">
                    <a:pos x="361" y="0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426" name="Group 58"/>
            <p:cNvGrpSpPr>
              <a:grpSpLocks/>
            </p:cNvGrpSpPr>
            <p:nvPr/>
          </p:nvGrpSpPr>
          <p:grpSpPr bwMode="auto">
            <a:xfrm rot="1015650" flipV="1">
              <a:off x="2686" y="2832"/>
              <a:ext cx="96" cy="288"/>
              <a:chOff x="326" y="3552"/>
              <a:chExt cx="394" cy="307"/>
            </a:xfrm>
          </p:grpSpPr>
          <p:sp>
            <p:nvSpPr>
              <p:cNvPr id="58427" name="Line 59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28" name="Freeform 60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49" y="225"/>
                  </a:cxn>
                  <a:cxn ang="0">
                    <a:pos x="53" y="230"/>
                  </a:cxn>
                  <a:cxn ang="0">
                    <a:pos x="82" y="259"/>
                  </a:cxn>
                  <a:cxn ang="0">
                    <a:pos x="111" y="249"/>
                  </a:cxn>
                  <a:cxn ang="0">
                    <a:pos x="121" y="220"/>
                  </a:cxn>
                  <a:cxn ang="0">
                    <a:pos x="116" y="172"/>
                  </a:cxn>
                  <a:cxn ang="0">
                    <a:pos x="73" y="148"/>
                  </a:cxn>
                  <a:cxn ang="0">
                    <a:pos x="92" y="201"/>
                  </a:cxn>
                  <a:cxn ang="0">
                    <a:pos x="121" y="211"/>
                  </a:cxn>
                  <a:cxn ang="0">
                    <a:pos x="188" y="163"/>
                  </a:cxn>
                  <a:cxn ang="0">
                    <a:pos x="145" y="100"/>
                  </a:cxn>
                  <a:cxn ang="0">
                    <a:pos x="193" y="172"/>
                  </a:cxn>
                  <a:cxn ang="0">
                    <a:pos x="246" y="105"/>
                  </a:cxn>
                  <a:cxn ang="0">
                    <a:pos x="212" y="52"/>
                  </a:cxn>
                  <a:cxn ang="0">
                    <a:pos x="270" y="129"/>
                  </a:cxn>
                  <a:cxn ang="0">
                    <a:pos x="308" y="100"/>
                  </a:cxn>
                  <a:cxn ang="0">
                    <a:pos x="274" y="14"/>
                  </a:cxn>
                  <a:cxn ang="0">
                    <a:pos x="284" y="81"/>
                  </a:cxn>
                  <a:cxn ang="0">
                    <a:pos x="313" y="91"/>
                  </a:cxn>
                  <a:cxn ang="0">
                    <a:pos x="361" y="0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429" name="Group 61"/>
            <p:cNvGrpSpPr>
              <a:grpSpLocks/>
            </p:cNvGrpSpPr>
            <p:nvPr/>
          </p:nvGrpSpPr>
          <p:grpSpPr bwMode="auto">
            <a:xfrm rot="18134788" flipH="1">
              <a:off x="2506" y="2795"/>
              <a:ext cx="240" cy="163"/>
              <a:chOff x="326" y="3552"/>
              <a:chExt cx="394" cy="307"/>
            </a:xfrm>
          </p:grpSpPr>
          <p:sp>
            <p:nvSpPr>
              <p:cNvPr id="58430" name="Line 62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31" name="Freeform 63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49" y="225"/>
                  </a:cxn>
                  <a:cxn ang="0">
                    <a:pos x="53" y="230"/>
                  </a:cxn>
                  <a:cxn ang="0">
                    <a:pos x="82" y="259"/>
                  </a:cxn>
                  <a:cxn ang="0">
                    <a:pos x="111" y="249"/>
                  </a:cxn>
                  <a:cxn ang="0">
                    <a:pos x="121" y="220"/>
                  </a:cxn>
                  <a:cxn ang="0">
                    <a:pos x="116" y="172"/>
                  </a:cxn>
                  <a:cxn ang="0">
                    <a:pos x="73" y="148"/>
                  </a:cxn>
                  <a:cxn ang="0">
                    <a:pos x="92" y="201"/>
                  </a:cxn>
                  <a:cxn ang="0">
                    <a:pos x="121" y="211"/>
                  </a:cxn>
                  <a:cxn ang="0">
                    <a:pos x="188" y="163"/>
                  </a:cxn>
                  <a:cxn ang="0">
                    <a:pos x="145" y="100"/>
                  </a:cxn>
                  <a:cxn ang="0">
                    <a:pos x="193" y="172"/>
                  </a:cxn>
                  <a:cxn ang="0">
                    <a:pos x="246" y="105"/>
                  </a:cxn>
                  <a:cxn ang="0">
                    <a:pos x="212" y="52"/>
                  </a:cxn>
                  <a:cxn ang="0">
                    <a:pos x="270" y="129"/>
                  </a:cxn>
                  <a:cxn ang="0">
                    <a:pos x="308" y="100"/>
                  </a:cxn>
                  <a:cxn ang="0">
                    <a:pos x="274" y="14"/>
                  </a:cxn>
                  <a:cxn ang="0">
                    <a:pos x="284" y="81"/>
                  </a:cxn>
                  <a:cxn ang="0">
                    <a:pos x="313" y="91"/>
                  </a:cxn>
                  <a:cxn ang="0">
                    <a:pos x="361" y="0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33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432" name="Group 64"/>
            <p:cNvGrpSpPr>
              <a:grpSpLocks/>
            </p:cNvGrpSpPr>
            <p:nvPr/>
          </p:nvGrpSpPr>
          <p:grpSpPr bwMode="auto">
            <a:xfrm rot="19268150" flipH="1">
              <a:off x="2592" y="2736"/>
              <a:ext cx="144" cy="144"/>
              <a:chOff x="326" y="3552"/>
              <a:chExt cx="394" cy="307"/>
            </a:xfrm>
          </p:grpSpPr>
          <p:sp>
            <p:nvSpPr>
              <p:cNvPr id="58433" name="Line 65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339966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34" name="Freeform 66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49" y="225"/>
                  </a:cxn>
                  <a:cxn ang="0">
                    <a:pos x="53" y="230"/>
                  </a:cxn>
                  <a:cxn ang="0">
                    <a:pos x="82" y="259"/>
                  </a:cxn>
                  <a:cxn ang="0">
                    <a:pos x="111" y="249"/>
                  </a:cxn>
                  <a:cxn ang="0">
                    <a:pos x="121" y="220"/>
                  </a:cxn>
                  <a:cxn ang="0">
                    <a:pos x="116" y="172"/>
                  </a:cxn>
                  <a:cxn ang="0">
                    <a:pos x="73" y="148"/>
                  </a:cxn>
                  <a:cxn ang="0">
                    <a:pos x="92" y="201"/>
                  </a:cxn>
                  <a:cxn ang="0">
                    <a:pos x="121" y="211"/>
                  </a:cxn>
                  <a:cxn ang="0">
                    <a:pos x="188" y="163"/>
                  </a:cxn>
                  <a:cxn ang="0">
                    <a:pos x="145" y="100"/>
                  </a:cxn>
                  <a:cxn ang="0">
                    <a:pos x="193" y="172"/>
                  </a:cxn>
                  <a:cxn ang="0">
                    <a:pos x="246" y="105"/>
                  </a:cxn>
                  <a:cxn ang="0">
                    <a:pos x="212" y="52"/>
                  </a:cxn>
                  <a:cxn ang="0">
                    <a:pos x="270" y="129"/>
                  </a:cxn>
                  <a:cxn ang="0">
                    <a:pos x="308" y="100"/>
                  </a:cxn>
                  <a:cxn ang="0">
                    <a:pos x="274" y="14"/>
                  </a:cxn>
                  <a:cxn ang="0">
                    <a:pos x="284" y="81"/>
                  </a:cxn>
                  <a:cxn ang="0">
                    <a:pos x="313" y="91"/>
                  </a:cxn>
                  <a:cxn ang="0">
                    <a:pos x="361" y="0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3399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8435" name="Line 67"/>
            <p:cNvSpPr>
              <a:spLocks noChangeShapeType="1"/>
            </p:cNvSpPr>
            <p:nvPr/>
          </p:nvSpPr>
          <p:spPr bwMode="auto">
            <a:xfrm rot="2747744">
              <a:off x="2519" y="3049"/>
              <a:ext cx="1" cy="1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436" name="Text Box 68"/>
          <p:cNvSpPr txBox="1">
            <a:spLocks noChangeArrowheads="1"/>
          </p:cNvSpPr>
          <p:nvPr/>
        </p:nvSpPr>
        <p:spPr bwMode="auto">
          <a:xfrm>
            <a:off x="533400" y="381000"/>
            <a:ext cx="8467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cs-CZ" sz="3600" b="1" i="1">
                <a:latin typeface="Comic Sans MS" charset="0"/>
              </a:rPr>
              <a:t>Produkce hadronových spršek (“jetů“)</a:t>
            </a:r>
          </a:p>
        </p:txBody>
      </p:sp>
      <p:sp>
        <p:nvSpPr>
          <p:cNvPr id="58437" name="Text Box 69"/>
          <p:cNvSpPr txBox="1">
            <a:spLocks noChangeArrowheads="1"/>
          </p:cNvSpPr>
          <p:nvPr/>
        </p:nvSpPr>
        <p:spPr bwMode="auto">
          <a:xfrm>
            <a:off x="136525" y="4460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438" name="Text Box 70"/>
          <p:cNvSpPr txBox="1">
            <a:spLocks noChangeArrowheads="1"/>
          </p:cNvSpPr>
          <p:nvPr/>
        </p:nvSpPr>
        <p:spPr bwMode="auto">
          <a:xfrm>
            <a:off x="136525" y="4560888"/>
            <a:ext cx="3292475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cs-CZ" b="1" i="1">
                <a:solidFill>
                  <a:schemeClr val="bg1"/>
                </a:solidFill>
                <a:latin typeface="Comic Sans MS" charset="0"/>
              </a:rPr>
              <a:t>srážka dvou protonů</a:t>
            </a:r>
          </a:p>
        </p:txBody>
      </p:sp>
      <p:sp>
        <p:nvSpPr>
          <p:cNvPr id="58439" name="Text Box 71"/>
          <p:cNvSpPr txBox="1">
            <a:spLocks noChangeArrowheads="1"/>
          </p:cNvSpPr>
          <p:nvPr/>
        </p:nvSpPr>
        <p:spPr bwMode="auto">
          <a:xfrm>
            <a:off x="4876800" y="2590800"/>
            <a:ext cx="3292475" cy="457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cs-CZ" b="1" i="1">
                <a:solidFill>
                  <a:srgbClr val="FFFF00"/>
                </a:solidFill>
                <a:latin typeface="Comic Sans MS" charset="0"/>
              </a:rPr>
              <a:t>srážka dvou jader</a:t>
            </a:r>
          </a:p>
        </p:txBody>
      </p:sp>
    </p:spTree>
  </p:cSld>
  <p:clrMapOvr>
    <a:masterClrMapping/>
  </p:clrMapOvr>
  <p:transition xmlns:p14="http://schemas.microsoft.com/office/powerpoint/2010/main" spd="med">
    <p:cover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39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Ivan Vitev\My Documents\My Pictures\petscan.jpg"/>
          <p:cNvPicPr>
            <a:picLocks noChangeAspect="1" noChangeArrowheads="1"/>
          </p:cNvPicPr>
          <p:nvPr/>
        </p:nvPicPr>
        <p:blipFill>
          <a:blip r:embed="rId2">
            <a:lum bright="-24000"/>
          </a:blip>
          <a:srcRect/>
          <a:stretch>
            <a:fillRect/>
          </a:stretch>
        </p:blipFill>
        <p:spPr bwMode="auto">
          <a:xfrm>
            <a:off x="0" y="749300"/>
            <a:ext cx="9144000" cy="5816600"/>
          </a:xfrm>
          <a:prstGeom prst="rect">
            <a:avLst/>
          </a:prstGeom>
          <a:noFill/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112713"/>
            <a:ext cx="9144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Tomogra</a:t>
            </a:r>
            <a:r>
              <a:rPr lang="cs-CZ" sz="44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fie plazmatu</a:t>
            </a:r>
            <a:endParaRPr lang="en-US" sz="4400" b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3657600" y="5334000"/>
            <a:ext cx="5486400" cy="1524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485775" y="712788"/>
            <a:ext cx="8302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u="sng">
                <a:solidFill>
                  <a:srgbClr val="FFFF00"/>
                </a:solidFill>
                <a:latin typeface="Comic Sans MS" charset="0"/>
              </a:rPr>
              <a:t>analog</a:t>
            </a:r>
            <a:r>
              <a:rPr lang="cs-CZ" sz="2800" b="1" u="sng">
                <a:solidFill>
                  <a:srgbClr val="FFFF00"/>
                </a:solidFill>
                <a:latin typeface="Comic Sans MS" charset="0"/>
              </a:rPr>
              <a:t>ie</a:t>
            </a:r>
            <a:r>
              <a:rPr lang="en-US" sz="2800" b="1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cs-CZ" sz="2800" b="1">
                <a:solidFill>
                  <a:srgbClr val="FFFF00"/>
                </a:solidFill>
                <a:latin typeface="Comic Sans MS" charset="0"/>
              </a:rPr>
              <a:t>s pozitronovou emisní tomografií (PET)</a:t>
            </a:r>
            <a:endParaRPr lang="en-US" sz="2800" b="1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686050" y="1824038"/>
            <a:ext cx="1697038" cy="1500187"/>
          </a:xfrm>
          <a:custGeom>
            <a:avLst/>
            <a:gdLst/>
            <a:ahLst/>
            <a:cxnLst>
              <a:cxn ang="0">
                <a:pos x="0" y="826"/>
              </a:cxn>
              <a:cxn ang="0">
                <a:pos x="118" y="899"/>
              </a:cxn>
              <a:cxn ang="0">
                <a:pos x="192" y="552"/>
              </a:cxn>
              <a:cxn ang="0">
                <a:pos x="493" y="643"/>
              </a:cxn>
              <a:cxn ang="0">
                <a:pos x="539" y="323"/>
              </a:cxn>
              <a:cxn ang="0">
                <a:pos x="850" y="369"/>
              </a:cxn>
              <a:cxn ang="0">
                <a:pos x="905" y="58"/>
              </a:cxn>
              <a:cxn ang="0">
                <a:pos x="1069" y="21"/>
              </a:cxn>
            </a:cxnLst>
            <a:rect l="0" t="0" r="r" b="b"/>
            <a:pathLst>
              <a:path w="1069" h="945">
                <a:moveTo>
                  <a:pt x="0" y="826"/>
                </a:moveTo>
                <a:cubicBezTo>
                  <a:pt x="43" y="885"/>
                  <a:pt x="86" y="945"/>
                  <a:pt x="118" y="899"/>
                </a:cubicBezTo>
                <a:cubicBezTo>
                  <a:pt x="150" y="853"/>
                  <a:pt x="130" y="595"/>
                  <a:pt x="192" y="552"/>
                </a:cubicBezTo>
                <a:cubicBezTo>
                  <a:pt x="254" y="509"/>
                  <a:pt x="435" y="681"/>
                  <a:pt x="493" y="643"/>
                </a:cubicBezTo>
                <a:cubicBezTo>
                  <a:pt x="551" y="605"/>
                  <a:pt x="480" y="369"/>
                  <a:pt x="539" y="323"/>
                </a:cubicBezTo>
                <a:cubicBezTo>
                  <a:pt x="598" y="277"/>
                  <a:pt x="789" y="413"/>
                  <a:pt x="850" y="369"/>
                </a:cubicBezTo>
                <a:cubicBezTo>
                  <a:pt x="911" y="325"/>
                  <a:pt x="869" y="116"/>
                  <a:pt x="905" y="58"/>
                </a:cubicBezTo>
                <a:cubicBezTo>
                  <a:pt x="941" y="0"/>
                  <a:pt x="1005" y="10"/>
                  <a:pt x="1069" y="21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22" name="Freeform 10"/>
          <p:cNvSpPr>
            <a:spLocks/>
          </p:cNvSpPr>
          <p:nvPr/>
        </p:nvSpPr>
        <p:spPr bwMode="auto">
          <a:xfrm>
            <a:off x="747713" y="3568700"/>
            <a:ext cx="762000" cy="1458913"/>
          </a:xfrm>
          <a:custGeom>
            <a:avLst/>
            <a:gdLst/>
            <a:ahLst/>
            <a:cxnLst>
              <a:cxn ang="0">
                <a:pos x="784" y="84"/>
              </a:cxn>
              <a:cxn ang="0">
                <a:pos x="537" y="47"/>
              </a:cxn>
              <a:cxn ang="0">
                <a:pos x="683" y="367"/>
              </a:cxn>
              <a:cxn ang="0">
                <a:pos x="381" y="431"/>
              </a:cxn>
              <a:cxn ang="0">
                <a:pos x="454" y="705"/>
              </a:cxn>
              <a:cxn ang="0">
                <a:pos x="70" y="751"/>
              </a:cxn>
              <a:cxn ang="0">
                <a:pos x="34" y="980"/>
              </a:cxn>
            </a:cxnLst>
            <a:rect l="0" t="0" r="r" b="b"/>
            <a:pathLst>
              <a:path w="784" h="980">
                <a:moveTo>
                  <a:pt x="784" y="84"/>
                </a:moveTo>
                <a:cubicBezTo>
                  <a:pt x="669" y="42"/>
                  <a:pt x="554" y="0"/>
                  <a:pt x="537" y="47"/>
                </a:cubicBezTo>
                <a:cubicBezTo>
                  <a:pt x="520" y="94"/>
                  <a:pt x="709" y="303"/>
                  <a:pt x="683" y="367"/>
                </a:cubicBezTo>
                <a:cubicBezTo>
                  <a:pt x="657" y="431"/>
                  <a:pt x="419" y="375"/>
                  <a:pt x="381" y="431"/>
                </a:cubicBezTo>
                <a:cubicBezTo>
                  <a:pt x="343" y="487"/>
                  <a:pt x="506" y="652"/>
                  <a:pt x="454" y="705"/>
                </a:cubicBezTo>
                <a:cubicBezTo>
                  <a:pt x="402" y="758"/>
                  <a:pt x="140" y="705"/>
                  <a:pt x="70" y="751"/>
                </a:cubicBezTo>
                <a:cubicBezTo>
                  <a:pt x="0" y="797"/>
                  <a:pt x="17" y="888"/>
                  <a:pt x="34" y="980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/>
            <a:tailEnd type="stealth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0" y="5334000"/>
            <a:ext cx="3703638" cy="1552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33CC"/>
                </a:solidFill>
                <a:latin typeface="Arial Rounded MT Bold" charset="0"/>
              </a:rPr>
              <a:t>Radionu</a:t>
            </a:r>
            <a:r>
              <a:rPr lang="cs-CZ" b="1">
                <a:solidFill>
                  <a:srgbClr val="FF33CC"/>
                </a:solidFill>
                <a:latin typeface="Arial Rounded MT Bold" charset="0"/>
              </a:rPr>
              <a:t>k</a:t>
            </a:r>
            <a:r>
              <a:rPr lang="en-US" b="1">
                <a:solidFill>
                  <a:srgbClr val="FF33CC"/>
                </a:solidFill>
                <a:latin typeface="Arial Rounded MT Bold" charset="0"/>
              </a:rPr>
              <a:t>l</a:t>
            </a:r>
            <a:r>
              <a:rPr lang="cs-CZ" b="1">
                <a:solidFill>
                  <a:srgbClr val="FF33CC"/>
                </a:solidFill>
                <a:latin typeface="Arial Rounded MT Bold" charset="0"/>
              </a:rPr>
              <a:t>idy</a:t>
            </a:r>
            <a:r>
              <a:rPr lang="en-US" b="1">
                <a:solidFill>
                  <a:srgbClr val="FF33CC"/>
                </a:solidFill>
                <a:latin typeface="Arial Rounded MT Bold" charset="0"/>
              </a:rPr>
              <a:t>: </a:t>
            </a:r>
          </a:p>
          <a:p>
            <a:pPr algn="ctr"/>
            <a:r>
              <a:rPr lang="en-US" b="1" baseline="30000">
                <a:solidFill>
                  <a:schemeClr val="bg1"/>
                </a:solidFill>
                <a:latin typeface="Arial Rounded MT Bold" charset="0"/>
              </a:rPr>
              <a:t>11</a:t>
            </a:r>
            <a:r>
              <a:rPr lang="en-US" b="1">
                <a:solidFill>
                  <a:schemeClr val="bg1"/>
                </a:solidFill>
                <a:latin typeface="Arial Rounded MT Bold" charset="0"/>
              </a:rPr>
              <a:t>C, </a:t>
            </a:r>
            <a:r>
              <a:rPr lang="en-US" b="1" baseline="30000">
                <a:solidFill>
                  <a:schemeClr val="bg1"/>
                </a:solidFill>
                <a:latin typeface="Arial Rounded MT Bold" charset="0"/>
              </a:rPr>
              <a:t>13</a:t>
            </a:r>
            <a:r>
              <a:rPr lang="en-US" b="1">
                <a:solidFill>
                  <a:schemeClr val="bg1"/>
                </a:solidFill>
                <a:latin typeface="Arial Rounded MT Bold" charset="0"/>
              </a:rPr>
              <a:t>N, </a:t>
            </a:r>
            <a:r>
              <a:rPr lang="en-US" b="1" baseline="30000">
                <a:solidFill>
                  <a:schemeClr val="bg1"/>
                </a:solidFill>
                <a:latin typeface="Arial Rounded MT Bold" charset="0"/>
              </a:rPr>
              <a:t>15</a:t>
            </a:r>
            <a:r>
              <a:rPr lang="en-US" b="1">
                <a:solidFill>
                  <a:schemeClr val="bg1"/>
                </a:solidFill>
                <a:latin typeface="Arial Rounded MT Bold" charset="0"/>
              </a:rPr>
              <a:t>O, </a:t>
            </a:r>
            <a:r>
              <a:rPr lang="en-US" b="1" baseline="30000">
                <a:solidFill>
                  <a:schemeClr val="bg1"/>
                </a:solidFill>
                <a:latin typeface="Arial Rounded MT Bold" charset="0"/>
              </a:rPr>
              <a:t>18</a:t>
            </a:r>
            <a:r>
              <a:rPr lang="en-US" b="1">
                <a:solidFill>
                  <a:schemeClr val="bg1"/>
                </a:solidFill>
                <a:latin typeface="Arial Rounded MT Bold" charset="0"/>
              </a:rPr>
              <a:t>F</a:t>
            </a:r>
            <a:endParaRPr lang="cs-CZ" b="1">
              <a:solidFill>
                <a:schemeClr val="bg1"/>
              </a:solidFill>
              <a:latin typeface="Arial Rounded MT Bold" charset="0"/>
            </a:endParaRPr>
          </a:p>
          <a:p>
            <a:pPr algn="ctr"/>
            <a:endParaRPr lang="en-US" b="1">
              <a:solidFill>
                <a:schemeClr val="bg1"/>
              </a:solidFill>
              <a:latin typeface="Arial Rounded MT Bold" charset="0"/>
            </a:endParaRPr>
          </a:p>
          <a:p>
            <a:pPr algn="ctr"/>
            <a:endParaRPr lang="en-US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3568700" y="1446213"/>
            <a:ext cx="536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 Rounded MT Bold" charset="0"/>
              </a:rPr>
              <a:t>e</a:t>
            </a:r>
            <a:r>
              <a:rPr lang="en-US" sz="2800" b="1" baseline="30000">
                <a:solidFill>
                  <a:srgbClr val="FF0000"/>
                </a:solidFill>
                <a:latin typeface="Arial Rounded MT Bold" charset="0"/>
              </a:rPr>
              <a:t>+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304800" y="4989513"/>
            <a:ext cx="536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 Rounded MT Bold" charset="0"/>
              </a:rPr>
              <a:t>e</a:t>
            </a:r>
            <a:r>
              <a:rPr lang="en-US" sz="2800" b="1" baseline="30000">
                <a:solidFill>
                  <a:srgbClr val="FF0000"/>
                </a:solidFill>
                <a:latin typeface="Arial Rounded MT Bold" charset="0"/>
              </a:rPr>
              <a:t>+</a:t>
            </a: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660400" y="1839913"/>
            <a:ext cx="536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 Rounded MT Bold" charset="0"/>
              </a:rPr>
              <a:t>e</a:t>
            </a:r>
            <a:r>
              <a:rPr lang="en-US" sz="2800" b="1" baseline="30000">
                <a:solidFill>
                  <a:srgbClr val="FF0000"/>
                </a:solidFill>
                <a:latin typeface="Arial Rounded MT Bold" charset="0"/>
              </a:rPr>
              <a:t>+</a:t>
            </a:r>
          </a:p>
        </p:txBody>
      </p:sp>
      <p:sp>
        <p:nvSpPr>
          <p:cNvPr id="38930" name="Freeform 18"/>
          <p:cNvSpPr>
            <a:spLocks/>
          </p:cNvSpPr>
          <p:nvPr/>
        </p:nvSpPr>
        <p:spPr bwMode="auto">
          <a:xfrm rot="6600000">
            <a:off x="1320801" y="1930400"/>
            <a:ext cx="495300" cy="962025"/>
          </a:xfrm>
          <a:custGeom>
            <a:avLst/>
            <a:gdLst/>
            <a:ahLst/>
            <a:cxnLst>
              <a:cxn ang="0">
                <a:pos x="784" y="84"/>
              </a:cxn>
              <a:cxn ang="0">
                <a:pos x="537" y="47"/>
              </a:cxn>
              <a:cxn ang="0">
                <a:pos x="683" y="367"/>
              </a:cxn>
              <a:cxn ang="0">
                <a:pos x="381" y="431"/>
              </a:cxn>
              <a:cxn ang="0">
                <a:pos x="454" y="705"/>
              </a:cxn>
              <a:cxn ang="0">
                <a:pos x="70" y="751"/>
              </a:cxn>
              <a:cxn ang="0">
                <a:pos x="34" y="980"/>
              </a:cxn>
            </a:cxnLst>
            <a:rect l="0" t="0" r="r" b="b"/>
            <a:pathLst>
              <a:path w="784" h="980">
                <a:moveTo>
                  <a:pt x="784" y="84"/>
                </a:moveTo>
                <a:cubicBezTo>
                  <a:pt x="669" y="42"/>
                  <a:pt x="554" y="0"/>
                  <a:pt x="537" y="47"/>
                </a:cubicBezTo>
                <a:cubicBezTo>
                  <a:pt x="520" y="94"/>
                  <a:pt x="709" y="303"/>
                  <a:pt x="683" y="367"/>
                </a:cubicBezTo>
                <a:cubicBezTo>
                  <a:pt x="657" y="431"/>
                  <a:pt x="419" y="375"/>
                  <a:pt x="381" y="431"/>
                </a:cubicBezTo>
                <a:cubicBezTo>
                  <a:pt x="343" y="487"/>
                  <a:pt x="506" y="652"/>
                  <a:pt x="454" y="705"/>
                </a:cubicBezTo>
                <a:cubicBezTo>
                  <a:pt x="402" y="758"/>
                  <a:pt x="140" y="705"/>
                  <a:pt x="70" y="751"/>
                </a:cubicBezTo>
                <a:cubicBezTo>
                  <a:pt x="0" y="797"/>
                  <a:pt x="17" y="888"/>
                  <a:pt x="34" y="980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/>
            <a:tailEnd type="stealth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931" name="Picture 19" descr="C:\Documents and Settings\Ivan Vitev\My Documents\My Pictures\radioactivity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3363" y="2754313"/>
            <a:ext cx="1195387" cy="137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9096" name="Rectangle 184"/>
          <p:cNvSpPr>
            <a:spLocks noChangeArrowheads="1"/>
          </p:cNvSpPr>
          <p:nvPr/>
        </p:nvSpPr>
        <p:spPr bwMode="auto">
          <a:xfrm>
            <a:off x="4724400" y="1219200"/>
            <a:ext cx="4343400" cy="495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097" name="Text Box 185"/>
          <p:cNvSpPr txBox="1">
            <a:spLocks noChangeArrowheads="1"/>
          </p:cNvSpPr>
          <p:nvPr/>
        </p:nvSpPr>
        <p:spPr bwMode="auto">
          <a:xfrm>
            <a:off x="4724400" y="1295400"/>
            <a:ext cx="4419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cs-CZ">
                <a:solidFill>
                  <a:srgbClr val="FFFF00"/>
                </a:solidFill>
                <a:latin typeface="Comic Sans MS" charset="0"/>
              </a:rPr>
              <a:t>úlohu radionuklidů hrají </a:t>
            </a:r>
          </a:p>
          <a:p>
            <a:r>
              <a:rPr lang="cs-CZ">
                <a:solidFill>
                  <a:srgbClr val="FFFF00"/>
                </a:solidFill>
                <a:latin typeface="Comic Sans MS" charset="0"/>
              </a:rPr>
              <a:t>tvrdé srážky k nimž dochází  na počátku srážky jader.</a:t>
            </a:r>
            <a:endParaRPr lang="cs-CZ" sz="1400">
              <a:solidFill>
                <a:srgbClr val="FFFF00"/>
              </a:solidFill>
              <a:latin typeface="Comic Sans MS" charset="0"/>
            </a:endParaRPr>
          </a:p>
          <a:p>
            <a:r>
              <a:rPr lang="cs-CZ">
                <a:solidFill>
                  <a:srgbClr val="FFFF00"/>
                </a:solidFill>
                <a:latin typeface="Comic Sans MS" charset="0"/>
              </a:rPr>
              <a:t> </a:t>
            </a:r>
          </a:p>
          <a:p>
            <a:r>
              <a:rPr lang="cs-CZ">
                <a:solidFill>
                  <a:srgbClr val="FFFF00"/>
                </a:solidFill>
                <a:latin typeface="Comic Sans MS" charset="0"/>
              </a:rPr>
              <a:t>roli záření beta přebírají kvarky a gluony prolétávající</a:t>
            </a:r>
          </a:p>
          <a:p>
            <a:r>
              <a:rPr lang="cs-CZ">
                <a:solidFill>
                  <a:srgbClr val="FFFF00"/>
                </a:solidFill>
                <a:latin typeface="Comic Sans MS" charset="0"/>
              </a:rPr>
              <a:t>plazmatem</a:t>
            </a:r>
          </a:p>
        </p:txBody>
      </p:sp>
      <p:grpSp>
        <p:nvGrpSpPr>
          <p:cNvPr id="39122" name="Group 210"/>
          <p:cNvGrpSpPr>
            <a:grpSpLocks/>
          </p:cNvGrpSpPr>
          <p:nvPr/>
        </p:nvGrpSpPr>
        <p:grpSpPr bwMode="auto">
          <a:xfrm>
            <a:off x="5257800" y="4114800"/>
            <a:ext cx="3733800" cy="2544763"/>
            <a:chOff x="3220" y="400"/>
            <a:chExt cx="2352" cy="1990"/>
          </a:xfrm>
        </p:grpSpPr>
        <p:grpSp>
          <p:nvGrpSpPr>
            <p:cNvPr id="39123" name="Group 211"/>
            <p:cNvGrpSpPr>
              <a:grpSpLocks/>
            </p:cNvGrpSpPr>
            <p:nvPr/>
          </p:nvGrpSpPr>
          <p:grpSpPr bwMode="auto">
            <a:xfrm>
              <a:off x="3220" y="400"/>
              <a:ext cx="2352" cy="1990"/>
              <a:chOff x="3220" y="400"/>
              <a:chExt cx="2352" cy="1990"/>
            </a:xfrm>
          </p:grpSpPr>
          <p:grpSp>
            <p:nvGrpSpPr>
              <p:cNvPr id="39124" name="Group 212"/>
              <p:cNvGrpSpPr>
                <a:grpSpLocks/>
              </p:cNvGrpSpPr>
              <p:nvPr/>
            </p:nvGrpSpPr>
            <p:grpSpPr bwMode="auto">
              <a:xfrm>
                <a:off x="3220" y="424"/>
                <a:ext cx="2200" cy="1966"/>
                <a:chOff x="3220" y="424"/>
                <a:chExt cx="2200" cy="1966"/>
              </a:xfrm>
            </p:grpSpPr>
            <p:sp>
              <p:nvSpPr>
                <p:cNvPr id="39125" name="Rectangle 213"/>
                <p:cNvSpPr>
                  <a:spLocks noChangeArrowheads="1"/>
                </p:cNvSpPr>
                <p:nvPr/>
              </p:nvSpPr>
              <p:spPr bwMode="auto">
                <a:xfrm>
                  <a:off x="3220" y="424"/>
                  <a:ext cx="2200" cy="19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9126" name="Group 214"/>
                <p:cNvGrpSpPr>
                  <a:grpSpLocks/>
                </p:cNvGrpSpPr>
                <p:nvPr/>
              </p:nvGrpSpPr>
              <p:grpSpPr bwMode="auto">
                <a:xfrm>
                  <a:off x="3319" y="711"/>
                  <a:ext cx="1800" cy="1503"/>
                  <a:chOff x="3319" y="711"/>
                  <a:chExt cx="1800" cy="1503"/>
                </a:xfrm>
              </p:grpSpPr>
              <p:grpSp>
                <p:nvGrpSpPr>
                  <p:cNvPr id="39127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319" y="1099"/>
                    <a:ext cx="1800" cy="729"/>
                    <a:chOff x="3319" y="1099"/>
                    <a:chExt cx="1800" cy="729"/>
                  </a:xfrm>
                </p:grpSpPr>
                <p:sp>
                  <p:nvSpPr>
                    <p:cNvPr id="39128" name="Line 2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19" y="1455"/>
                      <a:ext cx="22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99FF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29" name="Line 2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95" y="1444"/>
                      <a:ext cx="22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99FF"/>
                      </a:solidFill>
                      <a:round/>
                      <a:headEnd type="triangle" w="med" len="med"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9130" name="Group 2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15" y="1099"/>
                      <a:ext cx="1375" cy="729"/>
                      <a:chOff x="3515" y="1099"/>
                      <a:chExt cx="1375" cy="729"/>
                    </a:xfrm>
                  </p:grpSpPr>
                  <p:sp>
                    <p:nvSpPr>
                      <p:cNvPr id="39131" name="Rectangle 2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5" y="1110"/>
                        <a:ext cx="1275" cy="704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pPr algn="ctr" eaLnBrk="0" hangingPunct="0"/>
                        <a:endParaRPr lang="en-US" sz="1200" b="1">
                          <a:solidFill>
                            <a:srgbClr val="FF66CC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39132" name="Oval 2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84" y="1099"/>
                        <a:ext cx="106" cy="718"/>
                      </a:xfrm>
                      <a:prstGeom prst="ellipse">
                        <a:avLst/>
                      </a:prstGeom>
                      <a:solidFill>
                        <a:srgbClr val="06A7F8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133" name="Oval 2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15" y="1103"/>
                        <a:ext cx="106" cy="725"/>
                      </a:xfrm>
                      <a:prstGeom prst="ellipse">
                        <a:avLst/>
                      </a:prstGeom>
                      <a:solidFill>
                        <a:srgbClr val="06A7F8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39134" name="Freeform 222"/>
                  <p:cNvSpPr>
                    <a:spLocks/>
                  </p:cNvSpPr>
                  <p:nvPr/>
                </p:nvSpPr>
                <p:spPr bwMode="auto">
                  <a:xfrm>
                    <a:off x="3750" y="1148"/>
                    <a:ext cx="562" cy="265"/>
                  </a:xfrm>
                  <a:custGeom>
                    <a:avLst/>
                    <a:gdLst/>
                    <a:ahLst/>
                    <a:cxnLst>
                      <a:cxn ang="0">
                        <a:pos x="0" y="263"/>
                      </a:cxn>
                      <a:cxn ang="0">
                        <a:pos x="408" y="265"/>
                      </a:cxn>
                      <a:cxn ang="0">
                        <a:pos x="468" y="151"/>
                      </a:cxn>
                      <a:cxn ang="0">
                        <a:pos x="562" y="0"/>
                      </a:cxn>
                    </a:cxnLst>
                    <a:rect l="0" t="0" r="r" b="b"/>
                    <a:pathLst>
                      <a:path w="562" h="265">
                        <a:moveTo>
                          <a:pt x="0" y="263"/>
                        </a:moveTo>
                        <a:lnTo>
                          <a:pt x="408" y="265"/>
                        </a:lnTo>
                        <a:lnTo>
                          <a:pt x="468" y="151"/>
                        </a:lnTo>
                        <a:lnTo>
                          <a:pt x="562" y="0"/>
                        </a:lnTo>
                      </a:path>
                    </a:pathLst>
                  </a:cu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135" name="Freeform 223"/>
                  <p:cNvSpPr>
                    <a:spLocks/>
                  </p:cNvSpPr>
                  <p:nvPr/>
                </p:nvSpPr>
                <p:spPr bwMode="auto">
                  <a:xfrm>
                    <a:off x="4132" y="1505"/>
                    <a:ext cx="442" cy="283"/>
                  </a:xfrm>
                  <a:custGeom>
                    <a:avLst/>
                    <a:gdLst/>
                    <a:ahLst/>
                    <a:cxnLst>
                      <a:cxn ang="0">
                        <a:pos x="442" y="0"/>
                      </a:cxn>
                      <a:cxn ang="0">
                        <a:pos x="54" y="2"/>
                      </a:cxn>
                      <a:cxn ang="0">
                        <a:pos x="14" y="106"/>
                      </a:cxn>
                      <a:cxn ang="0">
                        <a:pos x="0" y="283"/>
                      </a:cxn>
                    </a:cxnLst>
                    <a:rect l="0" t="0" r="r" b="b"/>
                    <a:pathLst>
                      <a:path w="442" h="283">
                        <a:moveTo>
                          <a:pt x="442" y="0"/>
                        </a:moveTo>
                        <a:lnTo>
                          <a:pt x="54" y="2"/>
                        </a:lnTo>
                        <a:lnTo>
                          <a:pt x="14" y="106"/>
                        </a:lnTo>
                        <a:lnTo>
                          <a:pt x="0" y="283"/>
                        </a:lnTo>
                      </a:path>
                    </a:pathLst>
                  </a:cu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39136" name="Group 224"/>
                  <p:cNvGrpSpPr>
                    <a:grpSpLocks/>
                  </p:cNvGrpSpPr>
                  <p:nvPr/>
                </p:nvGrpSpPr>
                <p:grpSpPr bwMode="auto">
                  <a:xfrm>
                    <a:off x="4291" y="711"/>
                    <a:ext cx="228" cy="404"/>
                    <a:chOff x="4291" y="711"/>
                    <a:chExt cx="228" cy="404"/>
                  </a:xfrm>
                </p:grpSpPr>
                <p:sp>
                  <p:nvSpPr>
                    <p:cNvPr id="39137" name="Line 225"/>
                    <p:cNvSpPr>
                      <a:spLocks noChangeShapeType="1"/>
                    </p:cNvSpPr>
                    <p:nvPr/>
                  </p:nvSpPr>
                  <p:spPr bwMode="auto">
                    <a:xfrm rot="21511078" flipV="1">
                      <a:off x="4291" y="888"/>
                      <a:ext cx="29" cy="19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38" name="Line 226"/>
                    <p:cNvSpPr>
                      <a:spLocks noChangeShapeType="1"/>
                    </p:cNvSpPr>
                    <p:nvPr/>
                  </p:nvSpPr>
                  <p:spPr bwMode="auto">
                    <a:xfrm rot="519526" flipV="1">
                      <a:off x="4360" y="801"/>
                      <a:ext cx="57" cy="2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39" name="Line 227"/>
                    <p:cNvSpPr>
                      <a:spLocks noChangeShapeType="1"/>
                    </p:cNvSpPr>
                    <p:nvPr/>
                  </p:nvSpPr>
                  <p:spPr bwMode="auto">
                    <a:xfrm rot="519526" flipV="1">
                      <a:off x="4347" y="1001"/>
                      <a:ext cx="100" cy="10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40" name="Line 228"/>
                    <p:cNvSpPr>
                      <a:spLocks noChangeShapeType="1"/>
                    </p:cNvSpPr>
                    <p:nvPr/>
                  </p:nvSpPr>
                  <p:spPr bwMode="auto">
                    <a:xfrm rot="519526" flipV="1">
                      <a:off x="4321" y="893"/>
                      <a:ext cx="36" cy="183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41" name="Line 229"/>
                    <p:cNvSpPr>
                      <a:spLocks noChangeShapeType="1"/>
                    </p:cNvSpPr>
                    <p:nvPr/>
                  </p:nvSpPr>
                  <p:spPr bwMode="auto">
                    <a:xfrm rot="519526" flipV="1">
                      <a:off x="4358" y="711"/>
                      <a:ext cx="161" cy="404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142" name="Group 230"/>
                  <p:cNvGrpSpPr>
                    <a:grpSpLocks/>
                  </p:cNvGrpSpPr>
                  <p:nvPr/>
                </p:nvGrpSpPr>
                <p:grpSpPr bwMode="auto">
                  <a:xfrm>
                    <a:off x="4017" y="1779"/>
                    <a:ext cx="206" cy="435"/>
                    <a:chOff x="4017" y="1779"/>
                    <a:chExt cx="206" cy="435"/>
                  </a:xfrm>
                </p:grpSpPr>
                <p:sp>
                  <p:nvSpPr>
                    <p:cNvPr id="39143" name="Line 231"/>
                    <p:cNvSpPr>
                      <a:spLocks noChangeShapeType="1"/>
                    </p:cNvSpPr>
                    <p:nvPr/>
                  </p:nvSpPr>
                  <p:spPr bwMode="auto">
                    <a:xfrm rot="21350347" flipH="1">
                      <a:off x="4083" y="1853"/>
                      <a:ext cx="49" cy="361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44" name="Line 232"/>
                    <p:cNvSpPr>
                      <a:spLocks noChangeShapeType="1"/>
                    </p:cNvSpPr>
                    <p:nvPr/>
                  </p:nvSpPr>
                  <p:spPr bwMode="auto">
                    <a:xfrm rot="21350347" flipH="1">
                      <a:off x="4061" y="1834"/>
                      <a:ext cx="54" cy="3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45" name="Line 233"/>
                    <p:cNvSpPr>
                      <a:spLocks noChangeShapeType="1"/>
                    </p:cNvSpPr>
                    <p:nvPr/>
                  </p:nvSpPr>
                  <p:spPr bwMode="auto">
                    <a:xfrm rot="21350347" flipH="1">
                      <a:off x="4021" y="1791"/>
                      <a:ext cx="89" cy="1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46" name="Line 234"/>
                    <p:cNvSpPr>
                      <a:spLocks noChangeShapeType="1"/>
                    </p:cNvSpPr>
                    <p:nvPr/>
                  </p:nvSpPr>
                  <p:spPr bwMode="auto">
                    <a:xfrm rot="21350347" flipH="1">
                      <a:off x="4017" y="1779"/>
                      <a:ext cx="107" cy="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47" name="Line 235"/>
                    <p:cNvSpPr>
                      <a:spLocks noChangeShapeType="1"/>
                    </p:cNvSpPr>
                    <p:nvPr/>
                  </p:nvSpPr>
                  <p:spPr bwMode="auto">
                    <a:xfrm rot="21350347" flipH="1">
                      <a:off x="4126" y="1816"/>
                      <a:ext cx="25" cy="23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48" name="Line 236"/>
                    <p:cNvSpPr>
                      <a:spLocks noChangeShapeType="1"/>
                    </p:cNvSpPr>
                    <p:nvPr/>
                  </p:nvSpPr>
                  <p:spPr bwMode="auto">
                    <a:xfrm rot="-249653">
                      <a:off x="4160" y="1801"/>
                      <a:ext cx="63" cy="21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9149" name="Freeform 237"/>
                  <p:cNvSpPr>
                    <a:spLocks/>
                  </p:cNvSpPr>
                  <p:nvPr/>
                </p:nvSpPr>
                <p:spPr bwMode="auto">
                  <a:xfrm>
                    <a:off x="4138" y="1407"/>
                    <a:ext cx="63" cy="110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0" y="11"/>
                      </a:cxn>
                      <a:cxn ang="0">
                        <a:pos x="16" y="75"/>
                      </a:cxn>
                      <a:cxn ang="0">
                        <a:pos x="104" y="75"/>
                      </a:cxn>
                      <a:cxn ang="0">
                        <a:pos x="48" y="131"/>
                      </a:cxn>
                      <a:cxn ang="0">
                        <a:pos x="96" y="131"/>
                      </a:cxn>
                    </a:cxnLst>
                    <a:rect l="0" t="0" r="r" b="b"/>
                    <a:pathLst>
                      <a:path w="109" h="140">
                        <a:moveTo>
                          <a:pt x="0" y="11"/>
                        </a:moveTo>
                        <a:cubicBezTo>
                          <a:pt x="38" y="5"/>
                          <a:pt x="77" y="0"/>
                          <a:pt x="80" y="11"/>
                        </a:cubicBezTo>
                        <a:cubicBezTo>
                          <a:pt x="83" y="22"/>
                          <a:pt x="12" y="64"/>
                          <a:pt x="16" y="75"/>
                        </a:cubicBezTo>
                        <a:cubicBezTo>
                          <a:pt x="20" y="86"/>
                          <a:pt x="99" y="66"/>
                          <a:pt x="104" y="75"/>
                        </a:cubicBezTo>
                        <a:cubicBezTo>
                          <a:pt x="109" y="84"/>
                          <a:pt x="49" y="122"/>
                          <a:pt x="48" y="131"/>
                        </a:cubicBezTo>
                        <a:cubicBezTo>
                          <a:pt x="47" y="140"/>
                          <a:pt x="88" y="132"/>
                          <a:pt x="96" y="131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150" name="Text Box 2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3" y="1207"/>
                    <a:ext cx="178" cy="2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/>
                    <a:r>
                      <a:rPr lang="en-US" sz="1400">
                        <a:latin typeface="Tahoma" charset="0"/>
                      </a:rPr>
                      <a:t>q</a:t>
                    </a:r>
                  </a:p>
                </p:txBody>
              </p:sp>
              <p:sp>
                <p:nvSpPr>
                  <p:cNvPr id="39151" name="Text Box 2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98" y="1500"/>
                    <a:ext cx="178" cy="2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/>
                    <a:r>
                      <a:rPr lang="en-US" sz="1400">
                        <a:latin typeface="Tahoma" charset="0"/>
                      </a:rPr>
                      <a:t>q</a:t>
                    </a:r>
                  </a:p>
                </p:txBody>
              </p:sp>
              <p:sp>
                <p:nvSpPr>
                  <p:cNvPr id="39152" name="Freeform 240"/>
                  <p:cNvSpPr>
                    <a:spLocks/>
                  </p:cNvSpPr>
                  <p:nvPr/>
                </p:nvSpPr>
                <p:spPr bwMode="auto">
                  <a:xfrm>
                    <a:off x="4182" y="1549"/>
                    <a:ext cx="120" cy="111"/>
                  </a:xfrm>
                  <a:custGeom>
                    <a:avLst/>
                    <a:gdLst/>
                    <a:ahLst/>
                    <a:cxnLst>
                      <a:cxn ang="0">
                        <a:pos x="120" y="111"/>
                      </a:cxn>
                      <a:cxn ang="0">
                        <a:pos x="70" y="95"/>
                      </a:cxn>
                      <a:cxn ang="0">
                        <a:pos x="104" y="58"/>
                      </a:cxn>
                      <a:cxn ang="0">
                        <a:pos x="34" y="51"/>
                      </a:cxn>
                      <a:cxn ang="0">
                        <a:pos x="72" y="1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20" h="111">
                        <a:moveTo>
                          <a:pt x="120" y="111"/>
                        </a:moveTo>
                        <a:cubicBezTo>
                          <a:pt x="112" y="108"/>
                          <a:pt x="73" y="104"/>
                          <a:pt x="70" y="95"/>
                        </a:cubicBezTo>
                        <a:cubicBezTo>
                          <a:pt x="67" y="86"/>
                          <a:pt x="110" y="65"/>
                          <a:pt x="104" y="58"/>
                        </a:cubicBezTo>
                        <a:cubicBezTo>
                          <a:pt x="98" y="51"/>
                          <a:pt x="39" y="59"/>
                          <a:pt x="34" y="51"/>
                        </a:cubicBezTo>
                        <a:cubicBezTo>
                          <a:pt x="29" y="43"/>
                          <a:pt x="78" y="19"/>
                          <a:pt x="72" y="11"/>
                        </a:cubicBezTo>
                        <a:cubicBezTo>
                          <a:pt x="66" y="3"/>
                          <a:pt x="15" y="2"/>
                          <a:pt x="0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CC66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153" name="Freeform 241"/>
                  <p:cNvSpPr>
                    <a:spLocks/>
                  </p:cNvSpPr>
                  <p:nvPr/>
                </p:nvSpPr>
                <p:spPr bwMode="auto">
                  <a:xfrm>
                    <a:off x="4177" y="1132"/>
                    <a:ext cx="89" cy="11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67" y="16"/>
                      </a:cxn>
                      <a:cxn ang="0">
                        <a:pos x="3" y="44"/>
                      </a:cxn>
                      <a:cxn ang="0">
                        <a:pos x="86" y="59"/>
                      </a:cxn>
                      <a:cxn ang="0">
                        <a:pos x="19" y="88"/>
                      </a:cxn>
                      <a:cxn ang="0">
                        <a:pos x="72" y="112"/>
                      </a:cxn>
                    </a:cxnLst>
                    <a:rect l="0" t="0" r="r" b="b"/>
                    <a:pathLst>
                      <a:path w="89" h="112">
                        <a:moveTo>
                          <a:pt x="7" y="0"/>
                        </a:moveTo>
                        <a:cubicBezTo>
                          <a:pt x="17" y="2"/>
                          <a:pt x="68" y="9"/>
                          <a:pt x="67" y="16"/>
                        </a:cubicBezTo>
                        <a:cubicBezTo>
                          <a:pt x="66" y="23"/>
                          <a:pt x="0" y="37"/>
                          <a:pt x="3" y="44"/>
                        </a:cubicBezTo>
                        <a:cubicBezTo>
                          <a:pt x="6" y="51"/>
                          <a:pt x="83" y="52"/>
                          <a:pt x="86" y="59"/>
                        </a:cubicBezTo>
                        <a:cubicBezTo>
                          <a:pt x="89" y="66"/>
                          <a:pt x="21" y="79"/>
                          <a:pt x="19" y="88"/>
                        </a:cubicBezTo>
                        <a:cubicBezTo>
                          <a:pt x="17" y="97"/>
                          <a:pt x="61" y="107"/>
                          <a:pt x="72" y="112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CC66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9154" name="Text Box 242"/>
              <p:cNvSpPr txBox="1">
                <a:spLocks noChangeArrowheads="1"/>
              </p:cNvSpPr>
              <p:nvPr/>
            </p:nvSpPr>
            <p:spPr bwMode="auto">
              <a:xfrm>
                <a:off x="4229" y="1794"/>
                <a:ext cx="116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400">
                  <a:latin typeface="Tahoma" charset="0"/>
                </a:endParaRPr>
              </a:p>
            </p:txBody>
          </p:sp>
          <p:sp>
            <p:nvSpPr>
              <p:cNvPr id="39155" name="Text Box 243"/>
              <p:cNvSpPr txBox="1">
                <a:spLocks noChangeArrowheads="1"/>
              </p:cNvSpPr>
              <p:nvPr/>
            </p:nvSpPr>
            <p:spPr bwMode="auto">
              <a:xfrm>
                <a:off x="3815" y="647"/>
                <a:ext cx="116" cy="23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400">
                  <a:latin typeface="Tahoma" charset="0"/>
                </a:endParaRPr>
              </a:p>
            </p:txBody>
          </p:sp>
          <p:sp>
            <p:nvSpPr>
              <p:cNvPr id="39156" name="Text Box 244"/>
              <p:cNvSpPr txBox="1">
                <a:spLocks noChangeArrowheads="1"/>
              </p:cNvSpPr>
              <p:nvPr/>
            </p:nvSpPr>
            <p:spPr bwMode="auto">
              <a:xfrm>
                <a:off x="3363" y="1870"/>
                <a:ext cx="116" cy="23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400">
                  <a:latin typeface="Tahoma" charset="0"/>
                </a:endParaRPr>
              </a:p>
            </p:txBody>
          </p:sp>
          <p:sp>
            <p:nvSpPr>
              <p:cNvPr id="39157" name="Text Box 245"/>
              <p:cNvSpPr txBox="1">
                <a:spLocks noChangeArrowheads="1"/>
              </p:cNvSpPr>
              <p:nvPr/>
            </p:nvSpPr>
            <p:spPr bwMode="auto">
              <a:xfrm>
                <a:off x="3743" y="400"/>
                <a:ext cx="1829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400">
                  <a:latin typeface="Tahoma" charset="0"/>
                </a:endParaRPr>
              </a:p>
            </p:txBody>
          </p:sp>
          <p:sp>
            <p:nvSpPr>
              <p:cNvPr id="39158" name="Text Box 246"/>
              <p:cNvSpPr txBox="1">
                <a:spLocks noChangeArrowheads="1"/>
              </p:cNvSpPr>
              <p:nvPr/>
            </p:nvSpPr>
            <p:spPr bwMode="auto">
              <a:xfrm>
                <a:off x="4480" y="796"/>
                <a:ext cx="116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400">
                  <a:latin typeface="Tahoma" charset="0"/>
                </a:endParaRPr>
              </a:p>
            </p:txBody>
          </p:sp>
        </p:grpSp>
        <p:sp>
          <p:nvSpPr>
            <p:cNvPr id="39159" name="Freeform 247"/>
            <p:cNvSpPr>
              <a:spLocks/>
            </p:cNvSpPr>
            <p:nvPr/>
          </p:nvSpPr>
          <p:spPr bwMode="auto">
            <a:xfrm>
              <a:off x="4234" y="1224"/>
              <a:ext cx="120" cy="100"/>
            </a:xfrm>
            <a:custGeom>
              <a:avLst/>
              <a:gdLst/>
              <a:ahLst/>
              <a:cxnLst>
                <a:cxn ang="0">
                  <a:pos x="120" y="30"/>
                </a:cxn>
                <a:cxn ang="0">
                  <a:pos x="62" y="6"/>
                </a:cxn>
                <a:cxn ang="0">
                  <a:pos x="96" y="68"/>
                </a:cxn>
                <a:cxn ang="0">
                  <a:pos x="34" y="40"/>
                </a:cxn>
                <a:cxn ang="0">
                  <a:pos x="57" y="93"/>
                </a:cxn>
                <a:cxn ang="0">
                  <a:pos x="0" y="79"/>
                </a:cxn>
              </a:cxnLst>
              <a:rect l="0" t="0" r="r" b="b"/>
              <a:pathLst>
                <a:path w="120" h="100">
                  <a:moveTo>
                    <a:pt x="120" y="30"/>
                  </a:moveTo>
                  <a:cubicBezTo>
                    <a:pt x="111" y="26"/>
                    <a:pt x="66" y="0"/>
                    <a:pt x="62" y="6"/>
                  </a:cubicBezTo>
                  <a:cubicBezTo>
                    <a:pt x="59" y="13"/>
                    <a:pt x="101" y="62"/>
                    <a:pt x="96" y="68"/>
                  </a:cubicBezTo>
                  <a:cubicBezTo>
                    <a:pt x="91" y="74"/>
                    <a:pt x="40" y="36"/>
                    <a:pt x="34" y="40"/>
                  </a:cubicBezTo>
                  <a:cubicBezTo>
                    <a:pt x="28" y="44"/>
                    <a:pt x="63" y="86"/>
                    <a:pt x="57" y="93"/>
                  </a:cubicBezTo>
                  <a:cubicBezTo>
                    <a:pt x="51" y="100"/>
                    <a:pt x="12" y="82"/>
                    <a:pt x="0" y="79"/>
                  </a:cubicBezTo>
                </a:path>
              </a:pathLst>
            </a:custGeom>
            <a:noFill/>
            <a:ln w="19050">
              <a:solidFill>
                <a:srgbClr val="00CC6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60" name="Freeform 248"/>
            <p:cNvSpPr>
              <a:spLocks/>
            </p:cNvSpPr>
            <p:nvPr/>
          </p:nvSpPr>
          <p:spPr bwMode="auto">
            <a:xfrm>
              <a:off x="4021" y="1591"/>
              <a:ext cx="123" cy="101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62" y="94"/>
                </a:cxn>
                <a:cxn ang="0">
                  <a:pos x="13" y="44"/>
                </a:cxn>
                <a:cxn ang="0">
                  <a:pos x="96" y="61"/>
                </a:cxn>
                <a:cxn ang="0">
                  <a:pos x="45" y="9"/>
                </a:cxn>
                <a:cxn ang="0">
                  <a:pos x="123" y="5"/>
                </a:cxn>
              </a:cxnLst>
              <a:rect l="0" t="0" r="r" b="b"/>
              <a:pathLst>
                <a:path w="123" h="101">
                  <a:moveTo>
                    <a:pt x="0" y="86"/>
                  </a:moveTo>
                  <a:cubicBezTo>
                    <a:pt x="10" y="88"/>
                    <a:pt x="60" y="101"/>
                    <a:pt x="62" y="94"/>
                  </a:cubicBezTo>
                  <a:cubicBezTo>
                    <a:pt x="63" y="87"/>
                    <a:pt x="8" y="49"/>
                    <a:pt x="13" y="44"/>
                  </a:cubicBezTo>
                  <a:cubicBezTo>
                    <a:pt x="19" y="38"/>
                    <a:pt x="90" y="67"/>
                    <a:pt x="96" y="61"/>
                  </a:cubicBezTo>
                  <a:cubicBezTo>
                    <a:pt x="101" y="56"/>
                    <a:pt x="40" y="18"/>
                    <a:pt x="45" y="9"/>
                  </a:cubicBezTo>
                  <a:cubicBezTo>
                    <a:pt x="50" y="0"/>
                    <a:pt x="107" y="6"/>
                    <a:pt x="123" y="5"/>
                  </a:cubicBezTo>
                </a:path>
              </a:pathLst>
            </a:custGeom>
            <a:noFill/>
            <a:ln w="19050">
              <a:solidFill>
                <a:srgbClr val="00CC6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61" name="Freeform 249"/>
            <p:cNvSpPr>
              <a:spLocks/>
            </p:cNvSpPr>
            <p:nvPr/>
          </p:nvSpPr>
          <p:spPr bwMode="auto">
            <a:xfrm rot="-1343840" flipH="1" flipV="1">
              <a:off x="4157" y="1668"/>
              <a:ext cx="89" cy="11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7" y="16"/>
                </a:cxn>
                <a:cxn ang="0">
                  <a:pos x="3" y="44"/>
                </a:cxn>
                <a:cxn ang="0">
                  <a:pos x="86" y="59"/>
                </a:cxn>
                <a:cxn ang="0">
                  <a:pos x="19" y="88"/>
                </a:cxn>
                <a:cxn ang="0">
                  <a:pos x="72" y="112"/>
                </a:cxn>
              </a:cxnLst>
              <a:rect l="0" t="0" r="r" b="b"/>
              <a:pathLst>
                <a:path w="89" h="112">
                  <a:moveTo>
                    <a:pt x="7" y="0"/>
                  </a:moveTo>
                  <a:cubicBezTo>
                    <a:pt x="17" y="2"/>
                    <a:pt x="68" y="9"/>
                    <a:pt x="67" y="16"/>
                  </a:cubicBezTo>
                  <a:cubicBezTo>
                    <a:pt x="66" y="23"/>
                    <a:pt x="0" y="37"/>
                    <a:pt x="3" y="44"/>
                  </a:cubicBezTo>
                  <a:cubicBezTo>
                    <a:pt x="6" y="51"/>
                    <a:pt x="83" y="52"/>
                    <a:pt x="86" y="59"/>
                  </a:cubicBezTo>
                  <a:cubicBezTo>
                    <a:pt x="89" y="66"/>
                    <a:pt x="21" y="79"/>
                    <a:pt x="19" y="88"/>
                  </a:cubicBezTo>
                  <a:cubicBezTo>
                    <a:pt x="17" y="97"/>
                    <a:pt x="61" y="107"/>
                    <a:pt x="72" y="112"/>
                  </a:cubicBezTo>
                </a:path>
              </a:pathLst>
            </a:custGeom>
            <a:noFill/>
            <a:ln w="19050">
              <a:solidFill>
                <a:srgbClr val="00CC6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pull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9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 descr="ev32-end-fu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307816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838200" y="52578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  <a:latin typeface="Comic Sans MS" charset="0"/>
              </a:rPr>
              <a:t>p+p</a:t>
            </a:r>
            <a:r>
              <a:rPr lang="en-US" b="1">
                <a:solidFill>
                  <a:schemeClr val="hlink"/>
                </a:solidFill>
                <a:latin typeface="Comic Sans MS" charset="0"/>
                <a:sym typeface="Symbol" charset="2"/>
              </a:rPr>
              <a:t></a:t>
            </a:r>
            <a:r>
              <a:rPr lang="en-US" b="1">
                <a:solidFill>
                  <a:schemeClr val="hlink"/>
                </a:solidFill>
                <a:latin typeface="Comic Sans MS" charset="0"/>
              </a:rPr>
              <a:t>jet+jet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562600" y="5334000"/>
            <a:ext cx="3343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8000"/>
                </a:solidFill>
                <a:latin typeface="Comic Sans MS" charset="0"/>
              </a:rPr>
              <a:t>Au+Au </a:t>
            </a:r>
            <a:r>
              <a:rPr lang="en-US" b="1">
                <a:solidFill>
                  <a:srgbClr val="008000"/>
                </a:solidFill>
                <a:latin typeface="Comic Sans MS" charset="0"/>
                <a:sym typeface="Symbol" charset="2"/>
              </a:rPr>
              <a:t> </a:t>
            </a:r>
            <a:r>
              <a:rPr lang="cs-CZ" b="1">
                <a:solidFill>
                  <a:srgbClr val="008000"/>
                </a:solidFill>
                <a:latin typeface="Comic Sans MS" charset="0"/>
                <a:sym typeface="Symbol" charset="2"/>
              </a:rPr>
              <a:t>cokoliv</a:t>
            </a:r>
            <a:endParaRPr lang="en-US" b="1">
              <a:solidFill>
                <a:srgbClr val="008000"/>
              </a:solidFill>
              <a:latin typeface="Comic Sans MS" charset="0"/>
              <a:sym typeface="Symbol" charset="2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0" y="6278563"/>
            <a:ext cx="2725738" cy="274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Arial Black" charset="0"/>
              </a:rPr>
              <a:t>P. Jacobs, STAR Collaboration</a:t>
            </a: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79388"/>
            <a:ext cx="8321675" cy="727075"/>
          </a:xfrm>
          <a:noFill/>
          <a:ln/>
        </p:spPr>
        <p:txBody>
          <a:bodyPr/>
          <a:lstStyle/>
          <a:p>
            <a:pPr algn="l"/>
            <a:r>
              <a:rPr lang="cs-CZ" sz="2800">
                <a:solidFill>
                  <a:schemeClr val="bg1"/>
                </a:solidFill>
                <a:latin typeface="Comic Sans MS" charset="0"/>
              </a:rPr>
              <a:t>Produkce „tvrdých“ částic v</a:t>
            </a:r>
            <a:r>
              <a:rPr lang="en-US" sz="2800">
                <a:solidFill>
                  <a:schemeClr val="bg1"/>
                </a:solidFill>
                <a:latin typeface="Comic Sans MS" charset="0"/>
              </a:rPr>
              <a:t> proton-prot</a:t>
            </a:r>
            <a:r>
              <a:rPr lang="cs-CZ" sz="2800">
                <a:solidFill>
                  <a:schemeClr val="bg1"/>
                </a:solidFill>
                <a:latin typeface="Comic Sans MS" charset="0"/>
              </a:rPr>
              <a:t>o</a:t>
            </a:r>
            <a:r>
              <a:rPr lang="en-US" sz="2800">
                <a:solidFill>
                  <a:schemeClr val="bg1"/>
                </a:solidFill>
                <a:latin typeface="Comic Sans MS" charset="0"/>
              </a:rPr>
              <a:t>nov</a:t>
            </a:r>
            <a:r>
              <a:rPr lang="cs-CZ" sz="2800">
                <a:solidFill>
                  <a:schemeClr val="bg1"/>
                </a:solidFill>
                <a:latin typeface="Comic Sans MS" charset="0"/>
              </a:rPr>
              <a:t>ých </a:t>
            </a:r>
            <a:br>
              <a:rPr lang="cs-CZ" sz="2800">
                <a:solidFill>
                  <a:schemeClr val="bg1"/>
                </a:solidFill>
                <a:latin typeface="Comic Sans MS" charset="0"/>
              </a:rPr>
            </a:br>
            <a:r>
              <a:rPr lang="cs-CZ" sz="2800">
                <a:solidFill>
                  <a:schemeClr val="bg1"/>
                </a:solidFill>
                <a:latin typeface="Comic Sans MS" charset="0"/>
              </a:rPr>
              <a:t>a jádro-jaderných srážkách</a:t>
            </a:r>
            <a:r>
              <a:rPr lang="en-US" sz="2800">
                <a:solidFill>
                  <a:schemeClr val="bg1"/>
                </a:solidFill>
                <a:latin typeface="Comic Sans MS" charset="0"/>
              </a:rPr>
              <a:t> na RHIC</a:t>
            </a:r>
          </a:p>
        </p:txBody>
      </p:sp>
      <p:grpSp>
        <p:nvGrpSpPr>
          <p:cNvPr id="72713" name="Group 9"/>
          <p:cNvGrpSpPr>
            <a:grpSpLocks/>
          </p:cNvGrpSpPr>
          <p:nvPr/>
        </p:nvGrpSpPr>
        <p:grpSpPr bwMode="auto">
          <a:xfrm>
            <a:off x="3733800" y="1600200"/>
            <a:ext cx="1676400" cy="3409950"/>
            <a:chOff x="2352" y="624"/>
            <a:chExt cx="1056" cy="2148"/>
          </a:xfrm>
        </p:grpSpPr>
        <p:grpSp>
          <p:nvGrpSpPr>
            <p:cNvPr id="72714" name="Group 10"/>
            <p:cNvGrpSpPr>
              <a:grpSpLocks/>
            </p:cNvGrpSpPr>
            <p:nvPr/>
          </p:nvGrpSpPr>
          <p:grpSpPr bwMode="auto">
            <a:xfrm>
              <a:off x="2352" y="1440"/>
              <a:ext cx="1056" cy="552"/>
              <a:chOff x="3936" y="2904"/>
              <a:chExt cx="1632" cy="936"/>
            </a:xfrm>
          </p:grpSpPr>
          <p:grpSp>
            <p:nvGrpSpPr>
              <p:cNvPr id="72715" name="Group 11"/>
              <p:cNvGrpSpPr>
                <a:grpSpLocks/>
              </p:cNvGrpSpPr>
              <p:nvPr/>
            </p:nvGrpSpPr>
            <p:grpSpPr bwMode="auto">
              <a:xfrm rot="6537213" flipV="1">
                <a:off x="4539" y="3607"/>
                <a:ext cx="446" cy="20"/>
                <a:chOff x="2400" y="1776"/>
                <a:chExt cx="1008" cy="0"/>
              </a:xfrm>
            </p:grpSpPr>
            <p:sp>
              <p:nvSpPr>
                <p:cNvPr id="72716" name="Line 12"/>
                <p:cNvSpPr>
                  <a:spLocks noChangeShapeType="1"/>
                </p:cNvSpPr>
                <p:nvPr/>
              </p:nvSpPr>
              <p:spPr bwMode="auto">
                <a:xfrm>
                  <a:off x="2400" y="1776"/>
                  <a:ext cx="1008" cy="0"/>
                </a:xfrm>
                <a:prstGeom prst="line">
                  <a:avLst/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717" name="Line 13"/>
                <p:cNvSpPr>
                  <a:spLocks noChangeShapeType="1"/>
                </p:cNvSpPr>
                <p:nvPr/>
              </p:nvSpPr>
              <p:spPr bwMode="auto">
                <a:xfrm>
                  <a:off x="2400" y="177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2718" name="Group 14"/>
              <p:cNvGrpSpPr>
                <a:grpSpLocks/>
              </p:cNvGrpSpPr>
              <p:nvPr/>
            </p:nvGrpSpPr>
            <p:grpSpPr bwMode="auto">
              <a:xfrm rot="10795524" flipV="1">
                <a:off x="4846" y="3387"/>
                <a:ext cx="446" cy="20"/>
                <a:chOff x="2400" y="1776"/>
                <a:chExt cx="1008" cy="0"/>
              </a:xfrm>
            </p:grpSpPr>
            <p:sp>
              <p:nvSpPr>
                <p:cNvPr id="72719" name="Line 15"/>
                <p:cNvSpPr>
                  <a:spLocks noChangeShapeType="1"/>
                </p:cNvSpPr>
                <p:nvPr/>
              </p:nvSpPr>
              <p:spPr bwMode="auto">
                <a:xfrm>
                  <a:off x="2400" y="1776"/>
                  <a:ext cx="100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720" name="Line 16"/>
                <p:cNvSpPr>
                  <a:spLocks noChangeShapeType="1"/>
                </p:cNvSpPr>
                <p:nvPr/>
              </p:nvSpPr>
              <p:spPr bwMode="auto">
                <a:xfrm>
                  <a:off x="2400" y="177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2721" name="Group 17"/>
              <p:cNvGrpSpPr>
                <a:grpSpLocks/>
              </p:cNvGrpSpPr>
              <p:nvPr/>
            </p:nvGrpSpPr>
            <p:grpSpPr bwMode="auto">
              <a:xfrm rot="-2316081">
                <a:off x="4276" y="3009"/>
                <a:ext cx="841" cy="468"/>
                <a:chOff x="1152" y="1164"/>
                <a:chExt cx="1177" cy="852"/>
              </a:xfrm>
            </p:grpSpPr>
            <p:grpSp>
              <p:nvGrpSpPr>
                <p:cNvPr id="72722" name="Group 18"/>
                <p:cNvGrpSpPr>
                  <a:grpSpLocks/>
                </p:cNvGrpSpPr>
                <p:nvPr/>
              </p:nvGrpSpPr>
              <p:grpSpPr bwMode="auto">
                <a:xfrm rot="-5370107">
                  <a:off x="1499" y="1604"/>
                  <a:ext cx="624" cy="169"/>
                  <a:chOff x="480" y="3696"/>
                  <a:chExt cx="3360" cy="240"/>
                </a:xfrm>
              </p:grpSpPr>
              <p:cxnSp>
                <p:nvCxnSpPr>
                  <p:cNvPr id="72723" name="AutoShape 1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1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24" name="AutoShape 2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8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25" name="AutoShape 2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48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26" name="AutoShape 2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5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27" name="AutoShape 2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16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28" name="AutoShape 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82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29" name="AutoShape 2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83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30" name="AutoShape 2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49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31" name="AutoShape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50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32" name="AutoShape 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6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</p:grpSp>
            <p:grpSp>
              <p:nvGrpSpPr>
                <p:cNvPr id="72733" name="Group 29"/>
                <p:cNvGrpSpPr>
                  <a:grpSpLocks/>
                </p:cNvGrpSpPr>
                <p:nvPr/>
              </p:nvGrpSpPr>
              <p:grpSpPr bwMode="auto">
                <a:xfrm rot="2264111">
                  <a:off x="1152" y="1164"/>
                  <a:ext cx="624" cy="49"/>
                  <a:chOff x="2400" y="1776"/>
                  <a:chExt cx="1008" cy="0"/>
                </a:xfrm>
              </p:grpSpPr>
              <p:sp>
                <p:nvSpPr>
                  <p:cNvPr id="72734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1776"/>
                    <a:ext cx="100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73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1776"/>
                    <a:ext cx="52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736" name="Group 32"/>
                <p:cNvGrpSpPr>
                  <a:grpSpLocks/>
                </p:cNvGrpSpPr>
                <p:nvPr/>
              </p:nvGrpSpPr>
              <p:grpSpPr bwMode="auto">
                <a:xfrm rot="-1879563">
                  <a:off x="1705" y="1194"/>
                  <a:ext cx="624" cy="49"/>
                  <a:chOff x="2400" y="1776"/>
                  <a:chExt cx="1008" cy="0"/>
                </a:xfrm>
              </p:grpSpPr>
              <p:sp>
                <p:nvSpPr>
                  <p:cNvPr id="72737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1776"/>
                    <a:ext cx="100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738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1776"/>
                    <a:ext cx="52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739" name="Group 35"/>
                <p:cNvGrpSpPr>
                  <a:grpSpLocks/>
                </p:cNvGrpSpPr>
                <p:nvPr/>
              </p:nvGrpSpPr>
              <p:grpSpPr bwMode="auto">
                <a:xfrm rot="-5370107">
                  <a:off x="1478" y="1619"/>
                  <a:ext cx="624" cy="169"/>
                  <a:chOff x="480" y="3696"/>
                  <a:chExt cx="3360" cy="240"/>
                </a:xfrm>
              </p:grpSpPr>
              <p:cxnSp>
                <p:nvCxnSpPr>
                  <p:cNvPr id="72740" name="AutoShape 3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1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1" name="AutoShape 3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8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2" name="AutoShape 3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48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3" name="AutoShape 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5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4" name="AutoShape 4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16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5" name="AutoShape 4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82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6" name="AutoShape 4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83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7" name="AutoShape 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49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8" name="AutoShape 4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50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9" name="AutoShape 4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6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</p:grpSp>
          </p:grpSp>
          <p:sp>
            <p:nvSpPr>
              <p:cNvPr id="72750" name="Oval 46"/>
              <p:cNvSpPr>
                <a:spLocks noChangeArrowheads="1"/>
              </p:cNvSpPr>
              <p:nvPr/>
            </p:nvSpPr>
            <p:spPr bwMode="auto">
              <a:xfrm>
                <a:off x="5184" y="3283"/>
                <a:ext cx="384" cy="384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51" name="Oval 47"/>
              <p:cNvSpPr>
                <a:spLocks noChangeArrowheads="1"/>
              </p:cNvSpPr>
              <p:nvPr/>
            </p:nvSpPr>
            <p:spPr bwMode="auto">
              <a:xfrm>
                <a:off x="5280" y="3359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52" name="Oval 48"/>
              <p:cNvSpPr>
                <a:spLocks noChangeArrowheads="1"/>
              </p:cNvSpPr>
              <p:nvPr/>
            </p:nvSpPr>
            <p:spPr bwMode="auto">
              <a:xfrm>
                <a:off x="5285" y="3505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53" name="Oval 49"/>
              <p:cNvSpPr>
                <a:spLocks noChangeArrowheads="1"/>
              </p:cNvSpPr>
              <p:nvPr/>
            </p:nvSpPr>
            <p:spPr bwMode="auto">
              <a:xfrm>
                <a:off x="5419" y="3417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54" name="Oval 50"/>
              <p:cNvSpPr>
                <a:spLocks noChangeArrowheads="1"/>
              </p:cNvSpPr>
              <p:nvPr/>
            </p:nvSpPr>
            <p:spPr bwMode="auto">
              <a:xfrm>
                <a:off x="3936" y="2904"/>
                <a:ext cx="384" cy="384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55" name="Oval 51"/>
              <p:cNvSpPr>
                <a:spLocks noChangeArrowheads="1"/>
              </p:cNvSpPr>
              <p:nvPr/>
            </p:nvSpPr>
            <p:spPr bwMode="auto">
              <a:xfrm>
                <a:off x="4128" y="296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56" name="Oval 52"/>
              <p:cNvSpPr>
                <a:spLocks noChangeArrowheads="1"/>
              </p:cNvSpPr>
              <p:nvPr/>
            </p:nvSpPr>
            <p:spPr bwMode="auto">
              <a:xfrm>
                <a:off x="4123" y="312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57" name="Oval 53"/>
              <p:cNvSpPr>
                <a:spLocks noChangeArrowheads="1"/>
              </p:cNvSpPr>
              <p:nvPr/>
            </p:nvSpPr>
            <p:spPr bwMode="auto">
              <a:xfrm>
                <a:off x="3984" y="303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2758" name="Group 54"/>
            <p:cNvGrpSpPr>
              <a:grpSpLocks/>
            </p:cNvGrpSpPr>
            <p:nvPr/>
          </p:nvGrpSpPr>
          <p:grpSpPr bwMode="auto">
            <a:xfrm>
              <a:off x="2784" y="624"/>
              <a:ext cx="300" cy="732"/>
              <a:chOff x="2784" y="624"/>
              <a:chExt cx="300" cy="732"/>
            </a:xfrm>
          </p:grpSpPr>
          <p:sp>
            <p:nvSpPr>
              <p:cNvPr id="72759" name="Line 55"/>
              <p:cNvSpPr>
                <a:spLocks noChangeShapeType="1"/>
              </p:cNvSpPr>
              <p:nvPr/>
            </p:nvSpPr>
            <p:spPr bwMode="auto">
              <a:xfrm flipV="1">
                <a:off x="2880" y="864"/>
                <a:ext cx="0" cy="480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60" name="Line 56"/>
              <p:cNvSpPr>
                <a:spLocks noChangeShapeType="1"/>
              </p:cNvSpPr>
              <p:nvPr/>
            </p:nvSpPr>
            <p:spPr bwMode="auto">
              <a:xfrm flipH="1" flipV="1">
                <a:off x="2784" y="1008"/>
                <a:ext cx="96" cy="336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61" name="Line 57"/>
              <p:cNvSpPr>
                <a:spLocks noChangeShapeType="1"/>
              </p:cNvSpPr>
              <p:nvPr/>
            </p:nvSpPr>
            <p:spPr bwMode="auto">
              <a:xfrm flipV="1">
                <a:off x="2904" y="624"/>
                <a:ext cx="48" cy="720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62" name="Line 58"/>
              <p:cNvSpPr>
                <a:spLocks noChangeShapeType="1"/>
              </p:cNvSpPr>
              <p:nvPr/>
            </p:nvSpPr>
            <p:spPr bwMode="auto">
              <a:xfrm flipV="1">
                <a:off x="2892" y="972"/>
                <a:ext cx="192" cy="384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2763" name="Group 59"/>
            <p:cNvGrpSpPr>
              <a:grpSpLocks/>
            </p:cNvGrpSpPr>
            <p:nvPr/>
          </p:nvGrpSpPr>
          <p:grpSpPr bwMode="auto">
            <a:xfrm flipV="1">
              <a:off x="2730" y="1968"/>
              <a:ext cx="300" cy="804"/>
              <a:chOff x="2880" y="1440"/>
              <a:chExt cx="300" cy="732"/>
            </a:xfrm>
          </p:grpSpPr>
          <p:sp>
            <p:nvSpPr>
              <p:cNvPr id="72764" name="Line 60"/>
              <p:cNvSpPr>
                <a:spLocks noChangeShapeType="1"/>
              </p:cNvSpPr>
              <p:nvPr/>
            </p:nvSpPr>
            <p:spPr bwMode="auto">
              <a:xfrm flipV="1">
                <a:off x="2976" y="1680"/>
                <a:ext cx="0" cy="480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65" name="Line 61"/>
              <p:cNvSpPr>
                <a:spLocks noChangeShapeType="1"/>
              </p:cNvSpPr>
              <p:nvPr/>
            </p:nvSpPr>
            <p:spPr bwMode="auto">
              <a:xfrm flipH="1" flipV="1">
                <a:off x="2880" y="1824"/>
                <a:ext cx="96" cy="336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66" name="Line 62"/>
              <p:cNvSpPr>
                <a:spLocks noChangeShapeType="1"/>
              </p:cNvSpPr>
              <p:nvPr/>
            </p:nvSpPr>
            <p:spPr bwMode="auto">
              <a:xfrm flipV="1">
                <a:off x="3000" y="1440"/>
                <a:ext cx="48" cy="720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67" name="Line 63"/>
              <p:cNvSpPr>
                <a:spLocks noChangeShapeType="1"/>
              </p:cNvSpPr>
              <p:nvPr/>
            </p:nvSpPr>
            <p:spPr bwMode="auto">
              <a:xfrm flipV="1">
                <a:off x="2988" y="1788"/>
                <a:ext cx="192" cy="384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00" name="Rectangle 24"/>
          <p:cNvSpPr>
            <a:spLocks noChangeArrowheads="1"/>
          </p:cNvSpPr>
          <p:nvPr/>
        </p:nvSpPr>
        <p:spPr bwMode="auto">
          <a:xfrm>
            <a:off x="381000" y="3048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cs-CZ" sz="4000">
                <a:solidFill>
                  <a:srgbClr val="FF0000"/>
                </a:solidFill>
                <a:latin typeface="Comic Sans MS" charset="0"/>
              </a:rPr>
              <a:t>Srážky protonů a jader</a:t>
            </a:r>
            <a:endParaRPr lang="en-US" sz="4000">
              <a:solidFill>
                <a:srgbClr val="FF0000"/>
              </a:solidFill>
              <a:latin typeface="Comic Sans MS" charset="0"/>
            </a:endParaRPr>
          </a:p>
        </p:txBody>
      </p:sp>
      <p:grpSp>
        <p:nvGrpSpPr>
          <p:cNvPr id="75802" name="Group 26"/>
          <p:cNvGrpSpPr>
            <a:grpSpLocks/>
          </p:cNvGrpSpPr>
          <p:nvPr/>
        </p:nvGrpSpPr>
        <p:grpSpPr bwMode="auto">
          <a:xfrm>
            <a:off x="3352800" y="3886200"/>
            <a:ext cx="4267200" cy="1844675"/>
            <a:chOff x="336" y="2784"/>
            <a:chExt cx="2352" cy="1200"/>
          </a:xfrm>
        </p:grpSpPr>
        <p:sp>
          <p:nvSpPr>
            <p:cNvPr id="75803" name="Rectangle 27"/>
            <p:cNvSpPr>
              <a:spLocks noChangeArrowheads="1"/>
            </p:cNvSpPr>
            <p:nvPr/>
          </p:nvSpPr>
          <p:spPr bwMode="auto">
            <a:xfrm>
              <a:off x="336" y="3120"/>
              <a:ext cx="2352" cy="52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804" name="Rectangle 28"/>
            <p:cNvSpPr>
              <a:spLocks noChangeArrowheads="1"/>
            </p:cNvSpPr>
            <p:nvPr/>
          </p:nvSpPr>
          <p:spPr bwMode="auto">
            <a:xfrm>
              <a:off x="336" y="3648"/>
              <a:ext cx="2352" cy="3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805" name="Rectangle 29"/>
            <p:cNvSpPr>
              <a:spLocks noChangeArrowheads="1"/>
            </p:cNvSpPr>
            <p:nvPr/>
          </p:nvSpPr>
          <p:spPr bwMode="auto">
            <a:xfrm>
              <a:off x="336" y="2784"/>
              <a:ext cx="2352" cy="3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75806" name="Group 30"/>
            <p:cNvGrpSpPr>
              <a:grpSpLocks/>
            </p:cNvGrpSpPr>
            <p:nvPr/>
          </p:nvGrpSpPr>
          <p:grpSpPr bwMode="auto">
            <a:xfrm>
              <a:off x="1968" y="3120"/>
              <a:ext cx="720" cy="864"/>
              <a:chOff x="1920" y="2496"/>
              <a:chExt cx="912" cy="864"/>
            </a:xfrm>
          </p:grpSpPr>
          <p:sp>
            <p:nvSpPr>
              <p:cNvPr id="75807" name="Oval 31"/>
              <p:cNvSpPr>
                <a:spLocks noChangeArrowheads="1"/>
              </p:cNvSpPr>
              <p:nvPr/>
            </p:nvSpPr>
            <p:spPr bwMode="auto">
              <a:xfrm>
                <a:off x="1920" y="2496"/>
                <a:ext cx="912" cy="86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75808" name="Group 32"/>
              <p:cNvGrpSpPr>
                <a:grpSpLocks/>
              </p:cNvGrpSpPr>
              <p:nvPr/>
            </p:nvGrpSpPr>
            <p:grpSpPr bwMode="auto">
              <a:xfrm>
                <a:off x="1968" y="2523"/>
                <a:ext cx="816" cy="816"/>
                <a:chOff x="2064" y="2592"/>
                <a:chExt cx="816" cy="816"/>
              </a:xfrm>
            </p:grpSpPr>
            <p:grpSp>
              <p:nvGrpSpPr>
                <p:cNvPr id="75809" name="Group 33"/>
                <p:cNvGrpSpPr>
                  <a:grpSpLocks/>
                </p:cNvGrpSpPr>
                <p:nvPr/>
              </p:nvGrpSpPr>
              <p:grpSpPr bwMode="auto">
                <a:xfrm>
                  <a:off x="2256" y="2592"/>
                  <a:ext cx="288" cy="288"/>
                  <a:chOff x="624" y="1104"/>
                  <a:chExt cx="384" cy="384"/>
                </a:xfrm>
              </p:grpSpPr>
              <p:sp>
                <p:nvSpPr>
                  <p:cNvPr id="75810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11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1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1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14" name="Group 38"/>
                <p:cNvGrpSpPr>
                  <a:grpSpLocks/>
                </p:cNvGrpSpPr>
                <p:nvPr/>
              </p:nvGrpSpPr>
              <p:grpSpPr bwMode="auto">
                <a:xfrm>
                  <a:off x="2064" y="2784"/>
                  <a:ext cx="288" cy="288"/>
                  <a:chOff x="624" y="1104"/>
                  <a:chExt cx="384" cy="384"/>
                </a:xfrm>
              </p:grpSpPr>
              <p:sp>
                <p:nvSpPr>
                  <p:cNvPr id="75815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16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17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1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19" name="Group 43"/>
                <p:cNvGrpSpPr>
                  <a:grpSpLocks/>
                </p:cNvGrpSpPr>
                <p:nvPr/>
              </p:nvGrpSpPr>
              <p:grpSpPr bwMode="auto">
                <a:xfrm>
                  <a:off x="2352" y="2880"/>
                  <a:ext cx="288" cy="288"/>
                  <a:chOff x="624" y="1104"/>
                  <a:chExt cx="384" cy="384"/>
                </a:xfrm>
              </p:grpSpPr>
              <p:sp>
                <p:nvSpPr>
                  <p:cNvPr id="75820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21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22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23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24" name="Group 48"/>
                <p:cNvGrpSpPr>
                  <a:grpSpLocks/>
                </p:cNvGrpSpPr>
                <p:nvPr/>
              </p:nvGrpSpPr>
              <p:grpSpPr bwMode="auto">
                <a:xfrm>
                  <a:off x="2160" y="3024"/>
                  <a:ext cx="288" cy="288"/>
                  <a:chOff x="624" y="1104"/>
                  <a:chExt cx="384" cy="384"/>
                </a:xfrm>
              </p:grpSpPr>
              <p:sp>
                <p:nvSpPr>
                  <p:cNvPr id="75825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26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27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28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29" name="Group 53"/>
                <p:cNvGrpSpPr>
                  <a:grpSpLocks/>
                </p:cNvGrpSpPr>
                <p:nvPr/>
              </p:nvGrpSpPr>
              <p:grpSpPr bwMode="auto">
                <a:xfrm>
                  <a:off x="2400" y="3120"/>
                  <a:ext cx="288" cy="288"/>
                  <a:chOff x="624" y="1104"/>
                  <a:chExt cx="384" cy="384"/>
                </a:xfrm>
              </p:grpSpPr>
              <p:sp>
                <p:nvSpPr>
                  <p:cNvPr id="7583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31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32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33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34" name="Group 58"/>
                <p:cNvGrpSpPr>
                  <a:grpSpLocks/>
                </p:cNvGrpSpPr>
                <p:nvPr/>
              </p:nvGrpSpPr>
              <p:grpSpPr bwMode="auto">
                <a:xfrm>
                  <a:off x="2496" y="2640"/>
                  <a:ext cx="288" cy="288"/>
                  <a:chOff x="624" y="1104"/>
                  <a:chExt cx="384" cy="384"/>
                </a:xfrm>
              </p:grpSpPr>
              <p:sp>
                <p:nvSpPr>
                  <p:cNvPr id="75835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36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37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38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39" name="Group 63"/>
                <p:cNvGrpSpPr>
                  <a:grpSpLocks/>
                </p:cNvGrpSpPr>
                <p:nvPr/>
              </p:nvGrpSpPr>
              <p:grpSpPr bwMode="auto">
                <a:xfrm>
                  <a:off x="2592" y="2880"/>
                  <a:ext cx="288" cy="288"/>
                  <a:chOff x="624" y="1104"/>
                  <a:chExt cx="384" cy="384"/>
                </a:xfrm>
              </p:grpSpPr>
              <p:sp>
                <p:nvSpPr>
                  <p:cNvPr id="75840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41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42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43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5844" name="Group 68"/>
            <p:cNvGrpSpPr>
              <a:grpSpLocks/>
            </p:cNvGrpSpPr>
            <p:nvPr/>
          </p:nvGrpSpPr>
          <p:grpSpPr bwMode="auto">
            <a:xfrm>
              <a:off x="336" y="2784"/>
              <a:ext cx="768" cy="864"/>
              <a:chOff x="1920" y="2496"/>
              <a:chExt cx="912" cy="864"/>
            </a:xfrm>
          </p:grpSpPr>
          <p:sp>
            <p:nvSpPr>
              <p:cNvPr id="75845" name="Oval 69"/>
              <p:cNvSpPr>
                <a:spLocks noChangeArrowheads="1"/>
              </p:cNvSpPr>
              <p:nvPr/>
            </p:nvSpPr>
            <p:spPr bwMode="auto">
              <a:xfrm>
                <a:off x="1920" y="2496"/>
                <a:ext cx="912" cy="86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75846" name="Group 70"/>
              <p:cNvGrpSpPr>
                <a:grpSpLocks/>
              </p:cNvGrpSpPr>
              <p:nvPr/>
            </p:nvGrpSpPr>
            <p:grpSpPr bwMode="auto">
              <a:xfrm>
                <a:off x="1968" y="2523"/>
                <a:ext cx="816" cy="816"/>
                <a:chOff x="2064" y="2592"/>
                <a:chExt cx="816" cy="816"/>
              </a:xfrm>
            </p:grpSpPr>
            <p:grpSp>
              <p:nvGrpSpPr>
                <p:cNvPr id="75847" name="Group 71"/>
                <p:cNvGrpSpPr>
                  <a:grpSpLocks/>
                </p:cNvGrpSpPr>
                <p:nvPr/>
              </p:nvGrpSpPr>
              <p:grpSpPr bwMode="auto">
                <a:xfrm>
                  <a:off x="2256" y="2592"/>
                  <a:ext cx="288" cy="288"/>
                  <a:chOff x="624" y="1104"/>
                  <a:chExt cx="384" cy="384"/>
                </a:xfrm>
              </p:grpSpPr>
              <p:sp>
                <p:nvSpPr>
                  <p:cNvPr id="75848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49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50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51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52" name="Group 76"/>
                <p:cNvGrpSpPr>
                  <a:grpSpLocks/>
                </p:cNvGrpSpPr>
                <p:nvPr/>
              </p:nvGrpSpPr>
              <p:grpSpPr bwMode="auto">
                <a:xfrm>
                  <a:off x="2064" y="2784"/>
                  <a:ext cx="288" cy="288"/>
                  <a:chOff x="624" y="1104"/>
                  <a:chExt cx="384" cy="384"/>
                </a:xfrm>
              </p:grpSpPr>
              <p:sp>
                <p:nvSpPr>
                  <p:cNvPr id="75853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54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55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56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57" name="Group 81"/>
                <p:cNvGrpSpPr>
                  <a:grpSpLocks/>
                </p:cNvGrpSpPr>
                <p:nvPr/>
              </p:nvGrpSpPr>
              <p:grpSpPr bwMode="auto">
                <a:xfrm>
                  <a:off x="2352" y="2880"/>
                  <a:ext cx="288" cy="288"/>
                  <a:chOff x="624" y="1104"/>
                  <a:chExt cx="384" cy="384"/>
                </a:xfrm>
              </p:grpSpPr>
              <p:sp>
                <p:nvSpPr>
                  <p:cNvPr id="7585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59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60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61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62" name="Group 86"/>
                <p:cNvGrpSpPr>
                  <a:grpSpLocks/>
                </p:cNvGrpSpPr>
                <p:nvPr/>
              </p:nvGrpSpPr>
              <p:grpSpPr bwMode="auto">
                <a:xfrm>
                  <a:off x="2160" y="3024"/>
                  <a:ext cx="288" cy="288"/>
                  <a:chOff x="624" y="1104"/>
                  <a:chExt cx="384" cy="384"/>
                </a:xfrm>
              </p:grpSpPr>
              <p:sp>
                <p:nvSpPr>
                  <p:cNvPr id="75863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64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65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66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67" name="Group 91"/>
                <p:cNvGrpSpPr>
                  <a:grpSpLocks/>
                </p:cNvGrpSpPr>
                <p:nvPr/>
              </p:nvGrpSpPr>
              <p:grpSpPr bwMode="auto">
                <a:xfrm>
                  <a:off x="2400" y="3120"/>
                  <a:ext cx="288" cy="288"/>
                  <a:chOff x="624" y="1104"/>
                  <a:chExt cx="384" cy="384"/>
                </a:xfrm>
              </p:grpSpPr>
              <p:sp>
                <p:nvSpPr>
                  <p:cNvPr id="75868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69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70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71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72" name="Group 96"/>
                <p:cNvGrpSpPr>
                  <a:grpSpLocks/>
                </p:cNvGrpSpPr>
                <p:nvPr/>
              </p:nvGrpSpPr>
              <p:grpSpPr bwMode="auto">
                <a:xfrm>
                  <a:off x="2496" y="2640"/>
                  <a:ext cx="288" cy="288"/>
                  <a:chOff x="624" y="1104"/>
                  <a:chExt cx="384" cy="384"/>
                </a:xfrm>
              </p:grpSpPr>
              <p:sp>
                <p:nvSpPr>
                  <p:cNvPr id="75873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74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75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76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77" name="Group 101"/>
                <p:cNvGrpSpPr>
                  <a:grpSpLocks/>
                </p:cNvGrpSpPr>
                <p:nvPr/>
              </p:nvGrpSpPr>
              <p:grpSpPr bwMode="auto">
                <a:xfrm>
                  <a:off x="2592" y="2880"/>
                  <a:ext cx="288" cy="288"/>
                  <a:chOff x="624" y="1104"/>
                  <a:chExt cx="384" cy="384"/>
                </a:xfrm>
              </p:grpSpPr>
              <p:sp>
                <p:nvSpPr>
                  <p:cNvPr id="75878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7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80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81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75882" name="Text Box 106"/>
            <p:cNvSpPr txBox="1">
              <a:spLocks noChangeArrowheads="1"/>
            </p:cNvSpPr>
            <p:nvPr/>
          </p:nvSpPr>
          <p:spPr bwMode="auto">
            <a:xfrm>
              <a:off x="1304" y="3297"/>
              <a:ext cx="498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s-CZ" sz="1600" b="1" i="1">
                  <a:latin typeface="Arial Narrow" charset="0"/>
                </a:rPr>
                <a:t>účastníci</a:t>
              </a:r>
              <a:endParaRPr lang="en-US" sz="1600" b="1" i="1">
                <a:latin typeface="Arial Narrow" charset="0"/>
              </a:endParaRPr>
            </a:p>
          </p:txBody>
        </p:sp>
        <p:sp>
          <p:nvSpPr>
            <p:cNvPr id="75883" name="Text Box 107"/>
            <p:cNvSpPr txBox="1">
              <a:spLocks noChangeArrowheads="1"/>
            </p:cNvSpPr>
            <p:nvPr/>
          </p:nvSpPr>
          <p:spPr bwMode="auto">
            <a:xfrm>
              <a:off x="1369" y="2876"/>
              <a:ext cx="36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s-CZ" sz="1600" b="1" i="1">
                  <a:latin typeface="Arial Narrow" charset="0"/>
                </a:rPr>
                <a:t>diváci</a:t>
              </a:r>
              <a:endParaRPr lang="en-US" sz="1600" b="1" i="1">
                <a:latin typeface="Arial Narrow" charset="0"/>
              </a:endParaRPr>
            </a:p>
          </p:txBody>
        </p:sp>
        <p:sp>
          <p:nvSpPr>
            <p:cNvPr id="75884" name="Text Box 108"/>
            <p:cNvSpPr txBox="1">
              <a:spLocks noChangeArrowheads="1"/>
            </p:cNvSpPr>
            <p:nvPr/>
          </p:nvSpPr>
          <p:spPr bwMode="auto">
            <a:xfrm>
              <a:off x="1369" y="3729"/>
              <a:ext cx="36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s-CZ" sz="1600" b="1" i="1">
                  <a:latin typeface="Arial Narrow" charset="0"/>
                </a:rPr>
                <a:t>diváci</a:t>
              </a:r>
              <a:endParaRPr lang="en-US" sz="1600" b="1" i="1">
                <a:latin typeface="Arial Narrow" charset="0"/>
              </a:endParaRPr>
            </a:p>
          </p:txBody>
        </p:sp>
        <p:sp>
          <p:nvSpPr>
            <p:cNvPr id="75885" name="Line 109"/>
            <p:cNvSpPr>
              <a:spLocks noChangeShapeType="1"/>
            </p:cNvSpPr>
            <p:nvPr/>
          </p:nvSpPr>
          <p:spPr bwMode="auto">
            <a:xfrm flipH="1">
              <a:off x="336" y="3648"/>
              <a:ext cx="1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886" name="Line 110"/>
            <p:cNvSpPr>
              <a:spLocks noChangeShapeType="1"/>
            </p:cNvSpPr>
            <p:nvPr/>
          </p:nvSpPr>
          <p:spPr bwMode="auto">
            <a:xfrm>
              <a:off x="1104" y="3120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75888" name="Text Box 112"/>
          <p:cNvSpPr txBox="1">
            <a:spLocks noChangeArrowheads="1"/>
          </p:cNvSpPr>
          <p:nvPr/>
        </p:nvSpPr>
        <p:spPr bwMode="auto">
          <a:xfrm>
            <a:off x="2514600" y="4572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charset="0"/>
              </a:rPr>
              <a:t>b</a:t>
            </a:r>
          </a:p>
        </p:txBody>
      </p:sp>
      <p:sp>
        <p:nvSpPr>
          <p:cNvPr id="75889" name="Line 113"/>
          <p:cNvSpPr>
            <a:spLocks noChangeShapeType="1"/>
          </p:cNvSpPr>
          <p:nvPr/>
        </p:nvSpPr>
        <p:spPr bwMode="auto">
          <a:xfrm>
            <a:off x="3124200" y="4343400"/>
            <a:ext cx="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5892" name="Group 116"/>
          <p:cNvGrpSpPr>
            <a:grpSpLocks/>
          </p:cNvGrpSpPr>
          <p:nvPr/>
        </p:nvGrpSpPr>
        <p:grpSpPr bwMode="auto">
          <a:xfrm>
            <a:off x="2362200" y="1676400"/>
            <a:ext cx="307975" cy="328613"/>
            <a:chOff x="624" y="1104"/>
            <a:chExt cx="384" cy="384"/>
          </a:xfrm>
        </p:grpSpPr>
        <p:sp>
          <p:nvSpPr>
            <p:cNvPr id="75893" name="Oval 117"/>
            <p:cNvSpPr>
              <a:spLocks noChangeArrowheads="1"/>
            </p:cNvSpPr>
            <p:nvPr/>
          </p:nvSpPr>
          <p:spPr bwMode="auto">
            <a:xfrm>
              <a:off x="624" y="1104"/>
              <a:ext cx="384" cy="38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894" name="Oval 118"/>
            <p:cNvSpPr>
              <a:spLocks noChangeArrowheads="1"/>
            </p:cNvSpPr>
            <p:nvPr/>
          </p:nvSpPr>
          <p:spPr bwMode="auto">
            <a:xfrm>
              <a:off x="663" y="117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895" name="Oval 119"/>
            <p:cNvSpPr>
              <a:spLocks noChangeArrowheads="1"/>
            </p:cNvSpPr>
            <p:nvPr/>
          </p:nvSpPr>
          <p:spPr bwMode="auto">
            <a:xfrm>
              <a:off x="741" y="1314"/>
              <a:ext cx="144" cy="14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896" name="Oval 120"/>
            <p:cNvSpPr>
              <a:spLocks noChangeArrowheads="1"/>
            </p:cNvSpPr>
            <p:nvPr/>
          </p:nvSpPr>
          <p:spPr bwMode="auto">
            <a:xfrm>
              <a:off x="825" y="1161"/>
              <a:ext cx="144" cy="144"/>
            </a:xfrm>
            <a:prstGeom prst="ellipse">
              <a:avLst/>
            </a:prstGeom>
            <a:solidFill>
              <a:srgbClr val="99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75897" name="Group 121"/>
          <p:cNvGrpSpPr>
            <a:grpSpLocks/>
          </p:cNvGrpSpPr>
          <p:nvPr/>
        </p:nvGrpSpPr>
        <p:grpSpPr bwMode="auto">
          <a:xfrm>
            <a:off x="3886200" y="1676400"/>
            <a:ext cx="309563" cy="328613"/>
            <a:chOff x="624" y="1104"/>
            <a:chExt cx="384" cy="384"/>
          </a:xfrm>
        </p:grpSpPr>
        <p:sp>
          <p:nvSpPr>
            <p:cNvPr id="75898" name="Oval 122"/>
            <p:cNvSpPr>
              <a:spLocks noChangeArrowheads="1"/>
            </p:cNvSpPr>
            <p:nvPr/>
          </p:nvSpPr>
          <p:spPr bwMode="auto">
            <a:xfrm>
              <a:off x="624" y="1104"/>
              <a:ext cx="384" cy="38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899" name="Oval 123"/>
            <p:cNvSpPr>
              <a:spLocks noChangeArrowheads="1"/>
            </p:cNvSpPr>
            <p:nvPr/>
          </p:nvSpPr>
          <p:spPr bwMode="auto">
            <a:xfrm>
              <a:off x="663" y="117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900" name="Oval 124"/>
            <p:cNvSpPr>
              <a:spLocks noChangeArrowheads="1"/>
            </p:cNvSpPr>
            <p:nvPr/>
          </p:nvSpPr>
          <p:spPr bwMode="auto">
            <a:xfrm>
              <a:off x="741" y="1314"/>
              <a:ext cx="144" cy="14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901" name="Oval 125"/>
            <p:cNvSpPr>
              <a:spLocks noChangeArrowheads="1"/>
            </p:cNvSpPr>
            <p:nvPr/>
          </p:nvSpPr>
          <p:spPr bwMode="auto">
            <a:xfrm>
              <a:off x="825" y="1161"/>
              <a:ext cx="144" cy="144"/>
            </a:xfrm>
            <a:prstGeom prst="ellipse">
              <a:avLst/>
            </a:prstGeom>
            <a:solidFill>
              <a:srgbClr val="99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75902" name="Group 126"/>
          <p:cNvGrpSpPr>
            <a:grpSpLocks/>
          </p:cNvGrpSpPr>
          <p:nvPr/>
        </p:nvGrpSpPr>
        <p:grpSpPr bwMode="auto">
          <a:xfrm>
            <a:off x="5410200" y="2514600"/>
            <a:ext cx="307975" cy="330200"/>
            <a:chOff x="624" y="1104"/>
            <a:chExt cx="384" cy="384"/>
          </a:xfrm>
        </p:grpSpPr>
        <p:sp>
          <p:nvSpPr>
            <p:cNvPr id="75903" name="Oval 127"/>
            <p:cNvSpPr>
              <a:spLocks noChangeArrowheads="1"/>
            </p:cNvSpPr>
            <p:nvPr/>
          </p:nvSpPr>
          <p:spPr bwMode="auto">
            <a:xfrm>
              <a:off x="624" y="1104"/>
              <a:ext cx="384" cy="38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904" name="Oval 128"/>
            <p:cNvSpPr>
              <a:spLocks noChangeArrowheads="1"/>
            </p:cNvSpPr>
            <p:nvPr/>
          </p:nvSpPr>
          <p:spPr bwMode="auto">
            <a:xfrm>
              <a:off x="663" y="117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905" name="Oval 129"/>
            <p:cNvSpPr>
              <a:spLocks noChangeArrowheads="1"/>
            </p:cNvSpPr>
            <p:nvPr/>
          </p:nvSpPr>
          <p:spPr bwMode="auto">
            <a:xfrm>
              <a:off x="741" y="1314"/>
              <a:ext cx="144" cy="14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906" name="Oval 130"/>
            <p:cNvSpPr>
              <a:spLocks noChangeArrowheads="1"/>
            </p:cNvSpPr>
            <p:nvPr/>
          </p:nvSpPr>
          <p:spPr bwMode="auto">
            <a:xfrm>
              <a:off x="825" y="1161"/>
              <a:ext cx="144" cy="144"/>
            </a:xfrm>
            <a:prstGeom prst="ellipse">
              <a:avLst/>
            </a:prstGeom>
            <a:solidFill>
              <a:srgbClr val="99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75907" name="Group 131"/>
          <p:cNvGrpSpPr>
            <a:grpSpLocks/>
          </p:cNvGrpSpPr>
          <p:nvPr/>
        </p:nvGrpSpPr>
        <p:grpSpPr bwMode="auto">
          <a:xfrm>
            <a:off x="6858000" y="2209800"/>
            <a:ext cx="873125" cy="933450"/>
            <a:chOff x="2064" y="2592"/>
            <a:chExt cx="816" cy="816"/>
          </a:xfrm>
        </p:grpSpPr>
        <p:grpSp>
          <p:nvGrpSpPr>
            <p:cNvPr id="75908" name="Group 132"/>
            <p:cNvGrpSpPr>
              <a:grpSpLocks/>
            </p:cNvGrpSpPr>
            <p:nvPr/>
          </p:nvGrpSpPr>
          <p:grpSpPr bwMode="auto">
            <a:xfrm>
              <a:off x="2256" y="2592"/>
              <a:ext cx="288" cy="288"/>
              <a:chOff x="624" y="1104"/>
              <a:chExt cx="384" cy="384"/>
            </a:xfrm>
          </p:grpSpPr>
          <p:sp>
            <p:nvSpPr>
              <p:cNvPr id="75909" name="Oval 133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384" cy="38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10" name="Oval 134"/>
              <p:cNvSpPr>
                <a:spLocks noChangeArrowheads="1"/>
              </p:cNvSpPr>
              <p:nvPr/>
            </p:nvSpPr>
            <p:spPr bwMode="auto">
              <a:xfrm>
                <a:off x="663" y="117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11" name="Oval 135"/>
              <p:cNvSpPr>
                <a:spLocks noChangeArrowheads="1"/>
              </p:cNvSpPr>
              <p:nvPr/>
            </p:nvSpPr>
            <p:spPr bwMode="auto">
              <a:xfrm>
                <a:off x="741" y="1314"/>
                <a:ext cx="144" cy="144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12" name="Oval 136"/>
              <p:cNvSpPr>
                <a:spLocks noChangeArrowheads="1"/>
              </p:cNvSpPr>
              <p:nvPr/>
            </p:nvSpPr>
            <p:spPr bwMode="auto">
              <a:xfrm>
                <a:off x="825" y="1161"/>
                <a:ext cx="144" cy="144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913" name="Group 137"/>
            <p:cNvGrpSpPr>
              <a:grpSpLocks/>
            </p:cNvGrpSpPr>
            <p:nvPr/>
          </p:nvGrpSpPr>
          <p:grpSpPr bwMode="auto">
            <a:xfrm>
              <a:off x="2064" y="2784"/>
              <a:ext cx="288" cy="288"/>
              <a:chOff x="624" y="1104"/>
              <a:chExt cx="384" cy="384"/>
            </a:xfrm>
          </p:grpSpPr>
          <p:sp>
            <p:nvSpPr>
              <p:cNvPr id="75914" name="Oval 138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384" cy="38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15" name="Oval 139"/>
              <p:cNvSpPr>
                <a:spLocks noChangeArrowheads="1"/>
              </p:cNvSpPr>
              <p:nvPr/>
            </p:nvSpPr>
            <p:spPr bwMode="auto">
              <a:xfrm>
                <a:off x="663" y="117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16" name="Oval 140"/>
              <p:cNvSpPr>
                <a:spLocks noChangeArrowheads="1"/>
              </p:cNvSpPr>
              <p:nvPr/>
            </p:nvSpPr>
            <p:spPr bwMode="auto">
              <a:xfrm>
                <a:off x="741" y="1314"/>
                <a:ext cx="144" cy="144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17" name="Oval 141"/>
              <p:cNvSpPr>
                <a:spLocks noChangeArrowheads="1"/>
              </p:cNvSpPr>
              <p:nvPr/>
            </p:nvSpPr>
            <p:spPr bwMode="auto">
              <a:xfrm>
                <a:off x="825" y="1161"/>
                <a:ext cx="144" cy="144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918" name="Group 142"/>
            <p:cNvGrpSpPr>
              <a:grpSpLocks/>
            </p:cNvGrpSpPr>
            <p:nvPr/>
          </p:nvGrpSpPr>
          <p:grpSpPr bwMode="auto">
            <a:xfrm>
              <a:off x="2352" y="2880"/>
              <a:ext cx="288" cy="288"/>
              <a:chOff x="624" y="1104"/>
              <a:chExt cx="384" cy="384"/>
            </a:xfrm>
          </p:grpSpPr>
          <p:sp>
            <p:nvSpPr>
              <p:cNvPr id="75919" name="Oval 143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384" cy="38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20" name="Oval 144"/>
              <p:cNvSpPr>
                <a:spLocks noChangeArrowheads="1"/>
              </p:cNvSpPr>
              <p:nvPr/>
            </p:nvSpPr>
            <p:spPr bwMode="auto">
              <a:xfrm>
                <a:off x="663" y="117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21" name="Oval 145"/>
              <p:cNvSpPr>
                <a:spLocks noChangeArrowheads="1"/>
              </p:cNvSpPr>
              <p:nvPr/>
            </p:nvSpPr>
            <p:spPr bwMode="auto">
              <a:xfrm>
                <a:off x="741" y="1314"/>
                <a:ext cx="144" cy="144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22" name="Oval 146"/>
              <p:cNvSpPr>
                <a:spLocks noChangeArrowheads="1"/>
              </p:cNvSpPr>
              <p:nvPr/>
            </p:nvSpPr>
            <p:spPr bwMode="auto">
              <a:xfrm>
                <a:off x="825" y="1161"/>
                <a:ext cx="144" cy="144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923" name="Group 147"/>
            <p:cNvGrpSpPr>
              <a:grpSpLocks/>
            </p:cNvGrpSpPr>
            <p:nvPr/>
          </p:nvGrpSpPr>
          <p:grpSpPr bwMode="auto">
            <a:xfrm>
              <a:off x="2160" y="3024"/>
              <a:ext cx="288" cy="288"/>
              <a:chOff x="624" y="1104"/>
              <a:chExt cx="384" cy="384"/>
            </a:xfrm>
          </p:grpSpPr>
          <p:sp>
            <p:nvSpPr>
              <p:cNvPr id="75924" name="Oval 148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384" cy="38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25" name="Oval 149"/>
              <p:cNvSpPr>
                <a:spLocks noChangeArrowheads="1"/>
              </p:cNvSpPr>
              <p:nvPr/>
            </p:nvSpPr>
            <p:spPr bwMode="auto">
              <a:xfrm>
                <a:off x="663" y="117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26" name="Oval 150"/>
              <p:cNvSpPr>
                <a:spLocks noChangeArrowheads="1"/>
              </p:cNvSpPr>
              <p:nvPr/>
            </p:nvSpPr>
            <p:spPr bwMode="auto">
              <a:xfrm>
                <a:off x="741" y="1314"/>
                <a:ext cx="144" cy="144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27" name="Oval 151"/>
              <p:cNvSpPr>
                <a:spLocks noChangeArrowheads="1"/>
              </p:cNvSpPr>
              <p:nvPr/>
            </p:nvSpPr>
            <p:spPr bwMode="auto">
              <a:xfrm>
                <a:off x="825" y="1161"/>
                <a:ext cx="144" cy="144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928" name="Group 152"/>
            <p:cNvGrpSpPr>
              <a:grpSpLocks/>
            </p:cNvGrpSpPr>
            <p:nvPr/>
          </p:nvGrpSpPr>
          <p:grpSpPr bwMode="auto">
            <a:xfrm>
              <a:off x="2400" y="3120"/>
              <a:ext cx="288" cy="288"/>
              <a:chOff x="624" y="1104"/>
              <a:chExt cx="384" cy="384"/>
            </a:xfrm>
          </p:grpSpPr>
          <p:sp>
            <p:nvSpPr>
              <p:cNvPr id="75929" name="Oval 153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384" cy="38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30" name="Oval 154"/>
              <p:cNvSpPr>
                <a:spLocks noChangeArrowheads="1"/>
              </p:cNvSpPr>
              <p:nvPr/>
            </p:nvSpPr>
            <p:spPr bwMode="auto">
              <a:xfrm>
                <a:off x="663" y="117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31" name="Oval 155"/>
              <p:cNvSpPr>
                <a:spLocks noChangeArrowheads="1"/>
              </p:cNvSpPr>
              <p:nvPr/>
            </p:nvSpPr>
            <p:spPr bwMode="auto">
              <a:xfrm>
                <a:off x="741" y="1314"/>
                <a:ext cx="144" cy="144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32" name="Oval 156"/>
              <p:cNvSpPr>
                <a:spLocks noChangeArrowheads="1"/>
              </p:cNvSpPr>
              <p:nvPr/>
            </p:nvSpPr>
            <p:spPr bwMode="auto">
              <a:xfrm>
                <a:off x="825" y="1161"/>
                <a:ext cx="144" cy="144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933" name="Group 157"/>
            <p:cNvGrpSpPr>
              <a:grpSpLocks/>
            </p:cNvGrpSpPr>
            <p:nvPr/>
          </p:nvGrpSpPr>
          <p:grpSpPr bwMode="auto">
            <a:xfrm>
              <a:off x="2496" y="2640"/>
              <a:ext cx="288" cy="288"/>
              <a:chOff x="624" y="1104"/>
              <a:chExt cx="384" cy="384"/>
            </a:xfrm>
          </p:grpSpPr>
          <p:sp>
            <p:nvSpPr>
              <p:cNvPr id="75934" name="Oval 158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384" cy="38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35" name="Oval 159"/>
              <p:cNvSpPr>
                <a:spLocks noChangeArrowheads="1"/>
              </p:cNvSpPr>
              <p:nvPr/>
            </p:nvSpPr>
            <p:spPr bwMode="auto">
              <a:xfrm>
                <a:off x="663" y="117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36" name="Oval 160"/>
              <p:cNvSpPr>
                <a:spLocks noChangeArrowheads="1"/>
              </p:cNvSpPr>
              <p:nvPr/>
            </p:nvSpPr>
            <p:spPr bwMode="auto">
              <a:xfrm>
                <a:off x="741" y="1314"/>
                <a:ext cx="144" cy="144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37" name="Oval 161"/>
              <p:cNvSpPr>
                <a:spLocks noChangeArrowheads="1"/>
              </p:cNvSpPr>
              <p:nvPr/>
            </p:nvSpPr>
            <p:spPr bwMode="auto">
              <a:xfrm>
                <a:off x="825" y="1161"/>
                <a:ext cx="144" cy="144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938" name="Group 162"/>
            <p:cNvGrpSpPr>
              <a:grpSpLocks/>
            </p:cNvGrpSpPr>
            <p:nvPr/>
          </p:nvGrpSpPr>
          <p:grpSpPr bwMode="auto">
            <a:xfrm>
              <a:off x="2592" y="2880"/>
              <a:ext cx="288" cy="288"/>
              <a:chOff x="624" y="1104"/>
              <a:chExt cx="384" cy="384"/>
            </a:xfrm>
          </p:grpSpPr>
          <p:sp>
            <p:nvSpPr>
              <p:cNvPr id="75939" name="Oval 163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384" cy="38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40" name="Oval 164"/>
              <p:cNvSpPr>
                <a:spLocks noChangeArrowheads="1"/>
              </p:cNvSpPr>
              <p:nvPr/>
            </p:nvSpPr>
            <p:spPr bwMode="auto">
              <a:xfrm>
                <a:off x="663" y="117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41" name="Oval 165"/>
              <p:cNvSpPr>
                <a:spLocks noChangeArrowheads="1"/>
              </p:cNvSpPr>
              <p:nvPr/>
            </p:nvSpPr>
            <p:spPr bwMode="auto">
              <a:xfrm>
                <a:off x="741" y="1314"/>
                <a:ext cx="144" cy="144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42" name="Oval 166"/>
              <p:cNvSpPr>
                <a:spLocks noChangeArrowheads="1"/>
              </p:cNvSpPr>
              <p:nvPr/>
            </p:nvSpPr>
            <p:spPr bwMode="auto">
              <a:xfrm>
                <a:off x="825" y="1161"/>
                <a:ext cx="144" cy="144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75943" name="Line 167"/>
          <p:cNvSpPr>
            <a:spLocks noChangeShapeType="1"/>
          </p:cNvSpPr>
          <p:nvPr/>
        </p:nvSpPr>
        <p:spPr bwMode="auto">
          <a:xfrm>
            <a:off x="2590800" y="1752600"/>
            <a:ext cx="11811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5944" name="Line 168"/>
          <p:cNvSpPr>
            <a:spLocks noChangeShapeType="1"/>
          </p:cNvSpPr>
          <p:nvPr/>
        </p:nvSpPr>
        <p:spPr bwMode="auto">
          <a:xfrm flipH="1">
            <a:off x="2743200" y="1905000"/>
            <a:ext cx="11811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5945" name="Line 169"/>
          <p:cNvSpPr>
            <a:spLocks noChangeShapeType="1"/>
          </p:cNvSpPr>
          <p:nvPr/>
        </p:nvSpPr>
        <p:spPr bwMode="auto">
          <a:xfrm>
            <a:off x="5638800" y="2590800"/>
            <a:ext cx="10795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5946" name="Text Box 170"/>
          <p:cNvSpPr txBox="1">
            <a:spLocks noChangeArrowheads="1"/>
          </p:cNvSpPr>
          <p:nvPr/>
        </p:nvSpPr>
        <p:spPr bwMode="auto">
          <a:xfrm>
            <a:off x="2743200" y="2133600"/>
            <a:ext cx="998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Arial Narrow" charset="0"/>
              </a:rPr>
              <a:t>pp </a:t>
            </a:r>
            <a:r>
              <a:rPr lang="cs-CZ" sz="1800">
                <a:solidFill>
                  <a:srgbClr val="FFFF00"/>
                </a:solidFill>
                <a:latin typeface="Arial Narrow" charset="0"/>
              </a:rPr>
              <a:t>srážka</a:t>
            </a:r>
            <a:endParaRPr lang="en-US" sz="1800">
              <a:solidFill>
                <a:srgbClr val="FFFF00"/>
              </a:solidFill>
              <a:latin typeface="Arial Narrow" charset="0"/>
            </a:endParaRPr>
          </a:p>
        </p:txBody>
      </p:sp>
      <p:sp>
        <p:nvSpPr>
          <p:cNvPr id="75947" name="Text Box 171"/>
          <p:cNvSpPr txBox="1">
            <a:spLocks noChangeArrowheads="1"/>
          </p:cNvSpPr>
          <p:nvPr/>
        </p:nvSpPr>
        <p:spPr bwMode="auto">
          <a:xfrm>
            <a:off x="5715000" y="2971800"/>
            <a:ext cx="1019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Arial Narrow" charset="0"/>
              </a:rPr>
              <a:t>pA sr</a:t>
            </a:r>
            <a:r>
              <a:rPr lang="cs-CZ" sz="1800">
                <a:solidFill>
                  <a:srgbClr val="FFFF00"/>
                </a:solidFill>
                <a:latin typeface="Arial Narrow" charset="0"/>
              </a:rPr>
              <a:t>ážka</a:t>
            </a:r>
            <a:endParaRPr lang="en-US" sz="1800">
              <a:solidFill>
                <a:srgbClr val="FFFF00"/>
              </a:solidFill>
              <a:latin typeface="Arial Narrow" charset="0"/>
            </a:endParaRPr>
          </a:p>
        </p:txBody>
      </p:sp>
      <p:sp>
        <p:nvSpPr>
          <p:cNvPr id="75956" name="Text Box 180"/>
          <p:cNvSpPr txBox="1">
            <a:spLocks noChangeArrowheads="1"/>
          </p:cNvSpPr>
          <p:nvPr/>
        </p:nvSpPr>
        <p:spPr bwMode="auto">
          <a:xfrm>
            <a:off x="5638800" y="6096000"/>
            <a:ext cx="109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800">
                <a:solidFill>
                  <a:srgbClr val="FFFF00"/>
                </a:solidFill>
                <a:latin typeface="Arial Narrow" charset="0"/>
              </a:rPr>
              <a:t>AA </a:t>
            </a:r>
            <a:r>
              <a:rPr lang="en-US" sz="1800">
                <a:solidFill>
                  <a:srgbClr val="FFFF00"/>
                </a:solidFill>
                <a:latin typeface="Arial Narrow" charset="0"/>
              </a:rPr>
              <a:t>sr</a:t>
            </a:r>
            <a:r>
              <a:rPr lang="cs-CZ" sz="1800">
                <a:solidFill>
                  <a:srgbClr val="FFFF00"/>
                </a:solidFill>
                <a:latin typeface="Arial Narrow" charset="0"/>
              </a:rPr>
              <a:t>ážka </a:t>
            </a:r>
            <a:endParaRPr lang="en-US" sz="1800">
              <a:solidFill>
                <a:srgbClr val="FFFF00"/>
              </a:solidFill>
              <a:latin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4" name="Oval 32"/>
          <p:cNvSpPr>
            <a:spLocks noChangeArrowheads="1"/>
          </p:cNvSpPr>
          <p:nvPr/>
        </p:nvSpPr>
        <p:spPr bwMode="auto">
          <a:xfrm>
            <a:off x="7924800" y="2667000"/>
            <a:ext cx="425450" cy="425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9" name="Rectangle 17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cs-CZ" sz="3200" b="1">
                <a:solidFill>
                  <a:srgbClr val="EC0E0E"/>
                </a:solidFill>
                <a:latin typeface="Comic Sans MS" charset="0"/>
              </a:rPr>
              <a:t>Potlačení „tvrdých“ částic plazmatem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5562600"/>
            <a:ext cx="8534400" cy="609600"/>
          </a:xfrm>
        </p:spPr>
        <p:txBody>
          <a:bodyPr/>
          <a:lstStyle/>
          <a:p>
            <a:pPr>
              <a:buFontTx/>
              <a:buNone/>
            </a:pPr>
            <a:r>
              <a:rPr lang="cs-CZ" sz="2800">
                <a:latin typeface="Comic Sans MS" charset="0"/>
              </a:rPr>
              <a:t>Dramaticky rozdílná závislost na </a:t>
            </a:r>
            <a:r>
              <a:rPr sz="2800" noProof="1">
                <a:latin typeface="Comic Sans MS" charset="0"/>
              </a:rPr>
              <a:t>centralitě</a:t>
            </a:r>
            <a:r>
              <a:rPr lang="cs-CZ" sz="2800">
                <a:latin typeface="Comic Sans MS" charset="0"/>
              </a:rPr>
              <a:t> srážky</a:t>
            </a:r>
          </a:p>
        </p:txBody>
      </p:sp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28676" name="Picture 4" descr="60-8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</p:spPr>
        </p:pic>
        <p:pic>
          <p:nvPicPr>
            <p:cNvPr id="28677" name="Picture 5" descr="Raa1-h-pi0-70-80-lrang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</p:spPr>
        </p:pic>
      </p:grpSp>
      <p:grpSp>
        <p:nvGrpSpPr>
          <p:cNvPr id="28678" name="Group 6"/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28679" name="Picture 7" descr="40-6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</p:spPr>
        </p:pic>
        <p:pic>
          <p:nvPicPr>
            <p:cNvPr id="28680" name="Picture 8" descr="Raa1-h-pi0-40-50-lrang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</p:spPr>
        </p:pic>
      </p:grpSp>
      <p:grpSp>
        <p:nvGrpSpPr>
          <p:cNvPr id="28681" name="Group 9"/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28682" name="Picture 10" descr="20-4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</p:spPr>
        </p:pic>
        <p:pic>
          <p:nvPicPr>
            <p:cNvPr id="28683" name="Picture 11" descr="Raa1-h-pi0-20-30-lrange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</p:spPr>
        </p:pic>
      </p:grpSp>
      <p:grpSp>
        <p:nvGrpSpPr>
          <p:cNvPr id="28684" name="Group 12"/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28685" name="Picture 13" descr="0-20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</p:spPr>
        </p:pic>
        <p:pic>
          <p:nvPicPr>
            <p:cNvPr id="28686" name="Picture 14" descr="Raa1-h-pi0-0-10-lrange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</p:spPr>
        </p:pic>
      </p:grp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681038" y="901700"/>
            <a:ext cx="2916237" cy="396875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>
                <a:solidFill>
                  <a:srgbClr val="0000FF"/>
                </a:solidFill>
                <a:latin typeface="Comic Sans MS" charset="0"/>
                <a:ea typeface="Arial" charset="0"/>
                <a:cs typeface="Arial" charset="0"/>
              </a:rPr>
              <a:t>Experiment</a:t>
            </a:r>
            <a:r>
              <a:rPr lang="cs-CZ" sz="2000" b="1" i="1">
                <a:solidFill>
                  <a:srgbClr val="0000FF"/>
                </a:solidFill>
                <a:latin typeface="Comic Sans MS" charset="0"/>
              </a:rPr>
              <a:t>: </a:t>
            </a:r>
            <a:r>
              <a:rPr lang="en-US" sz="2000" b="1" i="1">
                <a:solidFill>
                  <a:srgbClr val="0000FF"/>
                </a:solidFill>
                <a:latin typeface="Comic Sans MS" charset="0"/>
                <a:ea typeface="Arial" charset="0"/>
                <a:cs typeface="Arial" charset="0"/>
              </a:rPr>
              <a:t>Au + Au </a:t>
            </a:r>
          </a:p>
        </p:txBody>
      </p:sp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4157663" y="889000"/>
            <a:ext cx="3729037" cy="396875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 i="1">
                <a:solidFill>
                  <a:srgbClr val="FF3399"/>
                </a:solidFill>
                <a:latin typeface="Arial" charset="0"/>
              </a:rPr>
              <a:t>Kontrolní</a:t>
            </a:r>
            <a:r>
              <a:rPr lang="en-US" sz="2000" b="1" i="1">
                <a:solidFill>
                  <a:srgbClr val="FF339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sz="2000" b="1" i="1">
                <a:solidFill>
                  <a:srgbClr val="FF3399"/>
                </a:solidFill>
                <a:latin typeface="Arial" charset="0"/>
              </a:rPr>
              <a:t>e</a:t>
            </a:r>
            <a:r>
              <a:rPr lang="en-US" sz="2000" b="1" i="1">
                <a:solidFill>
                  <a:srgbClr val="FF3399"/>
                </a:solidFill>
                <a:latin typeface="Arial" charset="0"/>
                <a:ea typeface="Arial" charset="0"/>
                <a:cs typeface="Arial" charset="0"/>
              </a:rPr>
              <a:t>xperiment</a:t>
            </a:r>
            <a:r>
              <a:rPr lang="cs-CZ" sz="2000" b="1" i="1">
                <a:solidFill>
                  <a:srgbClr val="FF3399"/>
                </a:solidFill>
                <a:latin typeface="Arial" charset="0"/>
              </a:rPr>
              <a:t>: </a:t>
            </a:r>
            <a:r>
              <a:rPr lang="en-US" sz="2000" b="1" i="1">
                <a:solidFill>
                  <a:srgbClr val="FF3399"/>
                </a:solidFill>
                <a:latin typeface="Arial" charset="0"/>
                <a:ea typeface="Arial" charset="0"/>
                <a:cs typeface="Arial" charset="0"/>
              </a:rPr>
              <a:t>d + Au</a:t>
            </a:r>
            <a:r>
              <a:rPr lang="en-US" sz="2000" b="1">
                <a:solidFill>
                  <a:srgbClr val="FF3399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8691" name="Oval 19"/>
          <p:cNvSpPr>
            <a:spLocks noChangeArrowheads="1"/>
          </p:cNvSpPr>
          <p:nvPr/>
        </p:nvSpPr>
        <p:spPr bwMode="auto">
          <a:xfrm>
            <a:off x="7848600" y="1905000"/>
            <a:ext cx="425450" cy="425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4" name="Oval 22"/>
          <p:cNvSpPr>
            <a:spLocks noChangeArrowheads="1"/>
          </p:cNvSpPr>
          <p:nvPr/>
        </p:nvSpPr>
        <p:spPr bwMode="auto">
          <a:xfrm>
            <a:off x="8229600" y="1905000"/>
            <a:ext cx="425450" cy="425450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5" name="Oval 23"/>
          <p:cNvSpPr>
            <a:spLocks noChangeArrowheads="1"/>
          </p:cNvSpPr>
          <p:nvPr/>
        </p:nvSpPr>
        <p:spPr bwMode="auto">
          <a:xfrm>
            <a:off x="8001000" y="3352800"/>
            <a:ext cx="425450" cy="425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6" name="Oval 24"/>
          <p:cNvSpPr>
            <a:spLocks noChangeArrowheads="1"/>
          </p:cNvSpPr>
          <p:nvPr/>
        </p:nvSpPr>
        <p:spPr bwMode="auto">
          <a:xfrm>
            <a:off x="8153400" y="3352800"/>
            <a:ext cx="425450" cy="425450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7" name="Oval 25"/>
          <p:cNvSpPr>
            <a:spLocks noChangeArrowheads="1"/>
          </p:cNvSpPr>
          <p:nvPr/>
        </p:nvSpPr>
        <p:spPr bwMode="auto">
          <a:xfrm>
            <a:off x="8077200" y="4038600"/>
            <a:ext cx="425450" cy="425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9" name="Oval 27"/>
          <p:cNvSpPr>
            <a:spLocks noChangeArrowheads="1"/>
          </p:cNvSpPr>
          <p:nvPr/>
        </p:nvSpPr>
        <p:spPr bwMode="auto">
          <a:xfrm>
            <a:off x="8153400" y="4038600"/>
            <a:ext cx="425450" cy="425450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03" name="Oval 31"/>
          <p:cNvSpPr>
            <a:spLocks noChangeArrowheads="1"/>
          </p:cNvSpPr>
          <p:nvPr/>
        </p:nvSpPr>
        <p:spPr bwMode="auto">
          <a:xfrm>
            <a:off x="8153400" y="2667000"/>
            <a:ext cx="425450" cy="425450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04" grpId="0" animBg="1"/>
      <p:bldP spid="28674" grpId="0" build="p" autoUpdateAnimBg="0"/>
      <p:bldP spid="28695" grpId="0" animBg="1"/>
      <p:bldP spid="28696" grpId="0" animBg="1"/>
      <p:bldP spid="28697" grpId="0" animBg="1"/>
      <p:bldP spid="28699" grpId="0" animBg="1"/>
      <p:bldP spid="2870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5638800" y="2209800"/>
            <a:ext cx="2895600" cy="2819400"/>
            <a:chOff x="1968" y="816"/>
            <a:chExt cx="3696" cy="3408"/>
          </a:xfrm>
        </p:grpSpPr>
        <p:sp>
          <p:nvSpPr>
            <p:cNvPr id="63491" name="Rectangle 3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492" name="Rectangle 4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63493" name="Group 5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63494" name="Oval 6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495" name="Oval 7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496" name="Line 8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498" name="Line 10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499" name="Line 11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00" name="Line 12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01" name="Line 13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02" name="Line 14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63503" name="Group 15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63504" name="Freeform 16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5" name="Freeform 17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6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507" name="Line 19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08" name="Line 20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09" name="Freeform 21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0" name="Freeform 22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1" name="Freeform 23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2" name="Freeform 24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3" name="Freeform 25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4" name="Freeform 26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3515" name="Group 27"/>
            <p:cNvGrpSpPr>
              <a:grpSpLocks noChangeAspect="1"/>
            </p:cNvGrpSpPr>
            <p:nvPr/>
          </p:nvGrpSpPr>
          <p:grpSpPr bwMode="auto">
            <a:xfrm rot="-4182604">
              <a:off x="3501" y="3150"/>
              <a:ext cx="455" cy="61"/>
              <a:chOff x="804" y="3206"/>
              <a:chExt cx="2344" cy="314"/>
            </a:xfrm>
          </p:grpSpPr>
          <p:sp>
            <p:nvSpPr>
              <p:cNvPr id="63516" name="Freeform 28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17" name="Freeform 29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18" name="Freeform 30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19" name="Freeform 31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20" name="Freeform 32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21" name="Freeform 33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22" name="Freeform 34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523" name="Freeform 35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24" name="Freeform 36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25" name="Freeform 37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26" name="Freeform 38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3527" name="Group 39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63528" name="Freeform 4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29" name="Freeform 4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0" name="Freeform 4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1" name="Freeform 4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2" name="Freeform 4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533" name="Group 45"/>
            <p:cNvGrpSpPr>
              <a:grpSpLocks/>
            </p:cNvGrpSpPr>
            <p:nvPr/>
          </p:nvGrpSpPr>
          <p:grpSpPr bwMode="auto">
            <a:xfrm>
              <a:off x="3552" y="2628"/>
              <a:ext cx="384" cy="60"/>
              <a:chOff x="3264" y="2881"/>
              <a:chExt cx="326" cy="60"/>
            </a:xfrm>
          </p:grpSpPr>
          <p:sp>
            <p:nvSpPr>
              <p:cNvPr id="63534" name="Freeform 4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5" name="Freeform 4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6" name="Freeform 4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7" name="Freeform 4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8" name="Freeform 5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539" name="Group 51"/>
            <p:cNvGrpSpPr>
              <a:grpSpLocks/>
            </p:cNvGrpSpPr>
            <p:nvPr/>
          </p:nvGrpSpPr>
          <p:grpSpPr bwMode="auto">
            <a:xfrm>
              <a:off x="3504" y="2820"/>
              <a:ext cx="384" cy="60"/>
              <a:chOff x="3264" y="2881"/>
              <a:chExt cx="326" cy="60"/>
            </a:xfrm>
          </p:grpSpPr>
          <p:sp>
            <p:nvSpPr>
              <p:cNvPr id="63540" name="Freeform 5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1" name="Freeform 5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2" name="Freeform 5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3" name="Freeform 5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4" name="Freeform 5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545" name="Group 57"/>
            <p:cNvGrpSpPr>
              <a:grpSpLocks/>
            </p:cNvGrpSpPr>
            <p:nvPr/>
          </p:nvGrpSpPr>
          <p:grpSpPr bwMode="auto">
            <a:xfrm rot="5045631">
              <a:off x="3618" y="3330"/>
              <a:ext cx="384" cy="60"/>
              <a:chOff x="3264" y="2881"/>
              <a:chExt cx="326" cy="60"/>
            </a:xfrm>
          </p:grpSpPr>
          <p:sp>
            <p:nvSpPr>
              <p:cNvPr id="63546" name="Freeform 5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7" name="Freeform 5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8" name="Freeform 6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9" name="Freeform 6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50" name="Freeform 6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551" name="Group 63"/>
            <p:cNvGrpSpPr>
              <a:grpSpLocks/>
            </p:cNvGrpSpPr>
            <p:nvPr/>
          </p:nvGrpSpPr>
          <p:grpSpPr bwMode="auto">
            <a:xfrm rot="7829463">
              <a:off x="3186" y="3282"/>
              <a:ext cx="384" cy="60"/>
              <a:chOff x="3264" y="2881"/>
              <a:chExt cx="326" cy="60"/>
            </a:xfrm>
          </p:grpSpPr>
          <p:sp>
            <p:nvSpPr>
              <p:cNvPr id="63552" name="Freeform 6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53" name="Freeform 6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54" name="Freeform 6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55" name="Freeform 6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56" name="Freeform 6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557" name="Line 69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58" name="Line 70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59" name="Line 71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0" name="Line 72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1" name="Line 73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2" name="Line 74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3" name="Line 75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4" name="Line 76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5" name="Line 77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6" name="Line 78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7" name="Line 79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8" name="Freeform 80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69" name="Freeform 81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70" name="Freeform 82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71" name="Freeform 83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72" name="Freeform 84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73" name="Freeform 85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74" name="Freeform 86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75" name="Freeform 87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3576" name="Picture 8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264" r="11420"/>
          <a:stretch>
            <a:fillRect/>
          </a:stretch>
        </p:blipFill>
        <p:spPr bwMode="auto">
          <a:xfrm>
            <a:off x="0" y="1524000"/>
            <a:ext cx="5245100" cy="4257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63578" name="Text Box 90"/>
          <p:cNvSpPr txBox="1">
            <a:spLocks noChangeArrowheads="1"/>
          </p:cNvSpPr>
          <p:nvPr/>
        </p:nvSpPr>
        <p:spPr bwMode="auto">
          <a:xfrm>
            <a:off x="457200" y="381000"/>
            <a:ext cx="76755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cs-CZ" sz="2800">
                <a:solidFill>
                  <a:schemeClr val="tx2"/>
                </a:solidFill>
                <a:latin typeface="Comic Sans MS" charset="0"/>
              </a:rPr>
              <a:t>Otázka: „J</a:t>
            </a:r>
            <a:r>
              <a:rPr lang="en-US" sz="2800">
                <a:solidFill>
                  <a:schemeClr val="tx2"/>
                </a:solidFill>
                <a:latin typeface="Comic Sans MS" charset="0"/>
              </a:rPr>
              <a:t>ak moc je </a:t>
            </a:r>
            <a:r>
              <a:rPr lang="cs-CZ" sz="2800">
                <a:solidFill>
                  <a:schemeClr val="tx2"/>
                </a:solidFill>
                <a:latin typeface="Comic Sans MS" charset="0"/>
              </a:rPr>
              <a:t>nová </a:t>
            </a:r>
            <a:r>
              <a:rPr lang="en-US" sz="2800">
                <a:solidFill>
                  <a:schemeClr val="tx2"/>
                </a:solidFill>
                <a:latin typeface="Comic Sans MS" charset="0"/>
              </a:rPr>
              <a:t>hmota nepr</a:t>
            </a:r>
            <a:r>
              <a:rPr lang="cs-CZ" sz="2800">
                <a:solidFill>
                  <a:schemeClr val="tx2"/>
                </a:solidFill>
                <a:latin typeface="Comic Sans MS" charset="0"/>
              </a:rPr>
              <a:t>ůzračná</a:t>
            </a:r>
          </a:p>
          <a:p>
            <a:r>
              <a:rPr lang="cs-CZ" sz="2800">
                <a:solidFill>
                  <a:schemeClr val="tx2"/>
                </a:solidFill>
                <a:latin typeface="Comic Sans MS" charset="0"/>
              </a:rPr>
              <a:t>pro tvrdé částice?“</a:t>
            </a:r>
          </a:p>
        </p:txBody>
      </p:sp>
      <p:sp>
        <p:nvSpPr>
          <p:cNvPr id="63579" name="Text Box 91"/>
          <p:cNvSpPr txBox="1">
            <a:spLocks noChangeArrowheads="1"/>
          </p:cNvSpPr>
          <p:nvPr/>
        </p:nvSpPr>
        <p:spPr bwMode="auto">
          <a:xfrm>
            <a:off x="685800" y="5943600"/>
            <a:ext cx="3148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cs-CZ" sz="2800">
                <a:solidFill>
                  <a:schemeClr val="tx2"/>
                </a:solidFill>
                <a:latin typeface="Comic Sans MS" charset="0"/>
              </a:rPr>
              <a:t>Odpověď: „Úplně“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7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sumbera\Dokumenty\moje_prezentace\Universe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57750" cy="6924675"/>
          </a:xfrm>
          <a:prstGeom prst="rect">
            <a:avLst/>
          </a:prstGeom>
          <a:noFill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514600" y="0"/>
            <a:ext cx="3581400" cy="5191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cs-CZ" sz="2800" b="1" i="1">
                <a:solidFill>
                  <a:srgbClr val="FFFF00"/>
                </a:solidFill>
              </a:rPr>
              <a:t>Historie vesmíru</a:t>
            </a:r>
            <a:r>
              <a:rPr lang="cs-CZ"/>
              <a:t> 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232525" y="6518275"/>
            <a:ext cx="5492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4419600" y="6400800"/>
            <a:ext cx="1524000" cy="12573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572000" y="6507163"/>
            <a:ext cx="1311275" cy="3508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000" b="1" i="1" kern="1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velký třesk</a:t>
            </a:r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6324600" y="68580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900" b="1"/>
              <a:t>15 miliard let</a:t>
            </a:r>
            <a:endParaRPr lang="cs-CZ" sz="900" b="1"/>
          </a:p>
        </p:txBody>
      </p:sp>
      <p:sp>
        <p:nvSpPr>
          <p:cNvPr id="12306" name="AutoShape 18"/>
          <p:cNvSpPr>
            <a:spLocks noChangeArrowheads="1"/>
          </p:cNvSpPr>
          <p:nvPr/>
        </p:nvSpPr>
        <p:spPr bwMode="auto">
          <a:xfrm>
            <a:off x="6324600" y="106680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900" b="1"/>
              <a:t>5 miliard let</a:t>
            </a:r>
            <a:endParaRPr lang="cs-CZ" sz="900" b="1"/>
          </a:p>
        </p:txBody>
      </p:sp>
      <p:sp>
        <p:nvSpPr>
          <p:cNvPr id="12307" name="AutoShape 19"/>
          <p:cNvSpPr>
            <a:spLocks noChangeArrowheads="1"/>
          </p:cNvSpPr>
          <p:nvPr/>
        </p:nvSpPr>
        <p:spPr bwMode="auto">
          <a:xfrm>
            <a:off x="6324600" y="198120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900" b="1"/>
              <a:t>1 miliarda let</a:t>
            </a:r>
            <a:endParaRPr lang="cs-CZ" sz="900" b="1"/>
          </a:p>
        </p:txBody>
      </p:sp>
      <p:sp>
        <p:nvSpPr>
          <p:cNvPr id="12308" name="AutoShape 20"/>
          <p:cNvSpPr>
            <a:spLocks noChangeArrowheads="1"/>
          </p:cNvSpPr>
          <p:nvPr/>
        </p:nvSpPr>
        <p:spPr bwMode="auto">
          <a:xfrm>
            <a:off x="6324600" y="289560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900" b="1"/>
              <a:t>100 tis</a:t>
            </a:r>
            <a:r>
              <a:rPr lang="cs-CZ" sz="900" b="1"/>
              <a:t>íc </a:t>
            </a:r>
            <a:r>
              <a:rPr lang="en-US" sz="900" b="1"/>
              <a:t>let</a:t>
            </a:r>
            <a:endParaRPr lang="cs-CZ" sz="900" b="1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auto">
          <a:xfrm>
            <a:off x="6324600" y="365760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900" b="1"/>
              <a:t>100</a:t>
            </a:r>
            <a:r>
              <a:rPr lang="cs-CZ" sz="900" b="1"/>
              <a:t> sekund</a:t>
            </a:r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auto">
          <a:xfrm>
            <a:off x="6324600" y="441960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900" b="1"/>
              <a:t>10</a:t>
            </a:r>
            <a:r>
              <a:rPr lang="en-US" sz="900" b="1" baseline="30000"/>
              <a:t>-10</a:t>
            </a:r>
            <a:r>
              <a:rPr lang="cs-CZ" sz="900" b="1"/>
              <a:t> sekund</a:t>
            </a:r>
          </a:p>
        </p:txBody>
      </p:sp>
      <p:sp>
        <p:nvSpPr>
          <p:cNvPr id="12311" name="AutoShape 23"/>
          <p:cNvSpPr>
            <a:spLocks noChangeArrowheads="1"/>
          </p:cNvSpPr>
          <p:nvPr/>
        </p:nvSpPr>
        <p:spPr bwMode="auto">
          <a:xfrm>
            <a:off x="6324600" y="510540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900" b="1"/>
              <a:t>10</a:t>
            </a:r>
            <a:r>
              <a:rPr lang="en-US" sz="900" b="1" baseline="30000"/>
              <a:t>-34</a:t>
            </a:r>
            <a:r>
              <a:rPr lang="cs-CZ" sz="900" b="1"/>
              <a:t> sekund</a:t>
            </a:r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auto">
          <a:xfrm>
            <a:off x="6324600" y="571500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900" b="1"/>
              <a:t>10</a:t>
            </a:r>
            <a:r>
              <a:rPr lang="en-US" sz="900" b="1" baseline="30000"/>
              <a:t>-43</a:t>
            </a:r>
            <a:r>
              <a:rPr lang="cs-CZ" sz="900" b="1"/>
              <a:t> sekund</a:t>
            </a:r>
          </a:p>
        </p:txBody>
      </p:sp>
    </p:spTree>
  </p:cSld>
  <p:clrMapOvr>
    <a:masterClrMapping/>
  </p:clrMapOvr>
  <p:transition xmlns:p14="http://schemas.microsoft.com/office/powerpoint/2010/main" spd="med">
    <p:cover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val 2"/>
          <p:cNvSpPr>
            <a:spLocks noChangeArrowheads="1"/>
          </p:cNvSpPr>
          <p:nvPr/>
        </p:nvSpPr>
        <p:spPr bwMode="auto">
          <a:xfrm>
            <a:off x="1600200" y="1676400"/>
            <a:ext cx="457200" cy="2438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sym typeface="Symbol" charset="2"/>
              </a:rPr>
              <a:t></a:t>
            </a:r>
            <a:r>
              <a:rPr lang="en-US" sz="1600"/>
              <a:t>z</a:t>
            </a:r>
            <a:endParaRPr lang="cs-CZ" sz="1600"/>
          </a:p>
        </p:txBody>
      </p:sp>
      <p:sp>
        <p:nvSpPr>
          <p:cNvPr id="62467" name="Oval 3"/>
          <p:cNvSpPr>
            <a:spLocks noChangeArrowheads="1"/>
          </p:cNvSpPr>
          <p:nvPr/>
        </p:nvSpPr>
        <p:spPr bwMode="auto">
          <a:xfrm>
            <a:off x="3886200" y="1676400"/>
            <a:ext cx="457200" cy="2438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676400" y="152400"/>
            <a:ext cx="617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2800" b="1">
                <a:latin typeface="Comic Sans MS" charset="0"/>
              </a:rPr>
              <a:t>Jak hustá je vzniklá hmota?</a:t>
            </a:r>
            <a:endParaRPr lang="fr-FR" sz="2800">
              <a:latin typeface="Comic Sans MS" charset="0"/>
            </a:endParaRPr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1600200" y="2819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>
            <a:off x="4114800" y="1676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2133600" y="28194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247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90600"/>
            <a:ext cx="19050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2475" name="AutoShape 11"/>
          <p:cNvCxnSpPr>
            <a:cxnSpLocks noChangeShapeType="1"/>
            <a:stCxn id="62466" idx="0"/>
            <a:endCxn id="62470" idx="0"/>
          </p:cNvCxnSpPr>
          <p:nvPr/>
        </p:nvCxnSpPr>
        <p:spPr bwMode="auto">
          <a:xfrm>
            <a:off x="1828800" y="1676400"/>
            <a:ext cx="2286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62476" name="AutoShape 12"/>
          <p:cNvCxnSpPr>
            <a:cxnSpLocks noChangeShapeType="1"/>
            <a:stCxn id="62466" idx="4"/>
            <a:endCxn id="62470" idx="1"/>
          </p:cNvCxnSpPr>
          <p:nvPr/>
        </p:nvCxnSpPr>
        <p:spPr bwMode="auto">
          <a:xfrm>
            <a:off x="1828800" y="4114800"/>
            <a:ext cx="2286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graphicFrame>
        <p:nvGraphicFramePr>
          <p:cNvPr id="62477" name="Object 13"/>
          <p:cNvGraphicFramePr>
            <a:graphicFrameLocks noChangeAspect="1"/>
          </p:cNvGraphicFramePr>
          <p:nvPr/>
        </p:nvGraphicFramePr>
        <p:xfrm>
          <a:off x="304800" y="4495800"/>
          <a:ext cx="4343400" cy="176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9" name="Équation" r:id="rId4" imgW="1816100" imgH="762000" progId="Equation.3">
                  <p:embed/>
                </p:oleObj>
              </mc:Choice>
              <mc:Fallback>
                <p:oleObj name="Équation" r:id="rId4" imgW="1816100" imgH="7620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495800"/>
                        <a:ext cx="4343400" cy="176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8" name="Object 14"/>
          <p:cNvGraphicFramePr>
            <a:graphicFrameLocks noChangeAspect="1"/>
          </p:cNvGraphicFramePr>
          <p:nvPr/>
        </p:nvGraphicFramePr>
        <p:xfrm>
          <a:off x="4953000" y="2133600"/>
          <a:ext cx="3733800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0" name="Équation" r:id="rId6" imgW="1270000" imgH="406400" progId="Equation.3">
                  <p:embed/>
                </p:oleObj>
              </mc:Choice>
              <mc:Fallback>
                <p:oleObj name="Équation" r:id="rId6" imgW="1270000" imgH="4064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133600"/>
                        <a:ext cx="3733800" cy="1195388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9" name="Object 15"/>
          <p:cNvGraphicFramePr>
            <a:graphicFrameLocks noChangeAspect="1"/>
          </p:cNvGraphicFramePr>
          <p:nvPr/>
        </p:nvGraphicFramePr>
        <p:xfrm>
          <a:off x="7162800" y="5181600"/>
          <a:ext cx="182880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1" name="Équation" r:id="rId8" imgW="736600" imgH="406400" progId="Equation.3">
                  <p:embed/>
                </p:oleObj>
              </mc:Choice>
              <mc:Fallback>
                <p:oleObj name="Équation" r:id="rId8" imgW="736600" imgH="4064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181600"/>
                        <a:ext cx="1828800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4572000" y="4495800"/>
            <a:ext cx="2244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Symbol" charset="2"/>
              </a:rPr>
              <a:t></a:t>
            </a:r>
            <a:r>
              <a:rPr lang="en-US"/>
              <a:t> </a:t>
            </a:r>
            <a:r>
              <a:rPr lang="en-US" b="1"/>
              <a:t>30</a:t>
            </a:r>
            <a:r>
              <a:rPr lang="en-US">
                <a:sym typeface="Symbol" charset="2"/>
              </a:rPr>
              <a:t></a:t>
            </a:r>
            <a:r>
              <a:rPr lang="en-US" baseline="-25000">
                <a:sym typeface="Symbol" charset="2"/>
              </a:rPr>
              <a:t>0</a:t>
            </a:r>
            <a:r>
              <a:rPr lang="cs-CZ" baseline="-25000">
                <a:sym typeface="Symbol" charset="2"/>
              </a:rPr>
              <a:t> </a:t>
            </a:r>
            <a:r>
              <a:rPr lang="en-US">
                <a:sym typeface="Symbol" charset="2"/>
              </a:rPr>
              <a:t></a:t>
            </a:r>
            <a:r>
              <a:rPr lang="en-US"/>
              <a:t> </a:t>
            </a:r>
            <a:r>
              <a:rPr lang="cs-CZ" b="1"/>
              <a:t>1</a:t>
            </a:r>
            <a:r>
              <a:rPr lang="en-US" b="1"/>
              <a:t>0</a:t>
            </a:r>
            <a:r>
              <a:rPr lang="en-US">
                <a:sym typeface="Symbol" charset="2"/>
              </a:rPr>
              <a:t></a:t>
            </a:r>
            <a:r>
              <a:rPr lang="cs-CZ" baseline="-25000">
                <a:sym typeface="Symbol" charset="2"/>
              </a:rPr>
              <a:t>N</a:t>
            </a:r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4572000" y="5105400"/>
            <a:ext cx="2244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Symbol" charset="2"/>
              </a:rPr>
              <a:t></a:t>
            </a:r>
            <a:r>
              <a:rPr lang="en-US"/>
              <a:t> </a:t>
            </a:r>
            <a:r>
              <a:rPr lang="en-US" b="1"/>
              <a:t>95</a:t>
            </a:r>
            <a:r>
              <a:rPr lang="en-US">
                <a:sym typeface="Symbol" charset="2"/>
              </a:rPr>
              <a:t></a:t>
            </a:r>
            <a:r>
              <a:rPr lang="en-US" baseline="-25000">
                <a:sym typeface="Symbol" charset="2"/>
              </a:rPr>
              <a:t>0</a:t>
            </a:r>
            <a:r>
              <a:rPr lang="cs-CZ" baseline="-25000">
                <a:sym typeface="Symbol" charset="2"/>
              </a:rPr>
              <a:t> </a:t>
            </a:r>
            <a:r>
              <a:rPr lang="en-US">
                <a:sym typeface="Symbol" charset="2"/>
              </a:rPr>
              <a:t></a:t>
            </a:r>
            <a:r>
              <a:rPr lang="en-US"/>
              <a:t> </a:t>
            </a:r>
            <a:r>
              <a:rPr lang="cs-CZ" b="1"/>
              <a:t>30</a:t>
            </a:r>
            <a:r>
              <a:rPr lang="en-US">
                <a:sym typeface="Symbol" charset="2"/>
              </a:rPr>
              <a:t></a:t>
            </a:r>
            <a:r>
              <a:rPr lang="cs-CZ" baseline="-25000">
                <a:sym typeface="Symbol" charset="2"/>
              </a:rPr>
              <a:t>N</a:t>
            </a:r>
            <a:endParaRPr lang="cs-CZ"/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4572000" y="5715000"/>
            <a:ext cx="2397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Symbol" charset="2"/>
              </a:rPr>
              <a:t></a:t>
            </a:r>
            <a:r>
              <a:rPr lang="cs-CZ">
                <a:sym typeface="Symbol" charset="2"/>
              </a:rPr>
              <a:t> </a:t>
            </a:r>
            <a:r>
              <a:rPr lang="en-US" b="1"/>
              <a:t>235</a:t>
            </a:r>
            <a:r>
              <a:rPr lang="en-US">
                <a:sym typeface="Symbol" charset="2"/>
              </a:rPr>
              <a:t></a:t>
            </a:r>
            <a:r>
              <a:rPr lang="en-US" baseline="-25000">
                <a:sym typeface="Symbol" charset="2"/>
              </a:rPr>
              <a:t>0</a:t>
            </a:r>
            <a:r>
              <a:rPr lang="cs-CZ" baseline="-25000">
                <a:sym typeface="Symbol" charset="2"/>
              </a:rPr>
              <a:t> </a:t>
            </a:r>
            <a:r>
              <a:rPr lang="en-US">
                <a:sym typeface="Symbol" charset="2"/>
              </a:rPr>
              <a:t></a:t>
            </a:r>
            <a:r>
              <a:rPr lang="cs-CZ">
                <a:sym typeface="Symbol" charset="2"/>
              </a:rPr>
              <a:t> </a:t>
            </a:r>
            <a:r>
              <a:rPr lang="cs-CZ" b="1"/>
              <a:t>80</a:t>
            </a:r>
            <a:r>
              <a:rPr lang="en-US">
                <a:sym typeface="Symbol" charset="2"/>
              </a:rPr>
              <a:t></a:t>
            </a:r>
            <a:r>
              <a:rPr lang="cs-CZ" baseline="-25000">
                <a:sym typeface="Symbol" charset="2"/>
              </a:rPr>
              <a:t>N</a:t>
            </a:r>
            <a:endParaRPr lang="cs-CZ"/>
          </a:p>
        </p:txBody>
      </p:sp>
      <p:sp>
        <p:nvSpPr>
          <p:cNvPr id="62484" name="Comment 20"/>
          <p:cNvSpPr>
            <a:spLocks noChangeArrowheads="1"/>
          </p:cNvSpPr>
          <p:nvPr/>
        </p:nvSpPr>
        <p:spPr bwMode="auto">
          <a:xfrm>
            <a:off x="4800600" y="3657600"/>
            <a:ext cx="3962400" cy="3460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1fm = 10</a:t>
            </a:r>
            <a:r>
              <a:rPr lang="en-US" sz="1600" b="1" baseline="30000">
                <a:solidFill>
                  <a:srgbClr val="000000"/>
                </a:solidFill>
                <a:latin typeface="Arial" charset="0"/>
              </a:rPr>
              <a:t>-15</a:t>
            </a:r>
            <a:r>
              <a:rPr lang="en-US" sz="1600" b="1">
                <a:solidFill>
                  <a:srgbClr val="000000"/>
                </a:solidFill>
                <a:latin typeface="Arial" charset="0"/>
              </a:rPr>
              <a:t> m =0.000000000000001 m </a:t>
            </a:r>
            <a:endParaRPr lang="cs-CZ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85" name="Comment 21"/>
          <p:cNvSpPr>
            <a:spLocks noChangeArrowheads="1"/>
          </p:cNvSpPr>
          <p:nvPr/>
        </p:nvSpPr>
        <p:spPr bwMode="auto">
          <a:xfrm>
            <a:off x="5943600" y="1447800"/>
            <a:ext cx="2743200" cy="3460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(podle </a:t>
            </a:r>
            <a:r>
              <a:rPr lang="cs-CZ" sz="1600" b="1">
                <a:solidFill>
                  <a:srgbClr val="000000"/>
                </a:solidFill>
                <a:latin typeface="Comic Sans MS" charset="0"/>
              </a:rPr>
              <a:t>Jamese</a:t>
            </a: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 Bjorkena)</a:t>
            </a:r>
            <a:endParaRPr lang="cs-CZ" sz="16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62487" name="Comment 23"/>
          <p:cNvSpPr>
            <a:spLocks noChangeArrowheads="1"/>
          </p:cNvSpPr>
          <p:nvPr/>
        </p:nvSpPr>
        <p:spPr bwMode="auto">
          <a:xfrm>
            <a:off x="4267200" y="6400800"/>
            <a:ext cx="4724400" cy="3460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ym typeface="Symbol" charset="2"/>
              </a:rPr>
              <a:t></a:t>
            </a:r>
            <a:r>
              <a:rPr lang="cs-CZ" sz="1600" b="1" baseline="-25000">
                <a:sym typeface="Symbol" charset="2"/>
              </a:rPr>
              <a:t>N</a:t>
            </a:r>
            <a:r>
              <a:rPr lang="en-US" sz="1600" b="1" baseline="-25000">
                <a:sym typeface="Symbol" charset="2"/>
              </a:rPr>
              <a:t>  </a:t>
            </a:r>
            <a:r>
              <a:rPr lang="en-US" sz="1600" b="1">
                <a:sym typeface="Symbol" charset="2"/>
              </a:rPr>
              <a:t>= hustota hmoty uvnit5</a:t>
            </a:r>
            <a:r>
              <a:rPr lang="cs-CZ" sz="1600" b="1">
                <a:sym typeface="Symbol" charset="2"/>
              </a:rPr>
              <a:t>protonu</a:t>
            </a:r>
            <a:r>
              <a:rPr lang="en-US" sz="1600" b="1">
                <a:sym typeface="Symbol" charset="2"/>
              </a:rPr>
              <a:t> nebo neutronu</a:t>
            </a:r>
            <a:endParaRPr lang="cs-CZ" sz="1600" b="1" baseline="-25000">
              <a:sym typeface="Symbol" charset="2"/>
            </a:endParaRPr>
          </a:p>
        </p:txBody>
      </p:sp>
      <p:sp>
        <p:nvSpPr>
          <p:cNvPr id="62488" name="Comment 24"/>
          <p:cNvSpPr>
            <a:spLocks noChangeArrowheads="1"/>
          </p:cNvSpPr>
          <p:nvPr/>
        </p:nvSpPr>
        <p:spPr bwMode="auto">
          <a:xfrm>
            <a:off x="228600" y="6400800"/>
            <a:ext cx="3200400" cy="3460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ym typeface="Symbol" charset="2"/>
              </a:rPr>
              <a:t></a:t>
            </a:r>
            <a:r>
              <a:rPr lang="en-US" sz="1600" b="1" baseline="-25000">
                <a:sym typeface="Symbol" charset="2"/>
              </a:rPr>
              <a:t>0  </a:t>
            </a:r>
            <a:r>
              <a:rPr lang="en-US" sz="1600" b="1">
                <a:sym typeface="Symbol" charset="2"/>
              </a:rPr>
              <a:t>= hustota atomov</a:t>
            </a:r>
            <a:r>
              <a:rPr lang="cs-CZ" sz="1600" b="1">
                <a:sym typeface="Symbol" charset="2"/>
              </a:rPr>
              <a:t>é</a:t>
            </a:r>
            <a:r>
              <a:rPr lang="en-US" sz="1600" b="1">
                <a:sym typeface="Symbol" charset="2"/>
              </a:rPr>
              <a:t>ho j</a:t>
            </a:r>
            <a:r>
              <a:rPr lang="cs-CZ" sz="1600" b="1">
                <a:sym typeface="Symbol" charset="2"/>
              </a:rPr>
              <a:t>á</a:t>
            </a:r>
            <a:r>
              <a:rPr lang="en-US" sz="1600" b="1">
                <a:sym typeface="Symbol" charset="2"/>
              </a:rPr>
              <a:t>dra</a:t>
            </a:r>
            <a:endParaRPr lang="cs-CZ" sz="1600" b="1" baseline="-25000">
              <a:sym typeface="Symbol" charset="2"/>
            </a:endParaRPr>
          </a:p>
        </p:txBody>
      </p:sp>
      <p:sp>
        <p:nvSpPr>
          <p:cNvPr id="62489" name="Text Box 25"/>
          <p:cNvSpPr txBox="1">
            <a:spLocks noChangeArrowheads="1"/>
          </p:cNvSpPr>
          <p:nvPr/>
        </p:nvSpPr>
        <p:spPr bwMode="auto">
          <a:xfrm>
            <a:off x="2438400" y="2844800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ym typeface="Symbol" charset="2"/>
              </a:rPr>
              <a:t></a:t>
            </a:r>
            <a:r>
              <a:rPr lang="en-US" sz="1800" baseline="-25000">
                <a:sym typeface="Symbol" charset="2"/>
              </a:rPr>
              <a:t>0</a:t>
            </a:r>
            <a:r>
              <a:rPr lang="en-US" sz="1800">
                <a:sym typeface="Symbol" charset="2"/>
              </a:rPr>
              <a:t> </a:t>
            </a:r>
            <a:r>
              <a:rPr lang="en-US" sz="1800"/>
              <a:t>=1fm/c</a:t>
            </a:r>
            <a:endParaRPr lang="cs-CZ" sz="1800"/>
          </a:p>
        </p:txBody>
      </p:sp>
      <p:sp>
        <p:nvSpPr>
          <p:cNvPr id="62490" name="Text Box 26"/>
          <p:cNvSpPr txBox="1">
            <a:spLocks noChangeArrowheads="1"/>
          </p:cNvSpPr>
          <p:nvPr/>
        </p:nvSpPr>
        <p:spPr bwMode="auto">
          <a:xfrm rot="-5422630">
            <a:off x="3802857" y="2674143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 </a:t>
            </a:r>
            <a:r>
              <a:rPr lang="en-US" sz="1800">
                <a:ea typeface="Times New Roman" charset="0"/>
                <a:cs typeface="Times New Roman" charset="0"/>
              </a:rPr>
              <a:t>ø</a:t>
            </a:r>
            <a:r>
              <a:rPr lang="en-US" sz="1800"/>
              <a:t>14fm</a:t>
            </a:r>
            <a:endParaRPr lang="cs-CZ" sz="1800"/>
          </a:p>
        </p:txBody>
      </p:sp>
      <p:pic>
        <p:nvPicPr>
          <p:cNvPr id="62491" name="Picture 27" descr="Photo: James Daniel Bjorken, SLAC HEP Faculty Emeritus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381000"/>
            <a:ext cx="78105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>
    <p:strips dir="l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801688"/>
            <a:ext cx="7196138" cy="5765800"/>
          </a:xfrm>
          <a:noFill/>
          <a:ln/>
        </p:spPr>
        <p:txBody>
          <a:bodyPr lIns="92075" tIns="46038" rIns="92075" bIns="46038"/>
          <a:lstStyle/>
          <a:p>
            <a:pPr marL="0" indent="0" algn="ctr" eaLnBrk="0" hangingPunct="0">
              <a:buFontTx/>
              <a:buNone/>
            </a:pPr>
            <a:endParaRPr lang="en-GB" i="1">
              <a:solidFill>
                <a:srgbClr val="FFFF99"/>
              </a:solidFill>
            </a:endParaRPr>
          </a:p>
          <a:p>
            <a:pPr marL="0" indent="0" algn="ctr" eaLnBrk="0" hangingPunct="0">
              <a:buFontTx/>
              <a:buNone/>
            </a:pPr>
            <a:endParaRPr lang="en-US" sz="2800" i="1">
              <a:solidFill>
                <a:schemeClr val="accent2"/>
              </a:solidFill>
            </a:endParaRPr>
          </a:p>
          <a:p>
            <a:pPr marL="0" indent="0" algn="ctr" eaLnBrk="0" hangingPunct="0">
              <a:buFontTx/>
              <a:buNone/>
            </a:pPr>
            <a:endParaRPr lang="en-US" i="1">
              <a:solidFill>
                <a:schemeClr val="accent2"/>
              </a:solidFill>
            </a:endParaRPr>
          </a:p>
          <a:p>
            <a:pPr marL="0" indent="0" algn="ctr" eaLnBrk="0" hangingPunct="0">
              <a:buFontTx/>
              <a:buNone/>
            </a:pPr>
            <a:endParaRPr lang="en-US" i="1">
              <a:solidFill>
                <a:schemeClr val="accent2"/>
              </a:solidFill>
            </a:endParaRPr>
          </a:p>
          <a:p>
            <a:pPr marL="0" indent="0" algn="ctr" eaLnBrk="0" hangingPunct="0">
              <a:buFontTx/>
              <a:buNone/>
            </a:pPr>
            <a:endParaRPr lang="en-US" i="1">
              <a:solidFill>
                <a:schemeClr val="accent2"/>
              </a:solidFill>
            </a:endParaRPr>
          </a:p>
        </p:txBody>
      </p:sp>
      <p:pic>
        <p:nvPicPr>
          <p:cNvPr id="32772" name="Picture 4" descr="C:\Dokumenty\ALICE\cern_2000\qg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3813" y="2209800"/>
            <a:ext cx="7456487" cy="4648200"/>
          </a:xfrm>
          <a:prstGeom prst="rect">
            <a:avLst/>
          </a:prstGeom>
          <a:noFill/>
        </p:spPr>
      </p:pic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M</a:t>
            </a:r>
            <a:r>
              <a:rPr lang="cs-CZ">
                <a:solidFill>
                  <a:schemeClr val="bg1"/>
                </a:solidFill>
                <a:latin typeface="Comic Sans MS" charset="0"/>
              </a:rPr>
              <a:t>ěření tlaku plazmatu</a:t>
            </a:r>
          </a:p>
        </p:txBody>
      </p:sp>
    </p:spTree>
  </p:cSld>
  <p:clrMapOvr>
    <a:masterClrMapping/>
  </p:clrMapOvr>
  <p:transition xmlns:p14="http://schemas.microsoft.com/office/powerpoint/2010/main" spd="slow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62400" y="1600200"/>
            <a:ext cx="5181600" cy="4953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sz="2400" b="1">
                <a:solidFill>
                  <a:schemeClr val="bg1"/>
                </a:solidFill>
                <a:latin typeface="Comic Sans MS" charset="0"/>
              </a:rPr>
              <a:t>Oblast překrytí v periferních srážkách má </a:t>
            </a:r>
            <a:r>
              <a:rPr lang="cs-CZ" sz="2400" b="1">
                <a:solidFill>
                  <a:srgbClr val="F1230D"/>
                </a:solidFill>
                <a:latin typeface="Comic Sans MS" charset="0"/>
              </a:rPr>
              <a:t>čočkovitý tvar</a:t>
            </a:r>
            <a:endParaRPr lang="en-US" sz="2400" b="1">
              <a:solidFill>
                <a:srgbClr val="F1230D"/>
              </a:solidFill>
              <a:latin typeface="Comic Sans MS" charset="0"/>
            </a:endParaRPr>
          </a:p>
          <a:p>
            <a:pPr lvl="2">
              <a:spcBef>
                <a:spcPct val="0"/>
              </a:spcBef>
            </a:pPr>
            <a:r>
              <a:rPr sz="2000" b="1" noProof="1">
                <a:solidFill>
                  <a:srgbClr val="FFFF00"/>
                </a:solidFill>
                <a:latin typeface="Comic Sans MS" charset="0"/>
              </a:rPr>
              <a:t>Pro částice je je snažší </a:t>
            </a:r>
            <a:r>
              <a:rPr lang="cs-CZ" sz="2000" b="1">
                <a:solidFill>
                  <a:srgbClr val="FFFF00"/>
                </a:solidFill>
                <a:latin typeface="Comic Sans MS" charset="0"/>
              </a:rPr>
              <a:t>vyletět ve směru </a:t>
            </a:r>
            <a:r>
              <a:rPr sz="2000" b="1" noProof="1">
                <a:solidFill>
                  <a:srgbClr val="FFFF00"/>
                </a:solidFill>
                <a:latin typeface="Comic Sans MS" charset="0"/>
              </a:rPr>
              <a:t>x</a:t>
            </a:r>
            <a:r>
              <a:rPr lang="cs-CZ" sz="2000" b="1">
                <a:solidFill>
                  <a:srgbClr val="FFFF00"/>
                </a:solidFill>
                <a:latin typeface="Comic Sans MS" charset="0"/>
              </a:rPr>
              <a:t> nežli ve směru y</a:t>
            </a:r>
            <a:endParaRPr sz="2000" b="1" noProof="1">
              <a:solidFill>
                <a:srgbClr val="FFFF00"/>
              </a:solidFill>
              <a:latin typeface="Comic Sans MS" charset="0"/>
            </a:endParaRPr>
          </a:p>
          <a:p>
            <a:pPr lvl="2">
              <a:lnSpc>
                <a:spcPct val="110000"/>
              </a:lnSpc>
              <a:spcBef>
                <a:spcPct val="0"/>
              </a:spcBef>
            </a:pPr>
            <a:r>
              <a:rPr lang="en-US" sz="2000" b="1">
                <a:solidFill>
                  <a:srgbClr val="FFFF00"/>
                </a:solidFill>
                <a:latin typeface="Comic Sans MS" charset="0"/>
              </a:rPr>
              <a:t>Intera</a:t>
            </a:r>
            <a:r>
              <a:rPr lang="cs-CZ" sz="2000" b="1">
                <a:solidFill>
                  <a:srgbClr val="FFFF00"/>
                </a:solidFill>
                <a:latin typeface="Comic Sans MS" charset="0"/>
              </a:rPr>
              <a:t>kce mezi</a:t>
            </a:r>
            <a:r>
              <a:rPr lang="en-US" sz="2000" b="1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cs-CZ" sz="2000" b="1">
                <a:solidFill>
                  <a:srgbClr val="FFFF00"/>
                </a:solidFill>
                <a:latin typeface="Comic Sans MS" charset="0"/>
              </a:rPr>
              <a:t>částice vytváří tlakový gradient, který umožňuje změřit počáteční anizotripii v souřadnicovém prostoru pomocí měření anizotropie v hybnostním prostoru</a:t>
            </a:r>
            <a:endParaRPr lang="en-US" sz="1400">
              <a:solidFill>
                <a:srgbClr val="FFFF00"/>
              </a:solidFill>
              <a:latin typeface="Comic Sans MS" charset="0"/>
              <a:sym typeface="Symbol" charset="2"/>
            </a:endParaRPr>
          </a:p>
          <a:p>
            <a:pPr>
              <a:spcBef>
                <a:spcPct val="0"/>
              </a:spcBef>
            </a:pPr>
            <a:endParaRPr lang="en-US" sz="2800" b="1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419600" y="3048000"/>
            <a:ext cx="419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381000" y="1143000"/>
            <a:ext cx="3636963" cy="3619500"/>
            <a:chOff x="240" y="672"/>
            <a:chExt cx="2291" cy="2280"/>
          </a:xfrm>
        </p:grpSpPr>
        <p:sp>
          <p:nvSpPr>
            <p:cNvPr id="31749" name="Text Box 5"/>
            <p:cNvSpPr txBox="1">
              <a:spLocks noChangeArrowheads="1"/>
            </p:cNvSpPr>
            <p:nvPr/>
          </p:nvSpPr>
          <p:spPr bwMode="auto">
            <a:xfrm>
              <a:off x="641" y="672"/>
              <a:ext cx="122" cy="25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000"/>
            </a:p>
          </p:txBody>
        </p:sp>
        <p:sp>
          <p:nvSpPr>
            <p:cNvPr id="31750" name="Text Box 6"/>
            <p:cNvSpPr txBox="1">
              <a:spLocks noChangeArrowheads="1"/>
            </p:cNvSpPr>
            <p:nvPr/>
          </p:nvSpPr>
          <p:spPr bwMode="auto">
            <a:xfrm>
              <a:off x="801" y="2705"/>
              <a:ext cx="1144" cy="247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s-CZ" sz="1800">
                  <a:solidFill>
                    <a:schemeClr val="bg1"/>
                  </a:solidFill>
                  <a:latin typeface="Comic Sans MS" charset="0"/>
                </a:rPr>
                <a:t>a</a:t>
              </a:r>
              <a:r>
                <a:rPr lang="en-US" sz="1800">
                  <a:solidFill>
                    <a:schemeClr val="bg1"/>
                  </a:solidFill>
                  <a:latin typeface="Comic Sans MS" charset="0"/>
                </a:rPr>
                <a:t>ni</a:t>
              </a:r>
              <a:r>
                <a:rPr lang="cs-CZ" sz="1800">
                  <a:solidFill>
                    <a:schemeClr val="bg1"/>
                  </a:solidFill>
                  <a:latin typeface="Comic Sans MS" charset="0"/>
                </a:rPr>
                <a:t>z</a:t>
              </a:r>
              <a:r>
                <a:rPr lang="en-US" sz="1800">
                  <a:solidFill>
                    <a:schemeClr val="bg1"/>
                  </a:solidFill>
                  <a:latin typeface="Comic Sans MS" charset="0"/>
                </a:rPr>
                <a:t>otrop</a:t>
              </a:r>
              <a:r>
                <a:rPr lang="cs-CZ" sz="1800">
                  <a:solidFill>
                    <a:schemeClr val="bg1"/>
                  </a:solidFill>
                  <a:latin typeface="Comic Sans MS" charset="0"/>
                </a:rPr>
                <a:t>ní</a:t>
              </a:r>
              <a:r>
                <a:rPr lang="en-US" sz="1800">
                  <a:solidFill>
                    <a:schemeClr val="bg1"/>
                  </a:solidFill>
                  <a:latin typeface="Comic Sans MS" charset="0"/>
                </a:rPr>
                <a:t> </a:t>
              </a:r>
              <a:r>
                <a:rPr lang="cs-CZ" sz="1800">
                  <a:solidFill>
                    <a:schemeClr val="bg1"/>
                  </a:solidFill>
                  <a:latin typeface="Comic Sans MS" charset="0"/>
                </a:rPr>
                <a:t>tok</a:t>
              </a:r>
              <a:endParaRPr lang="en-US" sz="1800">
                <a:solidFill>
                  <a:schemeClr val="bg1"/>
                </a:solidFill>
                <a:latin typeface="Comic Sans MS" charset="0"/>
              </a:endParaRPr>
            </a:p>
          </p:txBody>
        </p:sp>
        <p:grpSp>
          <p:nvGrpSpPr>
            <p:cNvPr id="31751" name="Group 7"/>
            <p:cNvGrpSpPr>
              <a:grpSpLocks/>
            </p:cNvGrpSpPr>
            <p:nvPr/>
          </p:nvGrpSpPr>
          <p:grpSpPr bwMode="auto">
            <a:xfrm>
              <a:off x="240" y="958"/>
              <a:ext cx="2291" cy="1743"/>
              <a:chOff x="349" y="958"/>
              <a:chExt cx="2291" cy="1743"/>
            </a:xfrm>
          </p:grpSpPr>
          <p:sp>
            <p:nvSpPr>
              <p:cNvPr id="31752" name="Freeform 8"/>
              <p:cNvSpPr>
                <a:spLocks/>
              </p:cNvSpPr>
              <p:nvPr/>
            </p:nvSpPr>
            <p:spPr bwMode="auto">
              <a:xfrm rot="11267865">
                <a:off x="2178" y="958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3" name="Line 9"/>
              <p:cNvSpPr>
                <a:spLocks noChangeShapeType="1"/>
              </p:cNvSpPr>
              <p:nvPr/>
            </p:nvSpPr>
            <p:spPr bwMode="auto">
              <a:xfrm rot="467865" flipH="1">
                <a:off x="860" y="1040"/>
                <a:ext cx="426" cy="69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4" name="Line 10"/>
              <p:cNvSpPr>
                <a:spLocks noChangeShapeType="1"/>
              </p:cNvSpPr>
              <p:nvPr/>
            </p:nvSpPr>
            <p:spPr bwMode="auto">
              <a:xfrm rot="467865" flipH="1">
                <a:off x="1064" y="1068"/>
                <a:ext cx="419" cy="68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5" name="Line 11"/>
              <p:cNvSpPr>
                <a:spLocks noChangeShapeType="1"/>
              </p:cNvSpPr>
              <p:nvPr/>
            </p:nvSpPr>
            <p:spPr bwMode="auto">
              <a:xfrm rot="467865">
                <a:off x="1217" y="1300"/>
                <a:ext cx="140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6" name="Line 12"/>
              <p:cNvSpPr>
                <a:spLocks noChangeShapeType="1"/>
              </p:cNvSpPr>
              <p:nvPr/>
            </p:nvSpPr>
            <p:spPr bwMode="auto">
              <a:xfrm rot="467865">
                <a:off x="1087" y="1988"/>
                <a:ext cx="98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7" name="AutoShape 13"/>
              <p:cNvSpPr>
                <a:spLocks noChangeArrowheads="1"/>
              </p:cNvSpPr>
              <p:nvPr/>
            </p:nvSpPr>
            <p:spPr bwMode="auto">
              <a:xfrm rot="467865">
                <a:off x="411" y="1102"/>
                <a:ext cx="2229" cy="1349"/>
              </a:xfrm>
              <a:prstGeom prst="parallelogram">
                <a:avLst>
                  <a:gd name="adj" fmla="val 61305"/>
                </a:avLst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8" name="Line 14"/>
              <p:cNvSpPr>
                <a:spLocks noChangeShapeType="1"/>
              </p:cNvSpPr>
              <p:nvPr/>
            </p:nvSpPr>
            <p:spPr bwMode="auto">
              <a:xfrm rot="467865" flipH="1">
                <a:off x="349" y="2015"/>
                <a:ext cx="179" cy="29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9" name="Line 15"/>
              <p:cNvSpPr>
                <a:spLocks noChangeShapeType="1"/>
              </p:cNvSpPr>
              <p:nvPr/>
            </p:nvSpPr>
            <p:spPr bwMode="auto">
              <a:xfrm rot="467865" flipH="1">
                <a:off x="1151" y="1087"/>
                <a:ext cx="518" cy="84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60" name="Freeform 16"/>
              <p:cNvSpPr>
                <a:spLocks/>
              </p:cNvSpPr>
              <p:nvPr/>
            </p:nvSpPr>
            <p:spPr bwMode="auto">
              <a:xfrm rot="11267865" flipV="1">
                <a:off x="1049" y="1818"/>
                <a:ext cx="174" cy="541"/>
              </a:xfrm>
              <a:custGeom>
                <a:avLst/>
                <a:gdLst/>
                <a:ahLst/>
                <a:cxnLst>
                  <a:cxn ang="0">
                    <a:pos x="84" y="643"/>
                  </a:cxn>
                  <a:cxn ang="0">
                    <a:pos x="24" y="519"/>
                  </a:cxn>
                  <a:cxn ang="0">
                    <a:pos x="1" y="351"/>
                  </a:cxn>
                  <a:cxn ang="0">
                    <a:pos x="30" y="205"/>
                  </a:cxn>
                  <a:cxn ang="0">
                    <a:pos x="100" y="73"/>
                  </a:cxn>
                  <a:cxn ang="0">
                    <a:pos x="166" y="4"/>
                  </a:cxn>
                  <a:cxn ang="0">
                    <a:pos x="225" y="171"/>
                  </a:cxn>
                  <a:cxn ang="0">
                    <a:pos x="249" y="337"/>
                  </a:cxn>
                  <a:cxn ang="0">
                    <a:pos x="241" y="514"/>
                  </a:cxn>
                  <a:cxn ang="0">
                    <a:pos x="199" y="636"/>
                  </a:cxn>
                  <a:cxn ang="0">
                    <a:pos x="142" y="712"/>
                  </a:cxn>
                  <a:cxn ang="0">
                    <a:pos x="84" y="64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61" name="Line 17"/>
              <p:cNvSpPr>
                <a:spLocks noChangeShapeType="1"/>
              </p:cNvSpPr>
              <p:nvPr/>
            </p:nvSpPr>
            <p:spPr bwMode="auto">
              <a:xfrm rot="467865" flipH="1">
                <a:off x="956" y="1777"/>
                <a:ext cx="382" cy="62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762" name="Group 18"/>
              <p:cNvGrpSpPr>
                <a:grpSpLocks/>
              </p:cNvGrpSpPr>
              <p:nvPr/>
            </p:nvGrpSpPr>
            <p:grpSpPr bwMode="auto">
              <a:xfrm rot="240000">
                <a:off x="1738" y="1051"/>
                <a:ext cx="708" cy="756"/>
                <a:chOff x="3157" y="3025"/>
                <a:chExt cx="1026" cy="999"/>
              </a:xfrm>
            </p:grpSpPr>
            <p:grpSp>
              <p:nvGrpSpPr>
                <p:cNvPr id="31763" name="Group 19"/>
                <p:cNvGrpSpPr>
                  <a:grpSpLocks/>
                </p:cNvGrpSpPr>
                <p:nvPr/>
              </p:nvGrpSpPr>
              <p:grpSpPr bwMode="auto">
                <a:xfrm>
                  <a:off x="3157" y="3025"/>
                  <a:ext cx="1026" cy="999"/>
                  <a:chOff x="4130" y="2180"/>
                  <a:chExt cx="1026" cy="999"/>
                </a:xfrm>
              </p:grpSpPr>
              <p:sp>
                <p:nvSpPr>
                  <p:cNvPr id="3176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1"/>
                    <a:ext cx="981" cy="9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765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0"/>
                    <a:ext cx="981" cy="98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766" name="Freeform 22"/>
                  <p:cNvSpPr>
                    <a:spLocks/>
                  </p:cNvSpPr>
                  <p:nvPr/>
                </p:nvSpPr>
                <p:spPr bwMode="auto">
                  <a:xfrm>
                    <a:off x="4130" y="2579"/>
                    <a:ext cx="1026" cy="600"/>
                  </a:xfrm>
                  <a:custGeom>
                    <a:avLst/>
                    <a:gdLst/>
                    <a:ahLst/>
                    <a:cxnLst>
                      <a:cxn ang="0">
                        <a:pos x="43" y="123"/>
                      </a:cxn>
                      <a:cxn ang="0">
                        <a:pos x="120" y="181"/>
                      </a:cxn>
                      <a:cxn ang="0">
                        <a:pos x="262" y="250"/>
                      </a:cxn>
                      <a:cxn ang="0">
                        <a:pos x="432" y="280"/>
                      </a:cxn>
                      <a:cxn ang="0">
                        <a:pos x="634" y="259"/>
                      </a:cxn>
                      <a:cxn ang="0">
                        <a:pos x="799" y="201"/>
                      </a:cxn>
                      <a:cxn ang="0">
                        <a:pos x="937" y="90"/>
                      </a:cxn>
                      <a:cxn ang="0">
                        <a:pos x="1026" y="9"/>
                      </a:cxn>
                      <a:cxn ang="0">
                        <a:pos x="1019" y="144"/>
                      </a:cxn>
                      <a:cxn ang="0">
                        <a:pos x="992" y="267"/>
                      </a:cxn>
                      <a:cxn ang="0">
                        <a:pos x="929" y="384"/>
                      </a:cxn>
                      <a:cxn ang="0">
                        <a:pos x="857" y="467"/>
                      </a:cxn>
                      <a:cxn ang="0">
                        <a:pos x="749" y="542"/>
                      </a:cxn>
                      <a:cxn ang="0">
                        <a:pos x="610" y="588"/>
                      </a:cxn>
                      <a:cxn ang="0">
                        <a:pos x="455" y="594"/>
                      </a:cxn>
                      <a:cxn ang="0">
                        <a:pos x="310" y="553"/>
                      </a:cxn>
                      <a:cxn ang="0">
                        <a:pos x="193" y="479"/>
                      </a:cxn>
                      <a:cxn ang="0">
                        <a:pos x="95" y="368"/>
                      </a:cxn>
                      <a:cxn ang="0">
                        <a:pos x="36" y="237"/>
                      </a:cxn>
                      <a:cxn ang="0">
                        <a:pos x="1" y="73"/>
                      </a:cxn>
                      <a:cxn ang="0">
                        <a:pos x="43" y="123"/>
                      </a:cxn>
                    </a:cxnLst>
                    <a:rect l="0" t="0" r="r" b="b"/>
                    <a:pathLst>
                      <a:path w="1026" h="600">
                        <a:moveTo>
                          <a:pt x="43" y="123"/>
                        </a:moveTo>
                        <a:cubicBezTo>
                          <a:pt x="61" y="136"/>
                          <a:pt x="84" y="160"/>
                          <a:pt x="120" y="181"/>
                        </a:cubicBezTo>
                        <a:cubicBezTo>
                          <a:pt x="156" y="202"/>
                          <a:pt x="210" y="233"/>
                          <a:pt x="262" y="250"/>
                        </a:cubicBezTo>
                        <a:cubicBezTo>
                          <a:pt x="314" y="267"/>
                          <a:pt x="370" y="279"/>
                          <a:pt x="432" y="280"/>
                        </a:cubicBezTo>
                        <a:cubicBezTo>
                          <a:pt x="494" y="281"/>
                          <a:pt x="573" y="272"/>
                          <a:pt x="634" y="259"/>
                        </a:cubicBezTo>
                        <a:cubicBezTo>
                          <a:pt x="695" y="246"/>
                          <a:pt x="749" y="229"/>
                          <a:pt x="799" y="201"/>
                        </a:cubicBezTo>
                        <a:cubicBezTo>
                          <a:pt x="849" y="173"/>
                          <a:pt x="899" y="122"/>
                          <a:pt x="937" y="90"/>
                        </a:cubicBezTo>
                        <a:cubicBezTo>
                          <a:pt x="975" y="58"/>
                          <a:pt x="1012" y="0"/>
                          <a:pt x="1026" y="9"/>
                        </a:cubicBezTo>
                        <a:cubicBezTo>
                          <a:pt x="1021" y="13"/>
                          <a:pt x="1025" y="101"/>
                          <a:pt x="1019" y="144"/>
                        </a:cubicBezTo>
                        <a:cubicBezTo>
                          <a:pt x="1013" y="187"/>
                          <a:pt x="1007" y="227"/>
                          <a:pt x="992" y="267"/>
                        </a:cubicBezTo>
                        <a:cubicBezTo>
                          <a:pt x="978" y="307"/>
                          <a:pt x="952" y="351"/>
                          <a:pt x="929" y="384"/>
                        </a:cubicBezTo>
                        <a:cubicBezTo>
                          <a:pt x="907" y="417"/>
                          <a:pt x="886" y="440"/>
                          <a:pt x="857" y="467"/>
                        </a:cubicBezTo>
                        <a:cubicBezTo>
                          <a:pt x="827" y="493"/>
                          <a:pt x="790" y="521"/>
                          <a:pt x="749" y="542"/>
                        </a:cubicBezTo>
                        <a:cubicBezTo>
                          <a:pt x="708" y="562"/>
                          <a:pt x="659" y="580"/>
                          <a:pt x="610" y="588"/>
                        </a:cubicBezTo>
                        <a:cubicBezTo>
                          <a:pt x="561" y="596"/>
                          <a:pt x="505" y="600"/>
                          <a:pt x="455" y="594"/>
                        </a:cubicBezTo>
                        <a:cubicBezTo>
                          <a:pt x="404" y="588"/>
                          <a:pt x="353" y="572"/>
                          <a:pt x="310" y="553"/>
                        </a:cubicBezTo>
                        <a:cubicBezTo>
                          <a:pt x="267" y="533"/>
                          <a:pt x="229" y="510"/>
                          <a:pt x="193" y="479"/>
                        </a:cubicBezTo>
                        <a:cubicBezTo>
                          <a:pt x="157" y="448"/>
                          <a:pt x="121" y="408"/>
                          <a:pt x="95" y="368"/>
                        </a:cubicBezTo>
                        <a:cubicBezTo>
                          <a:pt x="69" y="328"/>
                          <a:pt x="52" y="286"/>
                          <a:pt x="36" y="237"/>
                        </a:cubicBezTo>
                        <a:cubicBezTo>
                          <a:pt x="20" y="188"/>
                          <a:pt x="0" y="92"/>
                          <a:pt x="1" y="73"/>
                        </a:cubicBezTo>
                        <a:lnTo>
                          <a:pt x="43" y="123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50000"/>
                    </a:schemeClr>
                  </a:soli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767" name="Freeform 23"/>
                  <p:cNvSpPr>
                    <a:spLocks/>
                  </p:cNvSpPr>
                  <p:nvPr/>
                </p:nvSpPr>
                <p:spPr bwMode="auto">
                  <a:xfrm>
                    <a:off x="4153" y="2604"/>
                    <a:ext cx="979" cy="25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101" y="160"/>
                      </a:cxn>
                      <a:cxn ang="0">
                        <a:pos x="263" y="232"/>
                      </a:cxn>
                      <a:cxn ang="0">
                        <a:pos x="404" y="256"/>
                      </a:cxn>
                      <a:cxn ang="0">
                        <a:pos x="608" y="238"/>
                      </a:cxn>
                      <a:cxn ang="0">
                        <a:pos x="800" y="160"/>
                      </a:cxn>
                      <a:cxn ang="0">
                        <a:pos x="979" y="0"/>
                      </a:cxn>
                    </a:cxnLst>
                    <a:rect l="0" t="0" r="r" b="b"/>
                    <a:pathLst>
                      <a:path w="979" h="257">
                        <a:moveTo>
                          <a:pt x="0" y="78"/>
                        </a:moveTo>
                        <a:cubicBezTo>
                          <a:pt x="17" y="92"/>
                          <a:pt x="57" y="134"/>
                          <a:pt x="101" y="160"/>
                        </a:cubicBezTo>
                        <a:cubicBezTo>
                          <a:pt x="145" y="186"/>
                          <a:pt x="213" y="216"/>
                          <a:pt x="263" y="232"/>
                        </a:cubicBezTo>
                        <a:cubicBezTo>
                          <a:pt x="313" y="248"/>
                          <a:pt x="347" y="255"/>
                          <a:pt x="404" y="256"/>
                        </a:cubicBezTo>
                        <a:cubicBezTo>
                          <a:pt x="461" y="257"/>
                          <a:pt x="542" y="254"/>
                          <a:pt x="608" y="238"/>
                        </a:cubicBezTo>
                        <a:cubicBezTo>
                          <a:pt x="674" y="222"/>
                          <a:pt x="738" y="200"/>
                          <a:pt x="800" y="160"/>
                        </a:cubicBezTo>
                        <a:cubicBezTo>
                          <a:pt x="862" y="120"/>
                          <a:pt x="942" y="33"/>
                          <a:pt x="979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768" name="Freeform 24"/>
                <p:cNvSpPr>
                  <a:spLocks/>
                </p:cNvSpPr>
                <p:nvPr/>
              </p:nvSpPr>
              <p:spPr bwMode="auto">
                <a:xfrm>
                  <a:off x="3175" y="3162"/>
                  <a:ext cx="252" cy="715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715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769" name="Line 25"/>
              <p:cNvSpPr>
                <a:spLocks noChangeShapeType="1"/>
              </p:cNvSpPr>
              <p:nvPr/>
            </p:nvSpPr>
            <p:spPr bwMode="auto">
              <a:xfrm rot="467865">
                <a:off x="1338" y="1110"/>
                <a:ext cx="579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0" name="Line 26"/>
              <p:cNvSpPr>
                <a:spLocks noChangeShapeType="1"/>
              </p:cNvSpPr>
              <p:nvPr/>
            </p:nvSpPr>
            <p:spPr bwMode="auto">
              <a:xfrm rot="467865">
                <a:off x="1528" y="1275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1" name="Line 27"/>
              <p:cNvSpPr>
                <a:spLocks noChangeShapeType="1"/>
              </p:cNvSpPr>
              <p:nvPr/>
            </p:nvSpPr>
            <p:spPr bwMode="auto">
              <a:xfrm rot="467865">
                <a:off x="1109" y="1391"/>
                <a:ext cx="82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2" name="Line 28"/>
              <p:cNvSpPr>
                <a:spLocks noChangeShapeType="1"/>
              </p:cNvSpPr>
              <p:nvPr/>
            </p:nvSpPr>
            <p:spPr bwMode="auto">
              <a:xfrm rot="467865" flipH="1">
                <a:off x="1687" y="1375"/>
                <a:ext cx="224" cy="36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3" name="Line 29"/>
              <p:cNvSpPr>
                <a:spLocks noChangeShapeType="1"/>
              </p:cNvSpPr>
              <p:nvPr/>
            </p:nvSpPr>
            <p:spPr bwMode="auto">
              <a:xfrm rot="467865">
                <a:off x="999" y="1563"/>
                <a:ext cx="140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4" name="Line 30"/>
              <p:cNvSpPr>
                <a:spLocks noChangeShapeType="1"/>
              </p:cNvSpPr>
              <p:nvPr/>
            </p:nvSpPr>
            <p:spPr bwMode="auto">
              <a:xfrm rot="467865" flipH="1">
                <a:off x="1006" y="1087"/>
                <a:ext cx="822" cy="134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5" name="Line 31"/>
              <p:cNvSpPr>
                <a:spLocks noChangeShapeType="1"/>
              </p:cNvSpPr>
              <p:nvPr/>
            </p:nvSpPr>
            <p:spPr bwMode="auto">
              <a:xfrm rot="467865">
                <a:off x="891" y="1696"/>
                <a:ext cx="1405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776" name="Group 32"/>
              <p:cNvGrpSpPr>
                <a:grpSpLocks/>
              </p:cNvGrpSpPr>
              <p:nvPr/>
            </p:nvGrpSpPr>
            <p:grpSpPr bwMode="auto">
              <a:xfrm rot="240000">
                <a:off x="1296" y="1390"/>
                <a:ext cx="363" cy="749"/>
                <a:chOff x="3811" y="2604"/>
                <a:chExt cx="489" cy="985"/>
              </a:xfrm>
            </p:grpSpPr>
            <p:sp>
              <p:nvSpPr>
                <p:cNvPr id="31777" name="Oval 33"/>
                <p:cNvSpPr>
                  <a:spLocks noChangeArrowheads="1"/>
                </p:cNvSpPr>
                <p:nvPr/>
              </p:nvSpPr>
              <p:spPr bwMode="auto">
                <a:xfrm>
                  <a:off x="3811" y="2605"/>
                  <a:ext cx="488" cy="9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78" name="Freeform 34"/>
                <p:cNvSpPr>
                  <a:spLocks/>
                </p:cNvSpPr>
                <p:nvPr/>
              </p:nvSpPr>
              <p:spPr bwMode="auto">
                <a:xfrm>
                  <a:off x="3811" y="3074"/>
                  <a:ext cx="489" cy="515"/>
                </a:xfrm>
                <a:custGeom>
                  <a:avLst/>
                  <a:gdLst/>
                  <a:ahLst/>
                  <a:cxnLst>
                    <a:cxn ang="0">
                      <a:pos x="13" y="46"/>
                    </a:cxn>
                    <a:cxn ang="0">
                      <a:pos x="65" y="81"/>
                    </a:cxn>
                    <a:cxn ang="0">
                      <a:pos x="121" y="97"/>
                    </a:cxn>
                    <a:cxn ang="0">
                      <a:pos x="176" y="112"/>
                    </a:cxn>
                    <a:cxn ang="0">
                      <a:pos x="241" y="114"/>
                    </a:cxn>
                    <a:cxn ang="0">
                      <a:pos x="313" y="103"/>
                    </a:cxn>
                    <a:cxn ang="0">
                      <a:pos x="385" y="78"/>
                    </a:cxn>
                    <a:cxn ang="0">
                      <a:pos x="452" y="29"/>
                    </a:cxn>
                    <a:cxn ang="0">
                      <a:pos x="485" y="7"/>
                    </a:cxn>
                    <a:cxn ang="0">
                      <a:pos x="487" y="70"/>
                    </a:cxn>
                    <a:cxn ang="0">
                      <a:pos x="474" y="190"/>
                    </a:cxn>
                    <a:cxn ang="0">
                      <a:pos x="444" y="304"/>
                    </a:cxn>
                    <a:cxn ang="0">
                      <a:pos x="408" y="385"/>
                    </a:cxn>
                    <a:cxn ang="0">
                      <a:pos x="356" y="458"/>
                    </a:cxn>
                    <a:cxn ang="0">
                      <a:pos x="289" y="503"/>
                    </a:cxn>
                    <a:cxn ang="0">
                      <a:pos x="214" y="509"/>
                    </a:cxn>
                    <a:cxn ang="0">
                      <a:pos x="143" y="469"/>
                    </a:cxn>
                    <a:cxn ang="0">
                      <a:pos x="87" y="397"/>
                    </a:cxn>
                    <a:cxn ang="0">
                      <a:pos x="39" y="289"/>
                    </a:cxn>
                    <a:cxn ang="0">
                      <a:pos x="10" y="161"/>
                    </a:cxn>
                    <a:cxn ang="0">
                      <a:pos x="0" y="28"/>
                    </a:cxn>
                    <a:cxn ang="0">
                      <a:pos x="13" y="46"/>
                    </a:cxn>
                  </a:cxnLst>
                  <a:rect l="0" t="0" r="r" b="b"/>
                  <a:pathLst>
                    <a:path w="489" h="515">
                      <a:moveTo>
                        <a:pt x="13" y="46"/>
                      </a:moveTo>
                      <a:cubicBezTo>
                        <a:pt x="24" y="55"/>
                        <a:pt x="47" y="72"/>
                        <a:pt x="65" y="81"/>
                      </a:cubicBezTo>
                      <a:cubicBezTo>
                        <a:pt x="83" y="90"/>
                        <a:pt x="103" y="92"/>
                        <a:pt x="121" y="97"/>
                      </a:cubicBezTo>
                      <a:cubicBezTo>
                        <a:pt x="139" y="102"/>
                        <a:pt x="156" y="109"/>
                        <a:pt x="176" y="112"/>
                      </a:cubicBezTo>
                      <a:cubicBezTo>
                        <a:pt x="196" y="115"/>
                        <a:pt x="218" y="115"/>
                        <a:pt x="241" y="114"/>
                      </a:cubicBezTo>
                      <a:cubicBezTo>
                        <a:pt x="264" y="113"/>
                        <a:pt x="289" y="109"/>
                        <a:pt x="313" y="103"/>
                      </a:cubicBezTo>
                      <a:cubicBezTo>
                        <a:pt x="337" y="97"/>
                        <a:pt x="362" y="90"/>
                        <a:pt x="385" y="78"/>
                      </a:cubicBezTo>
                      <a:cubicBezTo>
                        <a:pt x="408" y="66"/>
                        <a:pt x="435" y="41"/>
                        <a:pt x="452" y="29"/>
                      </a:cubicBezTo>
                      <a:cubicBezTo>
                        <a:pt x="469" y="17"/>
                        <a:pt x="479" y="0"/>
                        <a:pt x="485" y="7"/>
                      </a:cubicBezTo>
                      <a:cubicBezTo>
                        <a:pt x="483" y="11"/>
                        <a:pt x="489" y="40"/>
                        <a:pt x="487" y="70"/>
                      </a:cubicBezTo>
                      <a:cubicBezTo>
                        <a:pt x="485" y="100"/>
                        <a:pt x="481" y="151"/>
                        <a:pt x="474" y="190"/>
                      </a:cubicBezTo>
                      <a:cubicBezTo>
                        <a:pt x="467" y="229"/>
                        <a:pt x="455" y="272"/>
                        <a:pt x="444" y="304"/>
                      </a:cubicBezTo>
                      <a:cubicBezTo>
                        <a:pt x="433" y="336"/>
                        <a:pt x="423" y="359"/>
                        <a:pt x="408" y="385"/>
                      </a:cubicBezTo>
                      <a:cubicBezTo>
                        <a:pt x="394" y="411"/>
                        <a:pt x="376" y="438"/>
                        <a:pt x="356" y="458"/>
                      </a:cubicBezTo>
                      <a:cubicBezTo>
                        <a:pt x="336" y="478"/>
                        <a:pt x="313" y="495"/>
                        <a:pt x="289" y="503"/>
                      </a:cubicBezTo>
                      <a:cubicBezTo>
                        <a:pt x="265" y="511"/>
                        <a:pt x="238" y="515"/>
                        <a:pt x="214" y="509"/>
                      </a:cubicBezTo>
                      <a:cubicBezTo>
                        <a:pt x="189" y="503"/>
                        <a:pt x="164" y="488"/>
                        <a:pt x="143" y="469"/>
                      </a:cubicBezTo>
                      <a:cubicBezTo>
                        <a:pt x="122" y="450"/>
                        <a:pt x="104" y="427"/>
                        <a:pt x="87" y="397"/>
                      </a:cubicBezTo>
                      <a:cubicBezTo>
                        <a:pt x="69" y="367"/>
                        <a:pt x="52" y="328"/>
                        <a:pt x="39" y="289"/>
                      </a:cubicBezTo>
                      <a:cubicBezTo>
                        <a:pt x="27" y="250"/>
                        <a:pt x="17" y="204"/>
                        <a:pt x="10" y="161"/>
                      </a:cubicBezTo>
                      <a:cubicBezTo>
                        <a:pt x="4" y="118"/>
                        <a:pt x="0" y="47"/>
                        <a:pt x="0" y="28"/>
                      </a:cubicBezTo>
                      <a:lnTo>
                        <a:pt x="13" y="4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79" name="Freeform 35"/>
                <p:cNvSpPr>
                  <a:spLocks/>
                </p:cNvSpPr>
                <p:nvPr/>
              </p:nvSpPr>
              <p:spPr bwMode="auto">
                <a:xfrm>
                  <a:off x="3811" y="3076"/>
                  <a:ext cx="487" cy="110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101" y="160"/>
                    </a:cxn>
                    <a:cxn ang="0">
                      <a:pos x="263" y="232"/>
                    </a:cxn>
                    <a:cxn ang="0">
                      <a:pos x="404" y="256"/>
                    </a:cxn>
                    <a:cxn ang="0">
                      <a:pos x="608" y="238"/>
                    </a:cxn>
                    <a:cxn ang="0">
                      <a:pos x="800" y="160"/>
                    </a:cxn>
                    <a:cxn ang="0">
                      <a:pos x="979" y="0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80" name="Oval 36"/>
                <p:cNvSpPr>
                  <a:spLocks noChangeArrowheads="1"/>
                </p:cNvSpPr>
                <p:nvPr/>
              </p:nvSpPr>
              <p:spPr bwMode="auto">
                <a:xfrm>
                  <a:off x="3811" y="2604"/>
                  <a:ext cx="488" cy="981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781" name="Line 37"/>
              <p:cNvSpPr>
                <a:spLocks noChangeShapeType="1"/>
              </p:cNvSpPr>
              <p:nvPr/>
            </p:nvSpPr>
            <p:spPr bwMode="auto">
              <a:xfrm rot="467865" flipH="1">
                <a:off x="1582" y="1491"/>
                <a:ext cx="617" cy="100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2" name="Line 38"/>
              <p:cNvSpPr>
                <a:spLocks noChangeShapeType="1"/>
              </p:cNvSpPr>
              <p:nvPr/>
            </p:nvSpPr>
            <p:spPr bwMode="auto">
              <a:xfrm rot="467865" flipH="1">
                <a:off x="1382" y="1517"/>
                <a:ext cx="582" cy="95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3" name="Line 39"/>
              <p:cNvSpPr>
                <a:spLocks noChangeShapeType="1"/>
              </p:cNvSpPr>
              <p:nvPr/>
            </p:nvSpPr>
            <p:spPr bwMode="auto">
              <a:xfrm rot="467865">
                <a:off x="1537" y="1878"/>
                <a:ext cx="64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4" name="Line 40"/>
              <p:cNvSpPr>
                <a:spLocks noChangeShapeType="1"/>
              </p:cNvSpPr>
              <p:nvPr/>
            </p:nvSpPr>
            <p:spPr bwMode="auto">
              <a:xfrm rot="467865" flipH="1">
                <a:off x="1153" y="1793"/>
                <a:ext cx="390" cy="63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5" name="Line 41"/>
              <p:cNvSpPr>
                <a:spLocks noChangeShapeType="1"/>
              </p:cNvSpPr>
              <p:nvPr/>
            </p:nvSpPr>
            <p:spPr bwMode="auto">
              <a:xfrm rot="467865" flipH="1">
                <a:off x="1274" y="1798"/>
                <a:ext cx="96" cy="15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6" name="Line 42"/>
              <p:cNvSpPr>
                <a:spLocks noChangeShapeType="1"/>
              </p:cNvSpPr>
              <p:nvPr/>
            </p:nvSpPr>
            <p:spPr bwMode="auto">
              <a:xfrm rot="467865">
                <a:off x="1068" y="1793"/>
                <a:ext cx="3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787" name="Group 43"/>
              <p:cNvGrpSpPr>
                <a:grpSpLocks/>
              </p:cNvGrpSpPr>
              <p:nvPr/>
            </p:nvGrpSpPr>
            <p:grpSpPr bwMode="auto">
              <a:xfrm rot="240000">
                <a:off x="538" y="1688"/>
                <a:ext cx="700" cy="757"/>
                <a:chOff x="3424" y="1488"/>
                <a:chExt cx="776" cy="764"/>
              </a:xfrm>
            </p:grpSpPr>
            <p:sp>
              <p:nvSpPr>
                <p:cNvPr id="31788" name="Oval 44"/>
                <p:cNvSpPr>
                  <a:spLocks noChangeArrowheads="1"/>
                </p:cNvSpPr>
                <p:nvPr/>
              </p:nvSpPr>
              <p:spPr bwMode="auto">
                <a:xfrm>
                  <a:off x="3435" y="1489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89" name="Oval 45"/>
                <p:cNvSpPr>
                  <a:spLocks noChangeArrowheads="1"/>
                </p:cNvSpPr>
                <p:nvPr/>
              </p:nvSpPr>
              <p:spPr bwMode="auto">
                <a:xfrm>
                  <a:off x="3433" y="1488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90" name="Freeform 46"/>
                <p:cNvSpPr>
                  <a:spLocks/>
                </p:cNvSpPr>
                <p:nvPr/>
              </p:nvSpPr>
              <p:spPr bwMode="auto">
                <a:xfrm>
                  <a:off x="3424" y="1799"/>
                  <a:ext cx="776" cy="453"/>
                </a:xfrm>
                <a:custGeom>
                  <a:avLst/>
                  <a:gdLst/>
                  <a:ahLst/>
                  <a:cxnLst>
                    <a:cxn ang="0">
                      <a:pos x="22" y="106"/>
                    </a:cxn>
                    <a:cxn ang="0">
                      <a:pos x="100" y="166"/>
                    </a:cxn>
                    <a:cxn ang="0">
                      <a:pos x="262" y="238"/>
                    </a:cxn>
                    <a:cxn ang="0">
                      <a:pos x="403" y="262"/>
                    </a:cxn>
                    <a:cxn ang="0">
                      <a:pos x="607" y="244"/>
                    </a:cxn>
                    <a:cxn ang="0">
                      <a:pos x="769" y="183"/>
                    </a:cxn>
                    <a:cxn ang="0">
                      <a:pos x="907" y="82"/>
                    </a:cxn>
                    <a:cxn ang="0">
                      <a:pos x="978" y="7"/>
                    </a:cxn>
                    <a:cxn ang="0">
                      <a:pos x="978" y="123"/>
                    </a:cxn>
                    <a:cxn ang="0">
                      <a:pos x="952" y="243"/>
                    </a:cxn>
                    <a:cxn ang="0">
                      <a:pos x="891" y="357"/>
                    </a:cxn>
                    <a:cxn ang="0">
                      <a:pos x="820" y="438"/>
                    </a:cxn>
                    <a:cxn ang="0">
                      <a:pos x="715" y="511"/>
                    </a:cxn>
                    <a:cxn ang="0">
                      <a:pos x="580" y="556"/>
                    </a:cxn>
                    <a:cxn ang="0">
                      <a:pos x="429" y="562"/>
                    </a:cxn>
                    <a:cxn ang="0">
                      <a:pos x="288" y="522"/>
                    </a:cxn>
                    <a:cxn ang="0">
                      <a:pos x="174" y="450"/>
                    </a:cxn>
                    <a:cxn ang="0">
                      <a:pos x="79" y="342"/>
                    </a:cxn>
                    <a:cxn ang="0">
                      <a:pos x="21" y="214"/>
                    </a:cxn>
                    <a:cxn ang="0">
                      <a:pos x="0" y="81"/>
                    </a:cxn>
                    <a:cxn ang="0">
                      <a:pos x="22" y="106"/>
                    </a:cxn>
                  </a:cxnLst>
                  <a:rect l="0" t="0" r="r" b="b"/>
                  <a:pathLst>
                    <a:path w="982" h="568">
                      <a:moveTo>
                        <a:pt x="22" y="106"/>
                      </a:moveTo>
                      <a:cubicBezTo>
                        <a:pt x="39" y="120"/>
                        <a:pt x="60" y="144"/>
                        <a:pt x="100" y="166"/>
                      </a:cubicBezTo>
                      <a:cubicBezTo>
                        <a:pt x="140" y="188"/>
                        <a:pt x="212" y="222"/>
                        <a:pt x="262" y="238"/>
                      </a:cubicBezTo>
                      <a:cubicBezTo>
                        <a:pt x="312" y="254"/>
                        <a:pt x="346" y="261"/>
                        <a:pt x="403" y="262"/>
                      </a:cubicBezTo>
                      <a:cubicBezTo>
                        <a:pt x="460" y="263"/>
                        <a:pt x="546" y="257"/>
                        <a:pt x="607" y="244"/>
                      </a:cubicBezTo>
                      <a:cubicBezTo>
                        <a:pt x="668" y="231"/>
                        <a:pt x="719" y="210"/>
                        <a:pt x="769" y="183"/>
                      </a:cubicBezTo>
                      <a:cubicBezTo>
                        <a:pt x="819" y="156"/>
                        <a:pt x="872" y="111"/>
                        <a:pt x="907" y="82"/>
                      </a:cubicBezTo>
                      <a:cubicBezTo>
                        <a:pt x="942" y="53"/>
                        <a:pt x="966" y="0"/>
                        <a:pt x="978" y="7"/>
                      </a:cubicBezTo>
                      <a:cubicBezTo>
                        <a:pt x="973" y="11"/>
                        <a:pt x="982" y="84"/>
                        <a:pt x="978" y="123"/>
                      </a:cubicBezTo>
                      <a:cubicBezTo>
                        <a:pt x="974" y="162"/>
                        <a:pt x="966" y="204"/>
                        <a:pt x="952" y="243"/>
                      </a:cubicBezTo>
                      <a:cubicBezTo>
                        <a:pt x="938" y="282"/>
                        <a:pt x="913" y="325"/>
                        <a:pt x="891" y="357"/>
                      </a:cubicBezTo>
                      <a:cubicBezTo>
                        <a:pt x="869" y="389"/>
                        <a:pt x="849" y="412"/>
                        <a:pt x="820" y="438"/>
                      </a:cubicBezTo>
                      <a:cubicBezTo>
                        <a:pt x="791" y="464"/>
                        <a:pt x="755" y="491"/>
                        <a:pt x="715" y="511"/>
                      </a:cubicBezTo>
                      <a:cubicBezTo>
                        <a:pt x="675" y="531"/>
                        <a:pt x="628" y="548"/>
                        <a:pt x="580" y="556"/>
                      </a:cubicBezTo>
                      <a:cubicBezTo>
                        <a:pt x="532" y="564"/>
                        <a:pt x="478" y="568"/>
                        <a:pt x="429" y="562"/>
                      </a:cubicBezTo>
                      <a:cubicBezTo>
                        <a:pt x="380" y="556"/>
                        <a:pt x="330" y="541"/>
                        <a:pt x="288" y="522"/>
                      </a:cubicBezTo>
                      <a:cubicBezTo>
                        <a:pt x="246" y="503"/>
                        <a:pt x="209" y="480"/>
                        <a:pt x="174" y="450"/>
                      </a:cubicBezTo>
                      <a:cubicBezTo>
                        <a:pt x="139" y="420"/>
                        <a:pt x="104" y="381"/>
                        <a:pt x="79" y="342"/>
                      </a:cubicBezTo>
                      <a:cubicBezTo>
                        <a:pt x="54" y="303"/>
                        <a:pt x="34" y="257"/>
                        <a:pt x="21" y="214"/>
                      </a:cubicBezTo>
                      <a:cubicBezTo>
                        <a:pt x="8" y="171"/>
                        <a:pt x="0" y="99"/>
                        <a:pt x="0" y="81"/>
                      </a:cubicBezTo>
                      <a:lnTo>
                        <a:pt x="22" y="10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91" name="Freeform 47"/>
                <p:cNvSpPr>
                  <a:spLocks/>
                </p:cNvSpPr>
                <p:nvPr/>
              </p:nvSpPr>
              <p:spPr bwMode="auto">
                <a:xfrm rot="10800000" flipV="1">
                  <a:off x="3992" y="1580"/>
                  <a:ext cx="193" cy="546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92" name="Freeform 48"/>
                <p:cNvSpPr>
                  <a:spLocks/>
                </p:cNvSpPr>
                <p:nvPr/>
              </p:nvSpPr>
              <p:spPr bwMode="auto">
                <a:xfrm>
                  <a:off x="3974" y="1576"/>
                  <a:ext cx="87" cy="556"/>
                </a:xfrm>
                <a:custGeom>
                  <a:avLst/>
                  <a:gdLst/>
                  <a:ahLst/>
                  <a:cxnLst>
                    <a:cxn ang="0">
                      <a:pos x="90" y="621"/>
                    </a:cxn>
                    <a:cxn ang="0">
                      <a:pos x="84" y="540"/>
                    </a:cxn>
                    <a:cxn ang="0">
                      <a:pos x="78" y="426"/>
                    </a:cxn>
                    <a:cxn ang="0">
                      <a:pos x="81" y="291"/>
                    </a:cxn>
                    <a:cxn ang="0">
                      <a:pos x="84" y="138"/>
                    </a:cxn>
                    <a:cxn ang="0">
                      <a:pos x="86" y="6"/>
                    </a:cxn>
                    <a:cxn ang="0">
                      <a:pos x="27" y="173"/>
                    </a:cxn>
                    <a:cxn ang="0">
                      <a:pos x="3" y="339"/>
                    </a:cxn>
                    <a:cxn ang="0">
                      <a:pos x="11" y="516"/>
                    </a:cxn>
                    <a:cxn ang="0">
                      <a:pos x="52" y="643"/>
                    </a:cxn>
                    <a:cxn ang="0">
                      <a:pos x="114" y="724"/>
                    </a:cxn>
                    <a:cxn ang="0">
                      <a:pos x="90" y="621"/>
                    </a:cxn>
                  </a:cxnLst>
                  <a:rect l="0" t="0" r="r" b="b"/>
                  <a:pathLst>
                    <a:path w="114" h="728">
                      <a:moveTo>
                        <a:pt x="90" y="621"/>
                      </a:moveTo>
                      <a:cubicBezTo>
                        <a:pt x="86" y="592"/>
                        <a:pt x="86" y="572"/>
                        <a:pt x="84" y="540"/>
                      </a:cubicBezTo>
                      <a:cubicBezTo>
                        <a:pt x="82" y="508"/>
                        <a:pt x="78" y="467"/>
                        <a:pt x="78" y="426"/>
                      </a:cubicBezTo>
                      <a:cubicBezTo>
                        <a:pt x="78" y="385"/>
                        <a:pt x="80" y="339"/>
                        <a:pt x="81" y="291"/>
                      </a:cubicBezTo>
                      <a:cubicBezTo>
                        <a:pt x="82" y="243"/>
                        <a:pt x="83" y="185"/>
                        <a:pt x="84" y="138"/>
                      </a:cubicBezTo>
                      <a:cubicBezTo>
                        <a:pt x="85" y="91"/>
                        <a:pt x="95" y="0"/>
                        <a:pt x="86" y="6"/>
                      </a:cubicBezTo>
                      <a:cubicBezTo>
                        <a:pt x="54" y="59"/>
                        <a:pt x="40" y="122"/>
                        <a:pt x="27" y="173"/>
                      </a:cubicBezTo>
                      <a:cubicBezTo>
                        <a:pt x="13" y="228"/>
                        <a:pt x="6" y="282"/>
                        <a:pt x="3" y="339"/>
                      </a:cubicBezTo>
                      <a:cubicBezTo>
                        <a:pt x="0" y="396"/>
                        <a:pt x="3" y="465"/>
                        <a:pt x="11" y="516"/>
                      </a:cubicBezTo>
                      <a:cubicBezTo>
                        <a:pt x="19" y="567"/>
                        <a:pt x="35" y="608"/>
                        <a:pt x="52" y="643"/>
                      </a:cubicBezTo>
                      <a:cubicBezTo>
                        <a:pt x="69" y="678"/>
                        <a:pt x="108" y="728"/>
                        <a:pt x="114" y="724"/>
                      </a:cubicBezTo>
                      <a:cubicBezTo>
                        <a:pt x="114" y="723"/>
                        <a:pt x="95" y="642"/>
                        <a:pt x="90" y="621"/>
                      </a:cubicBezTo>
                      <a:close/>
                    </a:path>
                  </a:pathLst>
                </a:custGeom>
                <a:solidFill>
                  <a:schemeClr val="hlink"/>
                </a:solidFill>
                <a:ln w="3810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93" name="Freeform 49"/>
                <p:cNvSpPr>
                  <a:spLocks/>
                </p:cNvSpPr>
                <p:nvPr/>
              </p:nvSpPr>
              <p:spPr bwMode="auto">
                <a:xfrm>
                  <a:off x="3435" y="1872"/>
                  <a:ext cx="603" cy="13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1" y="82"/>
                    </a:cxn>
                    <a:cxn ang="0">
                      <a:pos x="263" y="154"/>
                    </a:cxn>
                    <a:cxn ang="0">
                      <a:pos x="404" y="178"/>
                    </a:cxn>
                    <a:cxn ang="0">
                      <a:pos x="608" y="160"/>
                    </a:cxn>
                    <a:cxn ang="0">
                      <a:pos x="714" y="123"/>
                    </a:cxn>
                    <a:cxn ang="0">
                      <a:pos x="768" y="60"/>
                    </a:cxn>
                    <a:cxn ang="0">
                      <a:pos x="790" y="42"/>
                    </a:cxn>
                  </a:cxnLst>
                  <a:rect l="0" t="0" r="r" b="b"/>
                  <a:pathLst>
                    <a:path w="790" h="179">
                      <a:moveTo>
                        <a:pt x="0" y="0"/>
                      </a:moveTo>
                      <a:cubicBezTo>
                        <a:pt x="17" y="14"/>
                        <a:pt x="57" y="56"/>
                        <a:pt x="101" y="82"/>
                      </a:cubicBezTo>
                      <a:cubicBezTo>
                        <a:pt x="145" y="108"/>
                        <a:pt x="213" y="138"/>
                        <a:pt x="263" y="154"/>
                      </a:cubicBezTo>
                      <a:cubicBezTo>
                        <a:pt x="313" y="170"/>
                        <a:pt x="347" y="177"/>
                        <a:pt x="404" y="178"/>
                      </a:cubicBezTo>
                      <a:cubicBezTo>
                        <a:pt x="461" y="179"/>
                        <a:pt x="556" y="169"/>
                        <a:pt x="608" y="160"/>
                      </a:cubicBezTo>
                      <a:cubicBezTo>
                        <a:pt x="660" y="151"/>
                        <a:pt x="687" y="140"/>
                        <a:pt x="714" y="123"/>
                      </a:cubicBezTo>
                      <a:cubicBezTo>
                        <a:pt x="741" y="106"/>
                        <a:pt x="755" y="73"/>
                        <a:pt x="768" y="60"/>
                      </a:cubicBezTo>
                      <a:cubicBezTo>
                        <a:pt x="781" y="47"/>
                        <a:pt x="785" y="46"/>
                        <a:pt x="790" y="4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794" name="Line 50"/>
              <p:cNvSpPr>
                <a:spLocks noChangeShapeType="1"/>
              </p:cNvSpPr>
              <p:nvPr/>
            </p:nvSpPr>
            <p:spPr bwMode="auto">
              <a:xfrm rot="467865" flipH="1">
                <a:off x="1119" y="1645"/>
                <a:ext cx="156" cy="2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5" name="Line 51"/>
              <p:cNvSpPr>
                <a:spLocks noChangeShapeType="1"/>
              </p:cNvSpPr>
              <p:nvPr/>
            </p:nvSpPr>
            <p:spPr bwMode="auto">
              <a:xfrm rot="467865">
                <a:off x="1086" y="1981"/>
                <a:ext cx="871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6" name="Freeform 52"/>
              <p:cNvSpPr>
                <a:spLocks/>
              </p:cNvSpPr>
              <p:nvPr/>
            </p:nvSpPr>
            <p:spPr bwMode="auto">
              <a:xfrm rot="467865">
                <a:off x="985" y="2257"/>
                <a:ext cx="874" cy="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266" y="0"/>
                  </a:cxn>
                </a:cxnLst>
                <a:rect l="0" t="0" r="r" b="b"/>
                <a:pathLst>
                  <a:path w="1266" h="3">
                    <a:moveTo>
                      <a:pt x="0" y="3"/>
                    </a:moveTo>
                    <a:lnTo>
                      <a:pt x="1266" y="0"/>
                    </a:lnTo>
                  </a:path>
                </a:pathLst>
              </a:custGeom>
              <a:no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7" name="Line 53"/>
              <p:cNvSpPr>
                <a:spLocks noChangeShapeType="1"/>
              </p:cNvSpPr>
              <p:nvPr/>
            </p:nvSpPr>
            <p:spPr bwMode="auto">
              <a:xfrm rot="467865">
                <a:off x="1057" y="2125"/>
                <a:ext cx="921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8" name="Line 54"/>
              <p:cNvSpPr>
                <a:spLocks noChangeShapeType="1"/>
              </p:cNvSpPr>
              <p:nvPr/>
            </p:nvSpPr>
            <p:spPr bwMode="auto">
              <a:xfrm rot="467865" flipH="1">
                <a:off x="946" y="1915"/>
                <a:ext cx="294" cy="4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9" name="Line 55"/>
              <p:cNvSpPr>
                <a:spLocks noChangeShapeType="1"/>
              </p:cNvSpPr>
              <p:nvPr/>
            </p:nvSpPr>
            <p:spPr bwMode="auto">
              <a:xfrm rot="467865" flipH="1">
                <a:off x="736" y="2197"/>
                <a:ext cx="96" cy="1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00" name="Line 56"/>
              <p:cNvSpPr>
                <a:spLocks noChangeShapeType="1"/>
              </p:cNvSpPr>
              <p:nvPr/>
            </p:nvSpPr>
            <p:spPr bwMode="auto">
              <a:xfrm rot="467865" flipH="1">
                <a:off x="545" y="2138"/>
                <a:ext cx="114" cy="18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01" name="Line 57"/>
              <p:cNvSpPr>
                <a:spLocks noChangeShapeType="1"/>
              </p:cNvSpPr>
              <p:nvPr/>
            </p:nvSpPr>
            <p:spPr bwMode="auto">
              <a:xfrm rot="467865">
                <a:off x="350" y="2391"/>
                <a:ext cx="137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02" name="Freeform 58"/>
              <p:cNvSpPr>
                <a:spLocks/>
              </p:cNvSpPr>
              <p:nvPr/>
            </p:nvSpPr>
            <p:spPr bwMode="auto">
              <a:xfrm rot="467865">
                <a:off x="564" y="2188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803" name="Group 59"/>
              <p:cNvGrpSpPr>
                <a:grpSpLocks/>
              </p:cNvGrpSpPr>
              <p:nvPr/>
            </p:nvGrpSpPr>
            <p:grpSpPr bwMode="auto">
              <a:xfrm rot="467865">
                <a:off x="1109" y="1527"/>
                <a:ext cx="808" cy="258"/>
                <a:chOff x="4074" y="2980"/>
                <a:chExt cx="1170" cy="341"/>
              </a:xfrm>
            </p:grpSpPr>
            <p:sp>
              <p:nvSpPr>
                <p:cNvPr id="31804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4703" y="3046"/>
                  <a:ext cx="71" cy="10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05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831" y="2980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06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4912" y="3148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07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4912" y="3268"/>
                  <a:ext cx="332" cy="2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08" name="Line 64"/>
                <p:cNvSpPr>
                  <a:spLocks noChangeShapeType="1"/>
                </p:cNvSpPr>
                <p:nvPr/>
              </p:nvSpPr>
              <p:spPr bwMode="auto">
                <a:xfrm flipH="1" flipV="1">
                  <a:off x="4189" y="3007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09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4096" y="3161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0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4074" y="3316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1" name="Line 67"/>
                <p:cNvSpPr>
                  <a:spLocks noChangeShapeType="1"/>
                </p:cNvSpPr>
                <p:nvPr/>
              </p:nvSpPr>
              <p:spPr bwMode="auto">
                <a:xfrm flipH="1" flipV="1">
                  <a:off x="4338" y="3264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2" name="Line 68"/>
                <p:cNvSpPr>
                  <a:spLocks noChangeShapeType="1"/>
                </p:cNvSpPr>
                <p:nvPr/>
              </p:nvSpPr>
              <p:spPr bwMode="auto">
                <a:xfrm flipH="1" flipV="1">
                  <a:off x="4361" y="3139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3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4544" y="3069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4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4774" y="3131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5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4763" y="3237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6" name="Line 72"/>
                <p:cNvSpPr>
                  <a:spLocks noChangeShapeType="1"/>
                </p:cNvSpPr>
                <p:nvPr/>
              </p:nvSpPr>
              <p:spPr bwMode="auto">
                <a:xfrm flipH="1" flipV="1">
                  <a:off x="4512" y="3215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1817" name="Group 73"/>
              <p:cNvGrpSpPr>
                <a:grpSpLocks/>
              </p:cNvGrpSpPr>
              <p:nvPr/>
            </p:nvGrpSpPr>
            <p:grpSpPr bwMode="auto">
              <a:xfrm rot="467865">
                <a:off x="1077" y="1855"/>
                <a:ext cx="777" cy="259"/>
                <a:chOff x="3886" y="3532"/>
                <a:chExt cx="1125" cy="341"/>
              </a:xfrm>
            </p:grpSpPr>
            <p:sp>
              <p:nvSpPr>
                <p:cNvPr id="31818" name="Line 7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302" y="3667"/>
                  <a:ext cx="76" cy="13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9" name="Line 75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071" y="3718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0" name="Line 76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886" y="3630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1" name="Line 77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955" y="3564"/>
                  <a:ext cx="219" cy="1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2" name="Line 78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99" y="3723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3" name="Line 79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666" y="3617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4" name="Line 80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724" y="3532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5" name="Line 81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2" y="3568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6" name="Line 82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1" y="3661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7" name="Line 83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74" y="3705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8" name="Line 8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86" y="3679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9" name="Line 85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17" y="3603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30" name="Line 86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58" y="3603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831" name="Line 87"/>
              <p:cNvSpPr>
                <a:spLocks noChangeShapeType="1"/>
              </p:cNvSpPr>
              <p:nvPr/>
            </p:nvSpPr>
            <p:spPr bwMode="auto">
              <a:xfrm rot="467865">
                <a:off x="466" y="2143"/>
                <a:ext cx="2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32" name="Line 88"/>
              <p:cNvSpPr>
                <a:spLocks noChangeShapeType="1"/>
              </p:cNvSpPr>
              <p:nvPr/>
            </p:nvSpPr>
            <p:spPr bwMode="auto">
              <a:xfrm rot="467865">
                <a:off x="2332" y="1514"/>
                <a:ext cx="171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33" name="Line 89"/>
              <p:cNvSpPr>
                <a:spLocks noChangeShapeType="1"/>
              </p:cNvSpPr>
              <p:nvPr/>
            </p:nvSpPr>
            <p:spPr bwMode="auto">
              <a:xfrm rot="467865" flipH="1">
                <a:off x="2437" y="1225"/>
                <a:ext cx="70" cy="11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834" name="Group 90"/>
              <p:cNvGrpSpPr>
                <a:grpSpLocks/>
              </p:cNvGrpSpPr>
              <p:nvPr/>
            </p:nvGrpSpPr>
            <p:grpSpPr bwMode="auto">
              <a:xfrm>
                <a:off x="1520" y="2112"/>
                <a:ext cx="608" cy="589"/>
                <a:chOff x="1520" y="2112"/>
                <a:chExt cx="608" cy="589"/>
              </a:xfrm>
            </p:grpSpPr>
            <p:sp>
              <p:nvSpPr>
                <p:cNvPr id="31835" name="Line 91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722" y="2167"/>
                  <a:ext cx="198" cy="334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36" name="Line 92"/>
                <p:cNvSpPr>
                  <a:spLocks noChangeShapeType="1"/>
                </p:cNvSpPr>
                <p:nvPr/>
              </p:nvSpPr>
              <p:spPr bwMode="auto">
                <a:xfrm rot="467865">
                  <a:off x="1679" y="2497"/>
                  <a:ext cx="336" cy="3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37" name="Line 93"/>
                <p:cNvSpPr>
                  <a:spLocks noChangeShapeType="1"/>
                </p:cNvSpPr>
                <p:nvPr/>
              </p:nvSpPr>
              <p:spPr bwMode="auto">
                <a:xfrm rot="16667865" flipH="1">
                  <a:off x="1516" y="2294"/>
                  <a:ext cx="384" cy="19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38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1728" y="2496"/>
                  <a:ext cx="192" cy="205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sz="1600" b="1">
                      <a:solidFill>
                        <a:schemeClr val="bg1"/>
                      </a:solidFill>
                      <a:latin typeface="Helvetica" charset="0"/>
                    </a:rPr>
                    <a:t>x</a:t>
                  </a:r>
                </a:p>
              </p:txBody>
            </p:sp>
            <p:sp>
              <p:nvSpPr>
                <p:cNvPr id="31839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1520" y="2256"/>
                  <a:ext cx="192" cy="205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sz="1600" b="1">
                      <a:solidFill>
                        <a:schemeClr val="bg1"/>
                      </a:solidFill>
                      <a:latin typeface="Helvetica" charset="0"/>
                    </a:rPr>
                    <a:t>y</a:t>
                  </a:r>
                </a:p>
              </p:txBody>
            </p:sp>
            <p:sp>
              <p:nvSpPr>
                <p:cNvPr id="31840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1936" y="2160"/>
                  <a:ext cx="192" cy="205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sz="1600" b="1">
                      <a:solidFill>
                        <a:schemeClr val="bg1"/>
                      </a:solidFill>
                      <a:latin typeface="Helvetica" charset="0"/>
                    </a:rPr>
                    <a:t>z</a:t>
                  </a:r>
                </a:p>
              </p:txBody>
            </p:sp>
          </p:grpSp>
        </p:grpSp>
      </p:grpSp>
      <p:pic>
        <p:nvPicPr>
          <p:cNvPr id="31841" name="Picture 97" descr="almon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724400"/>
            <a:ext cx="2239963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842" name="Group 98"/>
          <p:cNvGrpSpPr>
            <a:grpSpLocks/>
          </p:cNvGrpSpPr>
          <p:nvPr/>
        </p:nvGrpSpPr>
        <p:grpSpPr bwMode="auto">
          <a:xfrm>
            <a:off x="2514600" y="4953000"/>
            <a:ext cx="2608263" cy="1755775"/>
            <a:chOff x="1824" y="2784"/>
            <a:chExt cx="1643" cy="1106"/>
          </a:xfrm>
        </p:grpSpPr>
        <p:sp>
          <p:nvSpPr>
            <p:cNvPr id="31843" name="Oval 99"/>
            <p:cNvSpPr>
              <a:spLocks noChangeArrowheads="1"/>
            </p:cNvSpPr>
            <p:nvPr/>
          </p:nvSpPr>
          <p:spPr bwMode="auto">
            <a:xfrm rot="-5396455">
              <a:off x="2207" y="3074"/>
              <a:ext cx="425" cy="80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4" name="Text Box 100"/>
            <p:cNvSpPr txBox="1">
              <a:spLocks noChangeArrowheads="1"/>
            </p:cNvSpPr>
            <p:nvPr/>
          </p:nvSpPr>
          <p:spPr bwMode="auto">
            <a:xfrm rot="32774">
              <a:off x="3121" y="3408"/>
              <a:ext cx="346" cy="2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BellGothic" pitchFamily="34" charset="0"/>
                </a:rPr>
                <a:t>p</a:t>
              </a:r>
              <a:r>
                <a:rPr lang="en-US" sz="1600" baseline="-25000">
                  <a:solidFill>
                    <a:schemeClr val="bg1"/>
                  </a:solidFill>
                  <a:latin typeface="BellGothic" pitchFamily="34" charset="0"/>
                </a:rPr>
                <a:t>x</a:t>
              </a:r>
            </a:p>
          </p:txBody>
        </p:sp>
        <p:sp>
          <p:nvSpPr>
            <p:cNvPr id="31845" name="AutoShape 101"/>
            <p:cNvSpPr>
              <a:spLocks noChangeArrowheads="1"/>
            </p:cNvSpPr>
            <p:nvPr/>
          </p:nvSpPr>
          <p:spPr bwMode="auto">
            <a:xfrm rot="-13364457">
              <a:off x="1898" y="3652"/>
              <a:ext cx="159" cy="5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6" name="AutoShape 102"/>
            <p:cNvSpPr>
              <a:spLocks noChangeArrowheads="1"/>
            </p:cNvSpPr>
            <p:nvPr/>
          </p:nvSpPr>
          <p:spPr bwMode="auto">
            <a:xfrm rot="2195161">
              <a:off x="2779" y="3657"/>
              <a:ext cx="162" cy="5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7" name="AutoShape 103"/>
            <p:cNvSpPr>
              <a:spLocks noChangeArrowheads="1"/>
            </p:cNvSpPr>
            <p:nvPr/>
          </p:nvSpPr>
          <p:spPr bwMode="auto">
            <a:xfrm rot="-8195698">
              <a:off x="1946" y="3222"/>
              <a:ext cx="158" cy="5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8" name="AutoShape 104"/>
            <p:cNvSpPr>
              <a:spLocks noChangeArrowheads="1"/>
            </p:cNvSpPr>
            <p:nvPr/>
          </p:nvSpPr>
          <p:spPr bwMode="auto">
            <a:xfrm rot="-6451382">
              <a:off x="2120" y="3144"/>
              <a:ext cx="158" cy="5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9" name="AutoShape 105"/>
            <p:cNvSpPr>
              <a:spLocks noChangeArrowheads="1"/>
            </p:cNvSpPr>
            <p:nvPr/>
          </p:nvSpPr>
          <p:spPr bwMode="auto">
            <a:xfrm rot="-2675131">
              <a:off x="2766" y="3250"/>
              <a:ext cx="158" cy="5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0" name="AutoShape 106"/>
            <p:cNvSpPr>
              <a:spLocks noChangeArrowheads="1"/>
            </p:cNvSpPr>
            <p:nvPr/>
          </p:nvSpPr>
          <p:spPr bwMode="auto">
            <a:xfrm rot="5363457">
              <a:off x="2346" y="3782"/>
              <a:ext cx="159" cy="5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1" name="AutoShape 107"/>
            <p:cNvSpPr>
              <a:spLocks noChangeArrowheads="1"/>
            </p:cNvSpPr>
            <p:nvPr/>
          </p:nvSpPr>
          <p:spPr bwMode="auto">
            <a:xfrm rot="24786">
              <a:off x="2853" y="3448"/>
              <a:ext cx="162" cy="5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2" name="AutoShape 108"/>
            <p:cNvSpPr>
              <a:spLocks noChangeArrowheads="1"/>
            </p:cNvSpPr>
            <p:nvPr/>
          </p:nvSpPr>
          <p:spPr bwMode="auto">
            <a:xfrm rot="3817646">
              <a:off x="2584" y="3767"/>
              <a:ext cx="159" cy="5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3" name="AutoShape 109"/>
            <p:cNvSpPr>
              <a:spLocks noChangeArrowheads="1"/>
            </p:cNvSpPr>
            <p:nvPr/>
          </p:nvSpPr>
          <p:spPr bwMode="auto">
            <a:xfrm rot="-4256754">
              <a:off x="2550" y="3153"/>
              <a:ext cx="158" cy="5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4" name="AutoShape 110"/>
            <p:cNvSpPr>
              <a:spLocks noChangeArrowheads="1"/>
            </p:cNvSpPr>
            <p:nvPr/>
          </p:nvSpPr>
          <p:spPr bwMode="auto">
            <a:xfrm rot="-10731225">
              <a:off x="1824" y="3434"/>
              <a:ext cx="162" cy="5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5" name="AutoShape 111"/>
            <p:cNvSpPr>
              <a:spLocks noChangeArrowheads="1"/>
            </p:cNvSpPr>
            <p:nvPr/>
          </p:nvSpPr>
          <p:spPr bwMode="auto">
            <a:xfrm rot="-5502003">
              <a:off x="2335" y="3115"/>
              <a:ext cx="158" cy="5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6" name="AutoShape 112"/>
            <p:cNvSpPr>
              <a:spLocks noChangeArrowheads="1"/>
            </p:cNvSpPr>
            <p:nvPr/>
          </p:nvSpPr>
          <p:spPr bwMode="auto">
            <a:xfrm rot="6601722">
              <a:off x="2111" y="3761"/>
              <a:ext cx="159" cy="5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7" name="Line 113"/>
            <p:cNvSpPr>
              <a:spLocks noChangeShapeType="1"/>
            </p:cNvSpPr>
            <p:nvPr/>
          </p:nvSpPr>
          <p:spPr bwMode="auto">
            <a:xfrm>
              <a:off x="2420" y="3460"/>
              <a:ext cx="892" cy="1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sm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8" name="Line 114"/>
            <p:cNvSpPr>
              <a:spLocks noChangeShapeType="1"/>
            </p:cNvSpPr>
            <p:nvPr/>
          </p:nvSpPr>
          <p:spPr bwMode="auto">
            <a:xfrm rot="-5400000">
              <a:off x="2108" y="3146"/>
              <a:ext cx="627" cy="1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sm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9" name="Text Box 115"/>
            <p:cNvSpPr txBox="1">
              <a:spLocks noChangeArrowheads="1"/>
            </p:cNvSpPr>
            <p:nvPr/>
          </p:nvSpPr>
          <p:spPr bwMode="auto">
            <a:xfrm rot="16278">
              <a:off x="2161" y="2784"/>
              <a:ext cx="237" cy="2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BellGothic" pitchFamily="34" charset="0"/>
                </a:rPr>
                <a:t>p</a:t>
              </a:r>
              <a:r>
                <a:rPr lang="en-US" sz="1600" baseline="-25000">
                  <a:solidFill>
                    <a:schemeClr val="bg1"/>
                  </a:solidFill>
                  <a:latin typeface="BellGothic" pitchFamily="34" charset="0"/>
                </a:rPr>
                <a:t>y</a:t>
              </a:r>
              <a:endParaRPr lang="en-US" sz="1600">
                <a:solidFill>
                  <a:schemeClr val="bg1"/>
                </a:solidFill>
                <a:latin typeface="BellGothic" pitchFamily="34" charset="0"/>
              </a:endParaRPr>
            </a:p>
          </p:txBody>
        </p:sp>
      </p:grpSp>
      <p:sp>
        <p:nvSpPr>
          <p:cNvPr id="31860" name="Rectangle 116"/>
          <p:cNvSpPr>
            <a:spLocks noChangeArrowheads="1"/>
          </p:cNvSpPr>
          <p:nvPr/>
        </p:nvSpPr>
        <p:spPr bwMode="auto">
          <a:xfrm>
            <a:off x="914400" y="152400"/>
            <a:ext cx="7391400" cy="839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/>
            <a:endParaRPr lang="en-US" sz="660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31861" name="Text Box 117"/>
          <p:cNvSpPr txBox="1">
            <a:spLocks noChangeArrowheads="1"/>
          </p:cNvSpPr>
          <p:nvPr/>
        </p:nvSpPr>
        <p:spPr bwMode="auto">
          <a:xfrm>
            <a:off x="479425" y="1096963"/>
            <a:ext cx="1135063" cy="641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Comic Sans MS" charset="0"/>
              </a:rPr>
              <a:t>Peri</a:t>
            </a:r>
            <a:r>
              <a:rPr lang="cs-CZ" sz="1800">
                <a:solidFill>
                  <a:schemeClr val="bg1"/>
                </a:solidFill>
                <a:latin typeface="Comic Sans MS" charset="0"/>
              </a:rPr>
              <a:t>ferní</a:t>
            </a:r>
            <a:endParaRPr lang="en-US" sz="1800">
              <a:solidFill>
                <a:schemeClr val="bg1"/>
              </a:solidFill>
              <a:latin typeface="Comic Sans MS" charset="0"/>
            </a:endParaRPr>
          </a:p>
          <a:p>
            <a:pPr algn="ctr" eaLnBrk="0" hangingPunct="0"/>
            <a:r>
              <a:rPr lang="cs-CZ" sz="1800">
                <a:solidFill>
                  <a:schemeClr val="bg1"/>
                </a:solidFill>
                <a:latin typeface="Comic Sans MS" charset="0"/>
              </a:rPr>
              <a:t>srážky</a:t>
            </a:r>
            <a:endParaRPr lang="en-US" sz="18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31862" name="Rectangle 118"/>
          <p:cNvSpPr>
            <a:spLocks noChangeArrowheads="1"/>
          </p:cNvSpPr>
          <p:nvPr/>
        </p:nvSpPr>
        <p:spPr bwMode="auto">
          <a:xfrm>
            <a:off x="1749425" y="146050"/>
            <a:ext cx="6011863" cy="1066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762000"/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Eliptick</a:t>
            </a:r>
            <a:r>
              <a:rPr lang="cs-CZ" sz="3200" b="1">
                <a:solidFill>
                  <a:srgbClr val="FFFF00"/>
                </a:solidFill>
                <a:latin typeface="Comic Sans MS" charset="0"/>
              </a:rPr>
              <a:t>ý tok částic</a:t>
            </a: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: </a:t>
            </a:r>
            <a:br>
              <a:rPr lang="en-US" sz="3200" b="1">
                <a:solidFill>
                  <a:srgbClr val="FFFF00"/>
                </a:solidFill>
                <a:latin typeface="Comic Sans MS" charset="0"/>
              </a:rPr>
            </a:b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 “</a:t>
            </a:r>
            <a:r>
              <a:rPr lang="cs-CZ" sz="3200" b="1">
                <a:solidFill>
                  <a:srgbClr val="FFFF00"/>
                </a:solidFill>
                <a:latin typeface="Comic Sans MS" charset="0"/>
              </a:rPr>
              <a:t>nejlepší barometr</a:t>
            </a: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” </a:t>
            </a:r>
            <a:r>
              <a:rPr lang="cs-CZ" sz="3200" b="1">
                <a:solidFill>
                  <a:srgbClr val="FFFF00"/>
                </a:solidFill>
                <a:latin typeface="Comic Sans MS" charset="0"/>
              </a:rPr>
              <a:t>na </a:t>
            </a: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RHIC</a:t>
            </a:r>
            <a:endParaRPr lang="cs-CZ" sz="3200" b="1">
              <a:solidFill>
                <a:srgbClr val="FFFF00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 bldLvl="2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-9525" y="228600"/>
            <a:ext cx="9144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charset="0"/>
              </a:rPr>
              <a:t>Eliptick</a:t>
            </a:r>
            <a:r>
              <a:rPr lang="cs-CZ">
                <a:solidFill>
                  <a:srgbClr val="FF0000"/>
                </a:solidFill>
                <a:latin typeface="Comic Sans MS" charset="0"/>
              </a:rPr>
              <a:t>ý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cs-CZ">
                <a:solidFill>
                  <a:srgbClr val="FF0000"/>
                </a:solidFill>
                <a:latin typeface="Comic Sans MS" charset="0"/>
              </a:rPr>
              <a:t>tok částic s velkou příčnou hybností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 je </a:t>
            </a:r>
            <a:r>
              <a:rPr lang="cs-CZ">
                <a:solidFill>
                  <a:srgbClr val="FF0000"/>
                </a:solidFill>
                <a:latin typeface="Comic Sans MS" charset="0"/>
              </a:rPr>
              <a:t>obrovský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 !</a:t>
            </a:r>
            <a:r>
              <a:rPr lang="en-US" sz="440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67588" name="Picture 4" descr="PHENIXv2pts200.pdf                                             0004E5F4Macintosh HD                   B74677A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5029200" cy="4597400"/>
          </a:xfrm>
          <a:prstGeom prst="rect">
            <a:avLst/>
          </a:prstGeom>
          <a:noFill/>
        </p:spPr>
      </p:pic>
      <p:sp>
        <p:nvSpPr>
          <p:cNvPr id="67589" name="Rectangle 5"/>
          <p:cNvSpPr>
            <a:spLocks noChangeArrowheads="1"/>
          </p:cNvSpPr>
          <p:nvPr/>
        </p:nvSpPr>
        <p:spPr bwMode="auto">
          <a:xfrm rot="-5400000">
            <a:off x="3178175" y="2686050"/>
            <a:ext cx="358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solidFill>
                  <a:srgbClr val="800080"/>
                </a:solidFill>
                <a:latin typeface="Times" charset="0"/>
              </a:rPr>
              <a:t>PHENIX Collaboration, nucl-ex/0305013</a:t>
            </a:r>
          </a:p>
        </p:txBody>
      </p:sp>
      <p:pic>
        <p:nvPicPr>
          <p:cNvPr id="67590" name="Picture 6" descr="schematicv2dummy.pdf                                           0004E5F4Macintosh HD                   B74677AA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371600"/>
            <a:ext cx="3759200" cy="3759200"/>
          </a:xfrm>
          <a:prstGeom prst="rect">
            <a:avLst/>
          </a:prstGeom>
          <a:noFill/>
        </p:spPr>
      </p:pic>
      <p:pic>
        <p:nvPicPr>
          <p:cNvPr id="67591" name="Picture 7" descr="schematicv2p05.pdf                                             0004E5F4Macintosh HD                   B74677AA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370013"/>
            <a:ext cx="3757613" cy="3757612"/>
          </a:xfrm>
          <a:prstGeom prst="rect">
            <a:avLst/>
          </a:prstGeom>
          <a:noFill/>
        </p:spPr>
      </p:pic>
      <p:pic>
        <p:nvPicPr>
          <p:cNvPr id="67592" name="Picture 8" descr="schematicv2p10.pdf                                             0004E5F4Macintosh HD                   B74677AA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370013"/>
            <a:ext cx="3757613" cy="3757612"/>
          </a:xfrm>
          <a:prstGeom prst="rect">
            <a:avLst/>
          </a:prstGeom>
          <a:noFill/>
        </p:spPr>
      </p:pic>
      <p:pic>
        <p:nvPicPr>
          <p:cNvPr id="67593" name="Picture 9" descr="schematicv2p15.pdf                                             0004E5F4Macintosh HD                   B74677AA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1370013"/>
            <a:ext cx="3757613" cy="3757612"/>
          </a:xfrm>
          <a:prstGeom prst="rect">
            <a:avLst/>
          </a:prstGeom>
          <a:noFill/>
        </p:spPr>
      </p:pic>
      <p:pic>
        <p:nvPicPr>
          <p:cNvPr id="67594" name="Picture 10" descr="schematicv2p20.pdf                                             0004E5F4Macintosh HD                   B74677AA: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1600" y="1370013"/>
            <a:ext cx="3757613" cy="3757612"/>
          </a:xfrm>
          <a:prstGeom prst="rect">
            <a:avLst/>
          </a:prstGeom>
          <a:noFill/>
        </p:spPr>
      </p:pic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609600" y="5943600"/>
            <a:ext cx="80041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i="1">
                <a:latin typeface="Comic Sans MS" charset="0"/>
              </a:rPr>
              <a:t>v</a:t>
            </a:r>
            <a:r>
              <a:rPr lang="en-US" baseline="-25000">
                <a:latin typeface="Comic Sans MS" charset="0"/>
              </a:rPr>
              <a:t>2</a:t>
            </a:r>
            <a:r>
              <a:rPr lang="en-US" sz="1800">
                <a:latin typeface="Comic Sans MS" charset="0"/>
              </a:rPr>
              <a:t> = 0.25 </a:t>
            </a:r>
            <a:r>
              <a:rPr lang="cs-CZ" sz="1800">
                <a:latin typeface="Comic Sans MS" charset="0"/>
              </a:rPr>
              <a:t> znamená, že je </a:t>
            </a:r>
            <a:r>
              <a:rPr lang="en-US" sz="1800">
                <a:latin typeface="Comic Sans MS" charset="0"/>
              </a:rPr>
              <a:t>3 </a:t>
            </a:r>
            <a:r>
              <a:rPr lang="cs-CZ" sz="1800">
                <a:latin typeface="Comic Sans MS" charset="0"/>
              </a:rPr>
              <a:t>x více částic vyletí ve směru x (do tzv. reakční roviny) než do směry y (tj. mimo reakční rovinu)</a:t>
            </a:r>
            <a:endParaRPr lang="en-US" sz="1800">
              <a:latin typeface="Comic Sans MS" charset="0"/>
            </a:endParaRPr>
          </a:p>
        </p:txBody>
      </p:sp>
      <p:pic>
        <p:nvPicPr>
          <p:cNvPr id="67596" name="Picture 12" descr="schematicv2p25.pdf                                             0004E5F4Macintosh HD                   B74677AA: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1600" y="1370013"/>
            <a:ext cx="3757613" cy="3757612"/>
          </a:xfrm>
          <a:prstGeom prst="rect">
            <a:avLst/>
          </a:prstGeom>
          <a:noFill/>
        </p:spPr>
      </p:pic>
      <p:pic>
        <p:nvPicPr>
          <p:cNvPr id="67597" name="Picture 13" descr="image-93.pdf                                                   0005226FMacintosh HD                   B74677AA: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67400" y="5257800"/>
            <a:ext cx="2489200" cy="342900"/>
          </a:xfrm>
          <a:prstGeom prst="rect">
            <a:avLst/>
          </a:prstGeom>
          <a:noFill/>
        </p:spPr>
      </p:pic>
      <p:grpSp>
        <p:nvGrpSpPr>
          <p:cNvPr id="67599" name="Group 15"/>
          <p:cNvGrpSpPr>
            <a:grpSpLocks/>
          </p:cNvGrpSpPr>
          <p:nvPr/>
        </p:nvGrpSpPr>
        <p:grpSpPr bwMode="auto">
          <a:xfrm>
            <a:off x="0" y="739775"/>
            <a:ext cx="5181600" cy="2582863"/>
            <a:chOff x="0" y="466"/>
            <a:chExt cx="3264" cy="1627"/>
          </a:xfrm>
        </p:grpSpPr>
        <p:grpSp>
          <p:nvGrpSpPr>
            <p:cNvPr id="67600" name="Group 16"/>
            <p:cNvGrpSpPr>
              <a:grpSpLocks/>
            </p:cNvGrpSpPr>
            <p:nvPr/>
          </p:nvGrpSpPr>
          <p:grpSpPr bwMode="auto">
            <a:xfrm>
              <a:off x="0" y="466"/>
              <a:ext cx="3264" cy="1576"/>
              <a:chOff x="0" y="466"/>
              <a:chExt cx="3264" cy="1576"/>
            </a:xfrm>
          </p:grpSpPr>
          <p:sp>
            <p:nvSpPr>
              <p:cNvPr id="67601" name="Rectangle 17"/>
              <p:cNvSpPr>
                <a:spLocks noChangeArrowheads="1"/>
              </p:cNvSpPr>
              <p:nvPr/>
            </p:nvSpPr>
            <p:spPr bwMode="auto">
              <a:xfrm>
                <a:off x="0" y="480"/>
                <a:ext cx="3264" cy="15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67602" name="Picture 18" descr="v2KLambda200b.pdf                                              0005243EMacintosh HD                   B74677AA: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0" y="466"/>
                <a:ext cx="3120" cy="1502"/>
              </a:xfrm>
              <a:prstGeom prst="rect">
                <a:avLst/>
              </a:prstGeom>
              <a:noFill/>
            </p:spPr>
          </p:pic>
        </p:grpSp>
        <p:sp>
          <p:nvSpPr>
            <p:cNvPr id="67603" name="Rectangle 19"/>
            <p:cNvSpPr>
              <a:spLocks noChangeArrowheads="1"/>
            </p:cNvSpPr>
            <p:nvPr/>
          </p:nvSpPr>
          <p:spPr bwMode="auto">
            <a:xfrm>
              <a:off x="912" y="1920"/>
              <a:ext cx="17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200">
                <a:solidFill>
                  <a:srgbClr val="800080"/>
                </a:solidFill>
                <a:latin typeface="Times" charset="0"/>
              </a:endParaRPr>
            </a:p>
          </p:txBody>
        </p:sp>
      </p:grpSp>
      <p:sp>
        <p:nvSpPr>
          <p:cNvPr id="67604" name="Rectangle 20"/>
          <p:cNvSpPr>
            <a:spLocks noChangeArrowheads="1"/>
          </p:cNvSpPr>
          <p:nvPr/>
        </p:nvSpPr>
        <p:spPr bwMode="auto">
          <a:xfrm>
            <a:off x="4876800" y="3200400"/>
            <a:ext cx="228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7605" name="Group 21"/>
          <p:cNvGrpSpPr>
            <a:grpSpLocks/>
          </p:cNvGrpSpPr>
          <p:nvPr/>
        </p:nvGrpSpPr>
        <p:grpSpPr bwMode="auto">
          <a:xfrm>
            <a:off x="304800" y="2089150"/>
            <a:ext cx="4724400" cy="2819400"/>
            <a:chOff x="192" y="1316"/>
            <a:chExt cx="2976" cy="1776"/>
          </a:xfrm>
        </p:grpSpPr>
        <p:sp>
          <p:nvSpPr>
            <p:cNvPr id="67606" name="Line 22"/>
            <p:cNvSpPr>
              <a:spLocks noChangeShapeType="1"/>
            </p:cNvSpPr>
            <p:nvPr/>
          </p:nvSpPr>
          <p:spPr bwMode="auto">
            <a:xfrm>
              <a:off x="192" y="1316"/>
              <a:ext cx="2976" cy="0"/>
            </a:xfrm>
            <a:prstGeom prst="line">
              <a:avLst/>
            </a:prstGeom>
            <a:noFill/>
            <a:ln w="12700">
              <a:solidFill>
                <a:srgbClr val="C623A6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7" name="Line 23"/>
            <p:cNvSpPr>
              <a:spLocks noChangeShapeType="1"/>
            </p:cNvSpPr>
            <p:nvPr/>
          </p:nvSpPr>
          <p:spPr bwMode="auto">
            <a:xfrm>
              <a:off x="192" y="3092"/>
              <a:ext cx="2976" cy="0"/>
            </a:xfrm>
            <a:prstGeom prst="line">
              <a:avLst/>
            </a:prstGeom>
            <a:noFill/>
            <a:ln w="12700">
              <a:solidFill>
                <a:srgbClr val="C623A6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608" name="Group 24"/>
          <p:cNvGrpSpPr>
            <a:grpSpLocks/>
          </p:cNvGrpSpPr>
          <p:nvPr/>
        </p:nvGrpSpPr>
        <p:grpSpPr bwMode="auto">
          <a:xfrm>
            <a:off x="304800" y="1933575"/>
            <a:ext cx="4724400" cy="2714625"/>
            <a:chOff x="192" y="1218"/>
            <a:chExt cx="2976" cy="1710"/>
          </a:xfrm>
        </p:grpSpPr>
        <p:sp>
          <p:nvSpPr>
            <p:cNvPr id="67609" name="Line 25"/>
            <p:cNvSpPr>
              <a:spLocks noChangeShapeType="1"/>
            </p:cNvSpPr>
            <p:nvPr/>
          </p:nvSpPr>
          <p:spPr bwMode="auto">
            <a:xfrm>
              <a:off x="192" y="1218"/>
              <a:ext cx="2976" cy="0"/>
            </a:xfrm>
            <a:prstGeom prst="line">
              <a:avLst/>
            </a:prstGeom>
            <a:noFill/>
            <a:ln w="12700">
              <a:solidFill>
                <a:srgbClr val="007E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0" name="Line 26"/>
            <p:cNvSpPr>
              <a:spLocks noChangeShapeType="1"/>
            </p:cNvSpPr>
            <p:nvPr/>
          </p:nvSpPr>
          <p:spPr bwMode="auto">
            <a:xfrm>
              <a:off x="192" y="2928"/>
              <a:ext cx="2976" cy="0"/>
            </a:xfrm>
            <a:prstGeom prst="line">
              <a:avLst/>
            </a:prstGeom>
            <a:noFill/>
            <a:ln w="12700">
              <a:solidFill>
                <a:srgbClr val="007E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611" name="Group 27"/>
          <p:cNvGrpSpPr>
            <a:grpSpLocks/>
          </p:cNvGrpSpPr>
          <p:nvPr/>
        </p:nvGrpSpPr>
        <p:grpSpPr bwMode="auto">
          <a:xfrm>
            <a:off x="304800" y="1757363"/>
            <a:ext cx="4724400" cy="2601912"/>
            <a:chOff x="192" y="1107"/>
            <a:chExt cx="2976" cy="1639"/>
          </a:xfrm>
        </p:grpSpPr>
        <p:sp>
          <p:nvSpPr>
            <p:cNvPr id="67612" name="Line 28"/>
            <p:cNvSpPr>
              <a:spLocks noChangeShapeType="1"/>
            </p:cNvSpPr>
            <p:nvPr/>
          </p:nvSpPr>
          <p:spPr bwMode="auto">
            <a:xfrm>
              <a:off x="192" y="1107"/>
              <a:ext cx="2976" cy="0"/>
            </a:xfrm>
            <a:prstGeom prst="line">
              <a:avLst/>
            </a:prstGeom>
            <a:noFill/>
            <a:ln w="12700">
              <a:solidFill>
                <a:srgbClr val="FF9E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3" name="Line 29"/>
            <p:cNvSpPr>
              <a:spLocks noChangeShapeType="1"/>
            </p:cNvSpPr>
            <p:nvPr/>
          </p:nvSpPr>
          <p:spPr bwMode="auto">
            <a:xfrm>
              <a:off x="192" y="2746"/>
              <a:ext cx="2976" cy="0"/>
            </a:xfrm>
            <a:prstGeom prst="line">
              <a:avLst/>
            </a:prstGeom>
            <a:noFill/>
            <a:ln w="12700">
              <a:solidFill>
                <a:srgbClr val="FF9E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614" name="Group 30"/>
          <p:cNvGrpSpPr>
            <a:grpSpLocks/>
          </p:cNvGrpSpPr>
          <p:nvPr/>
        </p:nvGrpSpPr>
        <p:grpSpPr bwMode="auto">
          <a:xfrm>
            <a:off x="304800" y="1600200"/>
            <a:ext cx="4724400" cy="2486025"/>
            <a:chOff x="192" y="1008"/>
            <a:chExt cx="2976" cy="1566"/>
          </a:xfrm>
        </p:grpSpPr>
        <p:sp>
          <p:nvSpPr>
            <p:cNvPr id="67615" name="Line 31"/>
            <p:cNvSpPr>
              <a:spLocks noChangeShapeType="1"/>
            </p:cNvSpPr>
            <p:nvPr/>
          </p:nvSpPr>
          <p:spPr bwMode="auto">
            <a:xfrm>
              <a:off x="192" y="1008"/>
              <a:ext cx="297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6" name="Line 32"/>
            <p:cNvSpPr>
              <a:spLocks noChangeShapeType="1"/>
            </p:cNvSpPr>
            <p:nvPr/>
          </p:nvSpPr>
          <p:spPr bwMode="auto">
            <a:xfrm>
              <a:off x="192" y="2574"/>
              <a:ext cx="297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617" name="Group 33"/>
          <p:cNvGrpSpPr>
            <a:grpSpLocks/>
          </p:cNvGrpSpPr>
          <p:nvPr/>
        </p:nvGrpSpPr>
        <p:grpSpPr bwMode="auto">
          <a:xfrm>
            <a:off x="293688" y="1431925"/>
            <a:ext cx="4735512" cy="2378075"/>
            <a:chOff x="185" y="902"/>
            <a:chExt cx="2983" cy="1498"/>
          </a:xfrm>
        </p:grpSpPr>
        <p:sp>
          <p:nvSpPr>
            <p:cNvPr id="67618" name="Line 34"/>
            <p:cNvSpPr>
              <a:spLocks noChangeShapeType="1"/>
            </p:cNvSpPr>
            <p:nvPr/>
          </p:nvSpPr>
          <p:spPr bwMode="auto">
            <a:xfrm>
              <a:off x="192" y="902"/>
              <a:ext cx="2976" cy="0"/>
            </a:xfrm>
            <a:prstGeom prst="line">
              <a:avLst/>
            </a:prstGeom>
            <a:noFill/>
            <a:ln w="12700">
              <a:solidFill>
                <a:srgbClr val="0504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9" name="Line 35"/>
            <p:cNvSpPr>
              <a:spLocks noChangeShapeType="1"/>
            </p:cNvSpPr>
            <p:nvPr/>
          </p:nvSpPr>
          <p:spPr bwMode="auto">
            <a:xfrm>
              <a:off x="185" y="2400"/>
              <a:ext cx="2976" cy="0"/>
            </a:xfrm>
            <a:prstGeom prst="line">
              <a:avLst/>
            </a:prstGeom>
            <a:noFill/>
            <a:ln w="12700">
              <a:solidFill>
                <a:srgbClr val="0504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620" name="Comment 36"/>
          <p:cNvSpPr>
            <a:spLocks noChangeArrowheads="1"/>
          </p:cNvSpPr>
          <p:nvPr/>
        </p:nvSpPr>
        <p:spPr bwMode="auto">
          <a:xfrm>
            <a:off x="762000" y="2743200"/>
            <a:ext cx="41148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Tahoma" charset="0"/>
              </a:rPr>
              <a:t>      </a:t>
            </a:r>
            <a:r>
              <a:rPr lang="en-US" sz="1600" b="1">
                <a:solidFill>
                  <a:srgbClr val="000000"/>
                </a:solidFill>
                <a:latin typeface="Tahoma" charset="0"/>
              </a:rPr>
              <a:t>p</a:t>
            </a:r>
            <a:r>
              <a:rPr lang="cs-CZ" sz="1600" b="1">
                <a:solidFill>
                  <a:srgbClr val="000000"/>
                </a:solidFill>
                <a:latin typeface="Tahoma" charset="0"/>
              </a:rPr>
              <a:t>říčná hybnost částice  p</a:t>
            </a:r>
            <a:r>
              <a:rPr lang="cs-CZ" sz="1600" b="1" baseline="-25000">
                <a:solidFill>
                  <a:srgbClr val="000000"/>
                </a:solidFill>
                <a:latin typeface="Tahoma" charset="0"/>
              </a:rPr>
              <a:t>T  </a:t>
            </a:r>
            <a:r>
              <a:rPr lang="en-US" sz="1600" b="1">
                <a:solidFill>
                  <a:srgbClr val="000000"/>
                </a:solidFill>
                <a:latin typeface="Tahoma" charset="0"/>
              </a:rPr>
              <a:t>(GeV/c)</a:t>
            </a:r>
            <a:endParaRPr lang="cs-CZ" sz="1600" b="1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7621" name="Comment 37"/>
          <p:cNvSpPr>
            <a:spLocks noChangeArrowheads="1"/>
          </p:cNvSpPr>
          <p:nvPr/>
        </p:nvSpPr>
        <p:spPr bwMode="auto">
          <a:xfrm>
            <a:off x="381000" y="762000"/>
            <a:ext cx="5394325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5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1028"/>
          <p:cNvSpPr>
            <a:spLocks noChangeArrowheads="1"/>
          </p:cNvSpPr>
          <p:nvPr/>
        </p:nvSpPr>
        <p:spPr bwMode="auto">
          <a:xfrm>
            <a:off x="4419600" y="3048000"/>
            <a:ext cx="419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509" name="Rectangle 1141"/>
          <p:cNvSpPr>
            <a:spLocks noChangeArrowheads="1"/>
          </p:cNvSpPr>
          <p:nvPr/>
        </p:nvSpPr>
        <p:spPr bwMode="auto">
          <a:xfrm>
            <a:off x="0" y="381000"/>
            <a:ext cx="92964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r>
              <a:rPr lang="cs-CZ" sz="2800" b="1">
                <a:latin typeface="Comic Sans MS" charset="0"/>
              </a:rPr>
              <a:t>Souhlas experimentálních dat s hydrodynamickými </a:t>
            </a:r>
            <a:br>
              <a:rPr lang="cs-CZ" sz="2800" b="1">
                <a:latin typeface="Comic Sans MS" charset="0"/>
              </a:rPr>
            </a:br>
            <a:r>
              <a:rPr lang="cs-CZ" sz="2800" b="1">
                <a:latin typeface="Comic Sans MS" charset="0"/>
              </a:rPr>
              <a:t>výpočty je nejsilnějším argumentem ve prospěch </a:t>
            </a:r>
            <a:br>
              <a:rPr lang="cs-CZ" sz="2800" b="1">
                <a:latin typeface="Comic Sans MS" charset="0"/>
              </a:rPr>
            </a:br>
            <a:r>
              <a:rPr lang="cs-CZ" sz="2800" b="1">
                <a:latin typeface="Comic Sans MS" charset="0"/>
              </a:rPr>
              <a:t>existence kvark-gluonové kapaliny</a:t>
            </a:r>
            <a:endParaRPr lang="en-US" sz="2800" b="1">
              <a:latin typeface="Comic Sans MS" charset="0"/>
            </a:endParaRPr>
          </a:p>
        </p:txBody>
      </p:sp>
      <p:pic>
        <p:nvPicPr>
          <p:cNvPr id="59511" name="Picture 1143" descr="hydro_v2_massde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" y="4179888"/>
            <a:ext cx="6965950" cy="2678112"/>
          </a:xfrm>
          <a:noFill/>
          <a:ln/>
        </p:spPr>
      </p:pic>
      <p:pic>
        <p:nvPicPr>
          <p:cNvPr id="59515" name="Picture 1147" descr="C:\Users\Fabrice\Hbt\StarMeetings\TimeScale\PerifHydroEvol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752600"/>
            <a:ext cx="8194675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erial vie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135" y="1079317"/>
            <a:ext cx="7375921" cy="561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52400">
              <a:schemeClr val="accent2">
                <a:alpha val="75000"/>
              </a:schemeClr>
            </a:glow>
          </a:effec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-332888" y="-87429"/>
            <a:ext cx="9792958" cy="11430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cs-CZ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Velký srážek hadronů (LHC) </a:t>
            </a:r>
            <a:br>
              <a:rPr lang="cs-CZ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jeho detektory</a:t>
            </a:r>
            <a:endParaRPr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8" name="Rectangle 17"/>
          <p:cNvSpPr txBox="1">
            <a:spLocks noChangeArrowheads="1"/>
          </p:cNvSpPr>
          <p:nvPr/>
        </p:nvSpPr>
        <p:spPr bwMode="auto">
          <a:xfrm>
            <a:off x="304800" y="6465888"/>
            <a:ext cx="2133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665E0351-4EC5-2F40-A35D-C703E62B6DE4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35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15" y="175574"/>
            <a:ext cx="8410448" cy="6165088"/>
          </a:xfrm>
          <a:prstGeom prst="rect">
            <a:avLst/>
          </a:prstGeom>
        </p:spPr>
      </p:pic>
      <p:pic>
        <p:nvPicPr>
          <p:cNvPr id="3" name="Picture 3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4" y="101593"/>
            <a:ext cx="1002030" cy="100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1143" y="6340662"/>
            <a:ext cx="757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16x16x26 m</a:t>
            </a:r>
            <a:r>
              <a:rPr lang="en-US" baseline="30000" dirty="0" smtClean="0"/>
              <a:t>3</a:t>
            </a:r>
            <a:r>
              <a:rPr lang="en-US" dirty="0" smtClean="0"/>
              <a:t>,celková váha≈10 000t, 18 </a:t>
            </a:r>
            <a:r>
              <a:rPr lang="en-US" dirty="0" err="1" smtClean="0"/>
              <a:t>různých</a:t>
            </a:r>
            <a:r>
              <a:rPr lang="en-US" dirty="0" smtClean="0"/>
              <a:t> </a:t>
            </a:r>
            <a:r>
              <a:rPr lang="en-US" dirty="0" err="1" smtClean="0"/>
              <a:t>detektorů</a:t>
            </a:r>
            <a:r>
              <a:rPr lang="en-US" dirty="0" smtClean="0"/>
              <a:t>	      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6" y="10683"/>
            <a:ext cx="9098026" cy="6367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54" y="282044"/>
            <a:ext cx="8875776" cy="6391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54" y="282044"/>
            <a:ext cx="998220" cy="998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 cstate="screen">
            <a:lum bright="-26000" contrast="41000"/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446" y="771525"/>
            <a:ext cx="7527036" cy="582828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glow rad="152400">
              <a:schemeClr val="accent2">
                <a:alpha val="75000"/>
              </a:schemeClr>
            </a:glow>
          </a:effectLst>
        </p:spPr>
      </p:pic>
      <p:sp>
        <p:nvSpPr>
          <p:cNvPr id="368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-291973"/>
            <a:ext cx="9365070" cy="11430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fr-CH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ahoma" charset="0"/>
                <a:cs typeface="Tahoma" charset="0"/>
              </a:rPr>
              <a:t>Soustava urychlovačů v CERN</a:t>
            </a:r>
            <a:endParaRPr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Tahoma" charset="0"/>
              <a:cs typeface="Tahoma" charset="0"/>
            </a:endParaRPr>
          </a:p>
        </p:txBody>
      </p:sp>
      <p:sp>
        <p:nvSpPr>
          <p:cNvPr id="29700" name="Rectangle 17"/>
          <p:cNvSpPr txBox="1">
            <a:spLocks noChangeArrowheads="1"/>
          </p:cNvSpPr>
          <p:nvPr/>
        </p:nvSpPr>
        <p:spPr bwMode="auto">
          <a:xfrm>
            <a:off x="304800" y="6465888"/>
            <a:ext cx="2133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B47E76B2-B163-0A4D-B81C-494EE6F9AADF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39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sumbera\Dokumenty\moje_prezentace\Univers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495800"/>
            <a:ext cx="9521825" cy="13574713"/>
          </a:xfrm>
          <a:prstGeom prst="rect">
            <a:avLst/>
          </a:prstGeom>
          <a:noFill/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400800" y="3581400"/>
            <a:ext cx="2895600" cy="825500"/>
          </a:xfrm>
          <a:prstGeom prst="rect">
            <a:avLst/>
          </a:prstGeom>
          <a:gradFill rotWithShape="0">
            <a:gsLst>
              <a:gs pos="0">
                <a:srgbClr val="EC0E0E">
                  <a:gamma/>
                  <a:shade val="46275"/>
                  <a:invGamma/>
                </a:srgbClr>
              </a:gs>
              <a:gs pos="100000">
                <a:srgbClr val="EC0E0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cs-CZ" sz="1600" b="1" i="1" u="sng">
                <a:solidFill>
                  <a:srgbClr val="00FFCC"/>
                </a:solidFill>
              </a:rPr>
              <a:t>uvěznění</a:t>
            </a:r>
            <a:r>
              <a:rPr lang="en-US" sz="1600" b="1" i="1" u="sng">
                <a:solidFill>
                  <a:srgbClr val="00FFCC"/>
                </a:solidFill>
              </a:rPr>
              <a:t> kvark</a:t>
            </a:r>
            <a:r>
              <a:rPr lang="cs-CZ" sz="1600" b="1" i="1" u="sng">
                <a:solidFill>
                  <a:srgbClr val="00FFCC"/>
                </a:solidFill>
              </a:rPr>
              <a:t>ů</a:t>
            </a:r>
          </a:p>
          <a:p>
            <a:r>
              <a:rPr lang="cs-CZ" sz="1600" b="1" i="1" u="sng">
                <a:solidFill>
                  <a:srgbClr val="00FFCC"/>
                </a:solidFill>
              </a:rPr>
              <a:t>vznik protonů a neutronů</a:t>
            </a:r>
          </a:p>
          <a:p>
            <a:endParaRPr lang="cs-CZ" sz="1600">
              <a:solidFill>
                <a:srgbClr val="00FFCC"/>
              </a:solidFill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8385175" y="3429000"/>
            <a:ext cx="758825" cy="377825"/>
          </a:xfrm>
          <a:prstGeom prst="leftArrow">
            <a:avLst>
              <a:gd name="adj1" fmla="val 50000"/>
              <a:gd name="adj2" fmla="val 5021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900" b="1"/>
              <a:t>10 </a:t>
            </a:r>
            <a:r>
              <a:rPr lang="cs-CZ" sz="900" b="1">
                <a:sym typeface="Symbol" charset="2"/>
              </a:rPr>
              <a:t></a:t>
            </a:r>
            <a:r>
              <a:rPr lang="cs-CZ" sz="900" b="1"/>
              <a:t>s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8385175" y="4343400"/>
            <a:ext cx="758825" cy="377825"/>
          </a:xfrm>
          <a:prstGeom prst="leftArrow">
            <a:avLst>
              <a:gd name="adj1" fmla="val 50000"/>
              <a:gd name="adj2" fmla="val 5021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900" b="1"/>
              <a:t>10</a:t>
            </a:r>
            <a:r>
              <a:rPr lang="en-US" sz="900" b="1" baseline="30000"/>
              <a:t>-10</a:t>
            </a:r>
            <a:r>
              <a:rPr lang="cs-CZ" sz="900" b="1"/>
              <a:t> sekund</a:t>
            </a:r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8385175" y="2819400"/>
            <a:ext cx="758825" cy="377825"/>
          </a:xfrm>
          <a:prstGeom prst="leftArrow">
            <a:avLst>
              <a:gd name="adj1" fmla="val 50000"/>
              <a:gd name="adj2" fmla="val 5021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900" b="1"/>
              <a:t>100</a:t>
            </a:r>
            <a:r>
              <a:rPr lang="cs-CZ" sz="900" b="1"/>
              <a:t> sekund</a:t>
            </a:r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2329"/>
            <a:ext cx="8597230" cy="1417638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r-CH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ahoma" charset="0"/>
                <a:cs typeface="Tahoma" charset="0"/>
              </a:rPr>
              <a:t>LHC = pokročilá technologie v akci</a:t>
            </a:r>
            <a:endParaRPr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Tahoma" charset="0"/>
              <a:cs typeface="Tahoma" charset="0"/>
            </a:endParaRPr>
          </a:p>
        </p:txBody>
      </p:sp>
      <p:pic>
        <p:nvPicPr>
          <p:cNvPr id="40963" name="Picture 3" descr="Tunn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7991475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65100">
              <a:schemeClr val="accent2">
                <a:alpha val="75000"/>
              </a:schemeClr>
            </a:glow>
          </a:effectLst>
        </p:spPr>
      </p:pic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1116013" y="620713"/>
            <a:ext cx="705802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23 km</a:t>
            </a:r>
            <a:r>
              <a:rPr lang="fr-CH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 supravových magnetů</a:t>
            </a:r>
            <a:br>
              <a:rPr lang="fr-CH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</a:br>
            <a:r>
              <a:rPr lang="fr-CH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udržovaných supratekutým heliem na 1.9 </a:t>
            </a:r>
            <a:r>
              <a:rPr lang="fr-CH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40965" name="Rectangle 17"/>
          <p:cNvSpPr txBox="1">
            <a:spLocks noChangeArrowheads="1"/>
          </p:cNvSpPr>
          <p:nvPr/>
        </p:nvSpPr>
        <p:spPr bwMode="auto">
          <a:xfrm>
            <a:off x="304800" y="6465888"/>
            <a:ext cx="2133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175C8BD-2258-D64D-8284-83B3649EF6DD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40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715000" y="1696283"/>
            <a:ext cx="34290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CH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Konstantní exponencielní růst energie po více než 70 let.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fr-CH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Pokrok dosažen opakovanými technologickými skoky</a:t>
            </a:r>
          </a:p>
          <a:p>
            <a:pPr eaLnBrk="0" hangingPunct="0">
              <a:spcBef>
                <a:spcPct val="50000"/>
              </a:spcBef>
              <a:defRPr/>
            </a:pPr>
            <a:endParaRPr lang="fr-CH" sz="2000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fr-CH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Supravodivost </a:t>
            </a:r>
            <a:r>
              <a:rPr lang="fr-CH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byla již od 80. </a:t>
            </a:r>
            <a:r>
              <a:rPr lang="fr-CH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let a zůstává i nyní klíčovou technologií urychlovačů vysoko- energetických částic</a:t>
            </a:r>
            <a:endParaRPr lang="en-US" sz="2000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pic>
        <p:nvPicPr>
          <p:cNvPr id="24581" name="Picture 2" descr="historyaccelerator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88" r="12038" b="18286"/>
          <a:stretch>
            <a:fillRect/>
          </a:stretch>
        </p:blipFill>
        <p:spPr bwMode="auto">
          <a:xfrm>
            <a:off x="274638" y="234950"/>
            <a:ext cx="5541962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17"/>
          <p:cNvSpPr txBox="1">
            <a:spLocks noChangeArrowheads="1"/>
          </p:cNvSpPr>
          <p:nvPr/>
        </p:nvSpPr>
        <p:spPr bwMode="auto">
          <a:xfrm>
            <a:off x="304800" y="6465888"/>
            <a:ext cx="2133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9AFEB12D-9E68-2B40-9205-CD1ECC6A1BA7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41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320478" y="-144548"/>
            <a:ext cx="9697418" cy="11430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fr-CH" sz="3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ahoma" charset="0"/>
                <a:cs typeface="Tahoma" charset="0"/>
              </a:rPr>
              <a:t>Srážení proti sobě letících svazků částic</a:t>
            </a:r>
            <a:endParaRPr sz="3600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Tahoma" charset="0"/>
              <a:cs typeface="Tahoma" charset="0"/>
            </a:endParaRPr>
          </a:p>
        </p:txBody>
      </p:sp>
      <p:pic>
        <p:nvPicPr>
          <p:cNvPr id="25605" name="Picture 4" descr="Picture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6042" y="846343"/>
            <a:ext cx="5709445" cy="5847459"/>
          </a:xfrm>
          <a:prstGeom prst="rect">
            <a:avLst/>
          </a:prstGeom>
          <a:noFill/>
          <a:ln w="9525">
            <a:solidFill>
              <a:srgbClr val="002774"/>
            </a:solidFill>
            <a:miter lim="800000"/>
            <a:headEnd/>
            <a:tailEnd/>
          </a:ln>
          <a:effectLst>
            <a:glow rad="152400">
              <a:schemeClr val="accent2">
                <a:alpha val="75000"/>
              </a:schemeClr>
            </a:glow>
          </a:effectLst>
        </p:spPr>
      </p:pic>
      <p:sp>
        <p:nvSpPr>
          <p:cNvPr id="25604" name="Rectangle 17"/>
          <p:cNvSpPr txBox="1">
            <a:spLocks noChangeArrowheads="1"/>
          </p:cNvSpPr>
          <p:nvPr/>
        </p:nvSpPr>
        <p:spPr bwMode="auto">
          <a:xfrm>
            <a:off x="304800" y="6465888"/>
            <a:ext cx="2133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CA850007-BA3C-224E-A312-6F9899080FB5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42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740818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2638" y="1096963"/>
            <a:ext cx="5110162" cy="553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52400">
              <a:schemeClr val="accent2">
                <a:alpha val="75000"/>
              </a:schemeClr>
            </a:glow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152400"/>
            <a:ext cx="8995050" cy="91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Intersecting Storage Rings: </a:t>
            </a:r>
            <a:r>
              <a:rPr lang="en-US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1971-84</a:t>
            </a:r>
            <a:r>
              <a:rPr lang="en-US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600200" y="3581400"/>
            <a:ext cx="1662112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Interakční oblast, kde se kříží svazky</a:t>
            </a:r>
            <a:endParaRPr lang="cs-CZ" sz="20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2881313" y="3971925"/>
            <a:ext cx="120967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4062413" y="3581400"/>
            <a:ext cx="361950" cy="9509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4014788" y="3629025"/>
            <a:ext cx="628650" cy="7715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4" name="Rectangle 17"/>
          <p:cNvSpPr txBox="1">
            <a:spLocks noChangeArrowheads="1"/>
          </p:cNvSpPr>
          <p:nvPr/>
        </p:nvSpPr>
        <p:spPr bwMode="auto">
          <a:xfrm>
            <a:off x="304800" y="6465888"/>
            <a:ext cx="2133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03D10FB0-0081-834B-ACF3-984C1C9D1C59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43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71198" y="179678"/>
            <a:ext cx="9317125" cy="11430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GB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</a:t>
            </a:r>
            <a:r>
              <a:rPr lang="en-GB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GB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cena</a:t>
            </a:r>
            <a:r>
              <a:rPr lang="en-GB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urychlovačů</a:t>
            </a:r>
            <a:r>
              <a:rPr lang="en-GB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hadronů</a:t>
            </a:r>
            <a:endParaRPr lang="en-GB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506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3018" y="936810"/>
          <a:ext cx="8382000" cy="562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8" name="Worksheet" r:id="rId4" imgW="6934200" imgH="4648200" progId="Excel.Sheet.8">
                  <p:embed/>
                </p:oleObj>
              </mc:Choice>
              <mc:Fallback>
                <p:oleObj name="Worksheet" r:id="rId4" imgW="6934200" imgH="46482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18" y="936810"/>
                        <a:ext cx="8382000" cy="5624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Rectangle 17"/>
          <p:cNvSpPr txBox="1">
            <a:spLocks noChangeArrowheads="1"/>
          </p:cNvSpPr>
          <p:nvPr/>
        </p:nvSpPr>
        <p:spPr bwMode="auto">
          <a:xfrm>
            <a:off x="304800" y="6465888"/>
            <a:ext cx="2133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CB4FC74B-C507-4046-9BA4-BB6B2501124D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44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5003800" y="1857841"/>
          <a:ext cx="3759200" cy="275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4" name="Photo Editor Photo" r:id="rId3" imgW="5047619" imgH="3696216" progId="">
                  <p:embed/>
                </p:oleObj>
              </mc:Choice>
              <mc:Fallback>
                <p:oleObj name="Photo Editor Photo" r:id="rId3" imgW="5047619" imgH="369621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857841"/>
                        <a:ext cx="3759200" cy="2751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865758"/>
            <a:ext cx="8382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485765"/>
            <a:ext cx="4716463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51"/>
          <p:cNvSpPr>
            <a:spLocks noGrp="1" noChangeArrowheads="1"/>
          </p:cNvSpPr>
          <p:nvPr>
            <p:ph type="title"/>
          </p:nvPr>
        </p:nvSpPr>
        <p:spPr>
          <a:xfrm>
            <a:off x="167459" y="274638"/>
            <a:ext cx="9301735" cy="11430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fr-CH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ahoma" charset="0"/>
                <a:cs typeface="Tahoma" charset="0"/>
              </a:rPr>
              <a:t>7000 km</a:t>
            </a:r>
            <a:r>
              <a:rPr lang="fr-CH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ahoma" charset="0"/>
                <a:cs typeface="Tahoma" charset="0"/>
              </a:rPr>
              <a:t> supravodivých </a:t>
            </a:r>
            <a:r>
              <a:rPr lang="fr-CH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ahoma" charset="0"/>
                <a:cs typeface="Tahoma" charset="0"/>
              </a:rPr>
              <a:t/>
            </a:r>
            <a:br>
              <a:rPr lang="fr-CH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ahoma" charset="0"/>
                <a:cs typeface="Tahoma" charset="0"/>
              </a:rPr>
            </a:br>
            <a:r>
              <a:rPr lang="fr-CH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ahoma" charset="0"/>
                <a:cs typeface="Tahoma" charset="0"/>
              </a:rPr>
              <a:t>vícežilových </a:t>
            </a:r>
            <a:r>
              <a:rPr lang="fr-CH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ahoma" charset="0"/>
                <a:cs typeface="Tahoma" charset="0"/>
              </a:rPr>
              <a:t>kabelů z Nb</a:t>
            </a:r>
            <a:r>
              <a:rPr lang="fr-CH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ahoma" charset="0"/>
                <a:cs typeface="Tahoma" charset="0"/>
              </a:rPr>
              <a:t>-</a:t>
            </a:r>
            <a:r>
              <a:rPr lang="fr-CH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ahoma" charset="0"/>
                <a:cs typeface="Tahoma" charset="0"/>
              </a:rPr>
              <a:t>Ti</a:t>
            </a:r>
            <a:r>
              <a:rPr lang="fr-CH" b="1" i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ahoma" charset="0"/>
                <a:cs typeface="Tahoma" charset="0"/>
              </a:rPr>
              <a:t>*</a:t>
            </a:r>
            <a:endParaRPr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Tahoma" charset="0"/>
              <a:cs typeface="Tahoma" charset="0"/>
            </a:endParaRPr>
          </a:p>
        </p:txBody>
      </p:sp>
      <p:sp>
        <p:nvSpPr>
          <p:cNvPr id="33798" name="Rectangle 17"/>
          <p:cNvSpPr txBox="1">
            <a:spLocks noChangeArrowheads="1"/>
          </p:cNvSpPr>
          <p:nvPr/>
        </p:nvSpPr>
        <p:spPr bwMode="auto">
          <a:xfrm>
            <a:off x="304800" y="6465888"/>
            <a:ext cx="2133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D675CB49-BED0-2E43-8450-8ECD08EDA567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45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096000"/>
            <a:ext cx="8969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*) </a:t>
            </a:r>
            <a:r>
              <a:rPr lang="en-US" dirty="0" err="1" smtClean="0"/>
              <a:t>Supravodič</a:t>
            </a:r>
            <a:r>
              <a:rPr lang="en-US" dirty="0" smtClean="0"/>
              <a:t>  </a:t>
            </a:r>
            <a:r>
              <a:rPr lang="en-US" dirty="0" err="1" smtClean="0"/>
              <a:t>typu</a:t>
            </a:r>
            <a:r>
              <a:rPr lang="en-US" dirty="0" smtClean="0"/>
              <a:t> II, T</a:t>
            </a:r>
            <a:r>
              <a:rPr lang="en-US" baseline="-25000" dirty="0" smtClean="0"/>
              <a:t>C</a:t>
            </a:r>
            <a:r>
              <a:rPr lang="en-US" dirty="0" smtClean="0"/>
              <a:t> = 10 K, </a:t>
            </a:r>
            <a:r>
              <a:rPr lang="en-US" dirty="0" err="1" smtClean="0"/>
              <a:t>zůstává</a:t>
            </a:r>
            <a:r>
              <a:rPr lang="en-US" dirty="0" smtClean="0"/>
              <a:t> </a:t>
            </a:r>
            <a:r>
              <a:rPr lang="en-US" dirty="0" err="1" smtClean="0"/>
              <a:t>supravodičem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do  ~ 15 T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E29299-9168-D54A-8A87-0D33DF04F117}" type="slidenum">
              <a:rPr lang="en-US"/>
              <a:pPr/>
              <a:t>46</a:t>
            </a:fld>
            <a:endParaRPr lang="en-US"/>
          </a:p>
        </p:txBody>
      </p:sp>
      <p:pic>
        <p:nvPicPr>
          <p:cNvPr id="34819" name="Picture 2" descr="30-01-06 00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254" y="-56168"/>
            <a:ext cx="9324137" cy="699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9060" y="1222953"/>
            <a:ext cx="73152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52400">
              <a:schemeClr val="accent2">
                <a:alpha val="75000"/>
              </a:schemeClr>
            </a:glo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4502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Průřez kryogenním dipólem </a:t>
            </a:r>
            <a:r>
              <a:rPr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</a:t>
            </a:r>
            <a:endParaRPr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92" name="Rectangle 17"/>
          <p:cNvSpPr txBox="1">
            <a:spLocks noChangeArrowheads="1"/>
          </p:cNvSpPr>
          <p:nvPr/>
        </p:nvSpPr>
        <p:spPr bwMode="auto">
          <a:xfrm>
            <a:off x="304800" y="6465888"/>
            <a:ext cx="2133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C34EC256-6820-2940-8334-82C257750863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47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4290" y="305124"/>
            <a:ext cx="9178290" cy="65591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305214"/>
            <a:ext cx="8229600" cy="1143000"/>
          </a:xfrm>
        </p:spPr>
        <p:txBody>
          <a:bodyPr/>
          <a:lstStyle/>
          <a:p>
            <a:r>
              <a:rPr lang="cs-CZ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Nejstudenější místo ve vesmíru</a:t>
            </a:r>
            <a:endParaRPr lang="cs-CZ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406857"/>
            <a:ext cx="9144000" cy="9144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r-CH" sz="4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Tahoma" charset="0"/>
                <a:cs typeface="Tahoma" charset="0"/>
              </a:rPr>
              <a:t>Ochlazení jednoho sektoru LHC</a:t>
            </a:r>
            <a:endParaRPr sz="4400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Tahoma" charset="0"/>
              <a:cs typeface="Tahoma" charset="0"/>
            </a:endParaRP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611188" y="1129704"/>
            <a:ext cx="7913687" cy="523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342900" indent="-342900" algn="just" eaLnBrk="0" hangingPunct="0">
              <a:lnSpc>
                <a:spcPct val="140000"/>
              </a:lnSpc>
              <a:buClr>
                <a:srgbClr val="FF6600"/>
              </a:buClr>
              <a:buFont typeface="Wingdings" charset="2"/>
              <a:buChar char="§"/>
              <a:tabLst>
                <a:tab pos="-1600200" algn="l"/>
              </a:tabLst>
            </a:pP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Z 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pokojové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teploty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na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80K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pomocí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tekutého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dusíku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 (1200t: 64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náklaďáků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o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 20t)</a:t>
            </a:r>
            <a:r>
              <a:rPr lang="en-US" sz="2400" dirty="0">
                <a:latin typeface="Tahoma" charset="0"/>
                <a:ea typeface="Tahoma" charset="0"/>
                <a:cs typeface="Tahoma" charset="0"/>
              </a:rPr>
              <a:t>.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3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týdny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pro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jeden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sektor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.</a:t>
            </a:r>
            <a:endParaRPr lang="en-US" sz="24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 algn="just" eaLnBrk="0" hangingPunct="0">
              <a:lnSpc>
                <a:spcPct val="140000"/>
              </a:lnSpc>
              <a:buClr>
                <a:srgbClr val="FF6600"/>
              </a:buClr>
              <a:buFont typeface="Wingdings" charset="2"/>
              <a:buChar char="§"/>
              <a:tabLst>
                <a:tab pos="-1600200" algn="l"/>
              </a:tabLst>
            </a:pPr>
            <a:endParaRPr lang="en-US" sz="2400" dirty="0" smtClean="0">
              <a:latin typeface="Tahoma" charset="0"/>
              <a:ea typeface="Tahoma" charset="0"/>
              <a:cs typeface="Tahoma" charset="0"/>
            </a:endParaRPr>
          </a:p>
          <a:p>
            <a:pPr marL="342900" indent="-342900" algn="just" eaLnBrk="0" hangingPunct="0">
              <a:lnSpc>
                <a:spcPct val="140000"/>
              </a:lnSpc>
              <a:buClr>
                <a:srgbClr val="FF6600"/>
              </a:buClr>
              <a:buFont typeface="Wingdings" charset="2"/>
              <a:buChar char="§"/>
              <a:tabLst>
                <a:tab pos="-1600200" algn="l"/>
              </a:tabLst>
            </a:pP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Z </a:t>
            </a:r>
            <a:r>
              <a:rPr lang="en-US" sz="2400" dirty="0">
                <a:latin typeface="Tahoma" charset="0"/>
                <a:ea typeface="Tahoma" charset="0"/>
                <a:cs typeface="Tahoma" charset="0"/>
              </a:rPr>
              <a:t>80K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na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4.5K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pomocí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chladniček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refrigerátorů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)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.      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3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týdny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pro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jeden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sektor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.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Je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třeba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ochadit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4700t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materiálu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.</a:t>
            </a:r>
            <a:endParaRPr lang="en-US" sz="24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 algn="just" eaLnBrk="0" hangingPunct="0">
              <a:lnSpc>
                <a:spcPct val="140000"/>
              </a:lnSpc>
              <a:buClr>
                <a:srgbClr val="FF6600"/>
              </a:buClr>
              <a:buFont typeface="Wingdings" charset="2"/>
              <a:buChar char="§"/>
              <a:tabLst>
                <a:tab pos="-1600200" algn="l"/>
              </a:tabLst>
            </a:pPr>
            <a:endParaRPr lang="en-US" sz="2400" dirty="0" smtClean="0">
              <a:latin typeface="Tahoma" charset="0"/>
              <a:ea typeface="Tahoma" charset="0"/>
              <a:cs typeface="Tahoma" charset="0"/>
            </a:endParaRPr>
          </a:p>
          <a:p>
            <a:pPr marL="342900" indent="-342900" algn="just" eaLnBrk="0" hangingPunct="0">
              <a:lnSpc>
                <a:spcPct val="140000"/>
              </a:lnSpc>
              <a:buClr>
                <a:srgbClr val="FF6600"/>
              </a:buClr>
              <a:buFont typeface="Wingdings" charset="2"/>
              <a:buChar char="§"/>
              <a:tabLst>
                <a:tab pos="-1600200" algn="l"/>
              </a:tabLst>
            </a:pP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Z </a:t>
            </a:r>
            <a:r>
              <a:rPr lang="en-US" sz="2400" dirty="0">
                <a:latin typeface="Tahoma" charset="0"/>
                <a:ea typeface="Tahoma" charset="0"/>
                <a:cs typeface="Tahoma" charset="0"/>
              </a:rPr>
              <a:t>4.2K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na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400" dirty="0">
                <a:latin typeface="Tahoma" charset="0"/>
                <a:ea typeface="Tahoma" charset="0"/>
                <a:cs typeface="Tahoma" charset="0"/>
              </a:rPr>
              <a:t>1.9K.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Chladicí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kompresory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pracující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při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tlaku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15 </a:t>
            </a:r>
            <a:r>
              <a:rPr lang="en-US" sz="2400" dirty="0">
                <a:latin typeface="Tahoma" charset="0"/>
                <a:ea typeface="Tahoma" charset="0"/>
                <a:cs typeface="Tahoma" charset="0"/>
              </a:rPr>
              <a:t>mbar.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 4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dny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pro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jeden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400" dirty="0" err="1" smtClean="0">
                <a:latin typeface="Tahoma" charset="0"/>
                <a:ea typeface="Tahoma" charset="0"/>
                <a:cs typeface="Tahoma" charset="0"/>
              </a:rPr>
              <a:t>sektor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.</a:t>
            </a:r>
            <a:endParaRPr lang="en-US" sz="2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7828" name="Rectangle 17"/>
          <p:cNvSpPr txBox="1">
            <a:spLocks noChangeArrowheads="1"/>
          </p:cNvSpPr>
          <p:nvPr/>
        </p:nvSpPr>
        <p:spPr bwMode="auto">
          <a:xfrm>
            <a:off x="304800" y="6465888"/>
            <a:ext cx="2133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9841CCFD-DD1C-E545-8937-5A8FA799A6BD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49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spect="1" noChangeArrowheads="1"/>
          </p:cNvSpPr>
          <p:nvPr/>
        </p:nvSpPr>
        <p:spPr bwMode="auto">
          <a:xfrm>
            <a:off x="1393825" y="1754188"/>
            <a:ext cx="6000750" cy="3760787"/>
          </a:xfrm>
          <a:prstGeom prst="rect">
            <a:avLst/>
          </a:prstGeom>
          <a:solidFill>
            <a:srgbClr val="99CCFF"/>
          </a:solidFill>
          <a:ln w="25400">
            <a:solidFill>
              <a:srgbClr val="FFCC99"/>
            </a:solidFill>
            <a:miter lim="800000"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620000" cy="685800"/>
          </a:xfrm>
        </p:spPr>
        <p:txBody>
          <a:bodyPr/>
          <a:lstStyle/>
          <a:p>
            <a:r>
              <a:rPr lang="cs-CZ" sz="3200">
                <a:solidFill>
                  <a:schemeClr val="bg1"/>
                </a:solidFill>
                <a:latin typeface="Comic Sans MS" charset="0"/>
              </a:rPr>
              <a:t>Fázový diagram </a:t>
            </a:r>
            <a:r>
              <a:rPr lang="en-US" sz="3200">
                <a:solidFill>
                  <a:schemeClr val="bg1"/>
                </a:solidFill>
                <a:latin typeface="Comic Sans MS" charset="0"/>
              </a:rPr>
              <a:t>jadern</a:t>
            </a:r>
            <a:r>
              <a:rPr lang="cs-CZ" sz="3200">
                <a:solidFill>
                  <a:schemeClr val="bg1"/>
                </a:solidFill>
                <a:latin typeface="Comic Sans MS" charset="0"/>
              </a:rPr>
              <a:t>é hmoty (QCD)</a:t>
            </a:r>
            <a:endParaRPr lang="en-GB" sz="32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50180" name="Rectangle 4"/>
          <p:cNvSpPr>
            <a:spLocks noChangeAspect="1" noChangeArrowheads="1"/>
          </p:cNvSpPr>
          <p:nvPr/>
        </p:nvSpPr>
        <p:spPr bwMode="auto">
          <a:xfrm>
            <a:off x="1436688" y="2954338"/>
            <a:ext cx="630237" cy="2505075"/>
          </a:xfrm>
          <a:prstGeom prst="rect">
            <a:avLst/>
          </a:prstGeom>
          <a:solidFill>
            <a:schemeClr val="hlink"/>
          </a:solidFill>
          <a:ln w="25400">
            <a:solidFill>
              <a:schemeClr val="hlink"/>
            </a:solidFill>
            <a:miter lim="800000"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1" name="Arc 5"/>
          <p:cNvSpPr>
            <a:spLocks noChangeAspect="1"/>
          </p:cNvSpPr>
          <p:nvPr/>
        </p:nvSpPr>
        <p:spPr bwMode="auto">
          <a:xfrm flipH="1">
            <a:off x="5334000" y="4495800"/>
            <a:ext cx="2116138" cy="9429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99FF99"/>
          </a:solidFill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2" name="Line 6"/>
          <p:cNvSpPr>
            <a:spLocks noChangeAspect="1" noChangeShapeType="1"/>
          </p:cNvSpPr>
          <p:nvPr/>
        </p:nvSpPr>
        <p:spPr bwMode="auto">
          <a:xfrm>
            <a:off x="1436688" y="1514475"/>
            <a:ext cx="0" cy="3943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3" name="Arc 7"/>
          <p:cNvSpPr>
            <a:spLocks noChangeAspect="1"/>
          </p:cNvSpPr>
          <p:nvPr/>
        </p:nvSpPr>
        <p:spPr bwMode="auto">
          <a:xfrm>
            <a:off x="2066925" y="2963863"/>
            <a:ext cx="3868738" cy="2505075"/>
          </a:xfrm>
          <a:custGeom>
            <a:avLst/>
            <a:gdLst>
              <a:gd name="G0" fmla="+- 62 0 0"/>
              <a:gd name="G1" fmla="+- 21600 0 0"/>
              <a:gd name="G2" fmla="+- 21600 0 0"/>
              <a:gd name="T0" fmla="*/ 0 w 21662"/>
              <a:gd name="T1" fmla="*/ 1 h 21600"/>
              <a:gd name="T2" fmla="*/ 21662 w 21662"/>
              <a:gd name="T3" fmla="*/ 21600 h 21600"/>
              <a:gd name="T4" fmla="*/ 62 w 2166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62" h="21600" fill="none" extrusionOk="0">
                <a:moveTo>
                  <a:pt x="-1" y="0"/>
                </a:moveTo>
                <a:cubicBezTo>
                  <a:pt x="20" y="0"/>
                  <a:pt x="41" y="-1"/>
                  <a:pt x="62" y="-1"/>
                </a:cubicBezTo>
                <a:cubicBezTo>
                  <a:pt x="11991" y="-1"/>
                  <a:pt x="21662" y="9670"/>
                  <a:pt x="21662" y="21600"/>
                </a:cubicBezTo>
              </a:path>
              <a:path w="21662" h="21600" stroke="0" extrusionOk="0">
                <a:moveTo>
                  <a:pt x="-1" y="0"/>
                </a:moveTo>
                <a:cubicBezTo>
                  <a:pt x="20" y="0"/>
                  <a:pt x="41" y="-1"/>
                  <a:pt x="62" y="-1"/>
                </a:cubicBezTo>
                <a:cubicBezTo>
                  <a:pt x="11991" y="-1"/>
                  <a:pt x="21662" y="9670"/>
                  <a:pt x="21662" y="21600"/>
                </a:cubicBezTo>
                <a:lnTo>
                  <a:pt x="62" y="21600"/>
                </a:lnTo>
                <a:close/>
              </a:path>
            </a:pathLst>
          </a:custGeom>
          <a:solidFill>
            <a:schemeClr val="hlink"/>
          </a:solidFill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4" name="Oval 8"/>
          <p:cNvSpPr>
            <a:spLocks noChangeAspect="1" noChangeArrowheads="1"/>
          </p:cNvSpPr>
          <p:nvPr/>
        </p:nvSpPr>
        <p:spPr bwMode="auto">
          <a:xfrm>
            <a:off x="2071688" y="2900363"/>
            <a:ext cx="106362" cy="104775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5" name="Line 9"/>
          <p:cNvSpPr>
            <a:spLocks noChangeAspect="1" noChangeShapeType="1"/>
          </p:cNvSpPr>
          <p:nvPr/>
        </p:nvSpPr>
        <p:spPr bwMode="auto">
          <a:xfrm flipH="1">
            <a:off x="1436688" y="2954338"/>
            <a:ext cx="635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6" name="Line 10"/>
          <p:cNvSpPr>
            <a:spLocks noChangeAspect="1" noChangeShapeType="1"/>
          </p:cNvSpPr>
          <p:nvPr/>
        </p:nvSpPr>
        <p:spPr bwMode="auto">
          <a:xfrm flipV="1">
            <a:off x="1436688" y="5456238"/>
            <a:ext cx="613727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7" name="Line 11"/>
          <p:cNvSpPr>
            <a:spLocks noChangeAspect="1" noChangeShapeType="1"/>
          </p:cNvSpPr>
          <p:nvPr/>
        </p:nvSpPr>
        <p:spPr bwMode="auto">
          <a:xfrm>
            <a:off x="4543425" y="5264150"/>
            <a:ext cx="0" cy="195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0188" name="Group 12"/>
          <p:cNvGrpSpPr>
            <a:grpSpLocks noChangeAspect="1"/>
          </p:cNvGrpSpPr>
          <p:nvPr/>
        </p:nvGrpSpPr>
        <p:grpSpPr bwMode="auto">
          <a:xfrm>
            <a:off x="3232150" y="4699000"/>
            <a:ext cx="685800" cy="500063"/>
            <a:chOff x="2335" y="2724"/>
            <a:chExt cx="358" cy="262"/>
          </a:xfrm>
        </p:grpSpPr>
        <p:sp>
          <p:nvSpPr>
            <p:cNvPr id="50189" name="Oval 13"/>
            <p:cNvSpPr>
              <a:spLocks noChangeAspect="1" noChangeArrowheads="1"/>
            </p:cNvSpPr>
            <p:nvPr/>
          </p:nvSpPr>
          <p:spPr bwMode="auto">
            <a:xfrm>
              <a:off x="2430" y="2785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0" name="Oval 14"/>
            <p:cNvSpPr>
              <a:spLocks noChangeAspect="1" noChangeArrowheads="1"/>
            </p:cNvSpPr>
            <p:nvPr/>
          </p:nvSpPr>
          <p:spPr bwMode="auto">
            <a:xfrm>
              <a:off x="2516" y="2724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1" name="Oval 15"/>
            <p:cNvSpPr>
              <a:spLocks noChangeAspect="1" noChangeArrowheads="1"/>
            </p:cNvSpPr>
            <p:nvPr/>
          </p:nvSpPr>
          <p:spPr bwMode="auto">
            <a:xfrm>
              <a:off x="2501" y="2750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2" name="Oval 16"/>
            <p:cNvSpPr>
              <a:spLocks noChangeAspect="1" noChangeArrowheads="1"/>
            </p:cNvSpPr>
            <p:nvPr/>
          </p:nvSpPr>
          <p:spPr bwMode="auto">
            <a:xfrm>
              <a:off x="2359" y="2820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3" name="Oval 17"/>
            <p:cNvSpPr>
              <a:spLocks noChangeAspect="1" noChangeArrowheads="1"/>
            </p:cNvSpPr>
            <p:nvPr/>
          </p:nvSpPr>
          <p:spPr bwMode="auto">
            <a:xfrm>
              <a:off x="2395" y="2724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4" name="Oval 18"/>
            <p:cNvSpPr>
              <a:spLocks noChangeAspect="1" noChangeArrowheads="1"/>
            </p:cNvSpPr>
            <p:nvPr/>
          </p:nvSpPr>
          <p:spPr bwMode="auto">
            <a:xfrm>
              <a:off x="2491" y="2820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5" name="Oval 19"/>
            <p:cNvSpPr>
              <a:spLocks noChangeAspect="1" noChangeArrowheads="1"/>
            </p:cNvSpPr>
            <p:nvPr/>
          </p:nvSpPr>
          <p:spPr bwMode="auto">
            <a:xfrm>
              <a:off x="2335" y="2916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6" name="Oval 20"/>
            <p:cNvSpPr>
              <a:spLocks noChangeAspect="1" noChangeArrowheads="1"/>
            </p:cNvSpPr>
            <p:nvPr/>
          </p:nvSpPr>
          <p:spPr bwMode="auto">
            <a:xfrm>
              <a:off x="2420" y="2881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7" name="Oval 21"/>
            <p:cNvSpPr>
              <a:spLocks noChangeAspect="1" noChangeArrowheads="1"/>
            </p:cNvSpPr>
            <p:nvPr/>
          </p:nvSpPr>
          <p:spPr bwMode="auto">
            <a:xfrm>
              <a:off x="2622" y="2724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8" name="Oval 22"/>
            <p:cNvSpPr>
              <a:spLocks noChangeAspect="1" noChangeArrowheads="1"/>
            </p:cNvSpPr>
            <p:nvPr/>
          </p:nvSpPr>
          <p:spPr bwMode="auto">
            <a:xfrm>
              <a:off x="2536" y="2881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9" name="Oval 23"/>
            <p:cNvSpPr>
              <a:spLocks noChangeAspect="1" noChangeArrowheads="1"/>
            </p:cNvSpPr>
            <p:nvPr/>
          </p:nvSpPr>
          <p:spPr bwMode="auto">
            <a:xfrm>
              <a:off x="2536" y="2916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0" name="Oval 24"/>
            <p:cNvSpPr>
              <a:spLocks noChangeAspect="1" noChangeArrowheads="1"/>
            </p:cNvSpPr>
            <p:nvPr/>
          </p:nvSpPr>
          <p:spPr bwMode="auto">
            <a:xfrm>
              <a:off x="2612" y="2820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1" name="Oval 25"/>
            <p:cNvSpPr>
              <a:spLocks noChangeAspect="1" noChangeArrowheads="1"/>
            </p:cNvSpPr>
            <p:nvPr/>
          </p:nvSpPr>
          <p:spPr bwMode="auto">
            <a:xfrm>
              <a:off x="2597" y="2846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0202" name="Group 26"/>
          <p:cNvGrpSpPr>
            <a:grpSpLocks noChangeAspect="1"/>
          </p:cNvGrpSpPr>
          <p:nvPr/>
        </p:nvGrpSpPr>
        <p:grpSpPr bwMode="auto">
          <a:xfrm>
            <a:off x="4395788" y="5027613"/>
            <a:ext cx="314325" cy="344487"/>
            <a:chOff x="2842" y="3482"/>
            <a:chExt cx="164" cy="180"/>
          </a:xfrm>
        </p:grpSpPr>
        <p:sp>
          <p:nvSpPr>
            <p:cNvPr id="50203" name="Oval 27"/>
            <p:cNvSpPr>
              <a:spLocks noChangeAspect="1" noChangeArrowheads="1"/>
            </p:cNvSpPr>
            <p:nvPr/>
          </p:nvSpPr>
          <p:spPr bwMode="auto">
            <a:xfrm>
              <a:off x="2872" y="3592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4" name="Oval 28"/>
            <p:cNvSpPr>
              <a:spLocks noChangeAspect="1" noChangeArrowheads="1"/>
            </p:cNvSpPr>
            <p:nvPr/>
          </p:nvSpPr>
          <p:spPr bwMode="auto">
            <a:xfrm>
              <a:off x="2878" y="3541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5" name="Oval 29"/>
            <p:cNvSpPr>
              <a:spLocks noChangeAspect="1" noChangeArrowheads="1"/>
            </p:cNvSpPr>
            <p:nvPr/>
          </p:nvSpPr>
          <p:spPr bwMode="auto">
            <a:xfrm>
              <a:off x="2912" y="3576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6" name="Oval 30"/>
            <p:cNvSpPr>
              <a:spLocks noChangeAspect="1" noChangeArrowheads="1"/>
            </p:cNvSpPr>
            <p:nvPr/>
          </p:nvSpPr>
          <p:spPr bwMode="auto">
            <a:xfrm>
              <a:off x="2842" y="3541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7" name="Oval 31"/>
            <p:cNvSpPr>
              <a:spLocks noChangeAspect="1" noChangeArrowheads="1"/>
            </p:cNvSpPr>
            <p:nvPr/>
          </p:nvSpPr>
          <p:spPr bwMode="auto">
            <a:xfrm>
              <a:off x="2920" y="3482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8" name="Oval 32"/>
            <p:cNvSpPr>
              <a:spLocks noChangeAspect="1" noChangeArrowheads="1"/>
            </p:cNvSpPr>
            <p:nvPr/>
          </p:nvSpPr>
          <p:spPr bwMode="auto">
            <a:xfrm>
              <a:off x="2899" y="3541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9" name="Oval 33"/>
            <p:cNvSpPr>
              <a:spLocks noChangeAspect="1" noChangeArrowheads="1"/>
            </p:cNvSpPr>
            <p:nvPr/>
          </p:nvSpPr>
          <p:spPr bwMode="auto">
            <a:xfrm>
              <a:off x="2935" y="3541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10" name="Oval 34"/>
            <p:cNvSpPr>
              <a:spLocks noChangeAspect="1" noChangeArrowheads="1"/>
            </p:cNvSpPr>
            <p:nvPr/>
          </p:nvSpPr>
          <p:spPr bwMode="auto">
            <a:xfrm>
              <a:off x="2864" y="3506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11" name="Oval 35"/>
            <p:cNvSpPr>
              <a:spLocks noChangeAspect="1" noChangeArrowheads="1"/>
            </p:cNvSpPr>
            <p:nvPr/>
          </p:nvSpPr>
          <p:spPr bwMode="auto">
            <a:xfrm>
              <a:off x="2878" y="3576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12" name="Oval 36"/>
            <p:cNvSpPr>
              <a:spLocks noChangeAspect="1" noChangeArrowheads="1"/>
            </p:cNvSpPr>
            <p:nvPr/>
          </p:nvSpPr>
          <p:spPr bwMode="auto">
            <a:xfrm>
              <a:off x="2899" y="3506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213" name="Oval 37"/>
          <p:cNvSpPr>
            <a:spLocks noChangeAspect="1" noChangeArrowheads="1"/>
          </p:cNvSpPr>
          <p:nvPr/>
        </p:nvSpPr>
        <p:spPr bwMode="auto">
          <a:xfrm>
            <a:off x="2360613" y="3317875"/>
            <a:ext cx="134937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14" name="Oval 38"/>
          <p:cNvSpPr>
            <a:spLocks noChangeAspect="1" noChangeArrowheads="1"/>
          </p:cNvSpPr>
          <p:nvPr/>
        </p:nvSpPr>
        <p:spPr bwMode="auto">
          <a:xfrm>
            <a:off x="2524125" y="3200400"/>
            <a:ext cx="136525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15" name="Oval 39"/>
          <p:cNvSpPr>
            <a:spLocks noChangeAspect="1" noChangeArrowheads="1"/>
          </p:cNvSpPr>
          <p:nvPr/>
        </p:nvSpPr>
        <p:spPr bwMode="auto">
          <a:xfrm>
            <a:off x="2495550" y="3249613"/>
            <a:ext cx="136525" cy="134937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16" name="Oval 40"/>
          <p:cNvSpPr>
            <a:spLocks noChangeAspect="1" noChangeArrowheads="1"/>
          </p:cNvSpPr>
          <p:nvPr/>
        </p:nvSpPr>
        <p:spPr bwMode="auto">
          <a:xfrm>
            <a:off x="2224088" y="3384550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17" name="Oval 41"/>
          <p:cNvSpPr>
            <a:spLocks noChangeAspect="1" noChangeArrowheads="1"/>
          </p:cNvSpPr>
          <p:nvPr/>
        </p:nvSpPr>
        <p:spPr bwMode="auto">
          <a:xfrm>
            <a:off x="2293938" y="3200400"/>
            <a:ext cx="134937" cy="133350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18" name="Oval 42"/>
          <p:cNvSpPr>
            <a:spLocks noChangeAspect="1" noChangeArrowheads="1"/>
          </p:cNvSpPr>
          <p:nvPr/>
        </p:nvSpPr>
        <p:spPr bwMode="auto">
          <a:xfrm>
            <a:off x="2476500" y="3384550"/>
            <a:ext cx="136525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19" name="Oval 43"/>
          <p:cNvSpPr>
            <a:spLocks noChangeAspect="1" noChangeArrowheads="1"/>
          </p:cNvSpPr>
          <p:nvPr/>
        </p:nvSpPr>
        <p:spPr bwMode="auto">
          <a:xfrm>
            <a:off x="2178050" y="3567113"/>
            <a:ext cx="136525" cy="134937"/>
          </a:xfrm>
          <a:prstGeom prst="ellipse">
            <a:avLst/>
          </a:prstGeom>
          <a:gradFill rotWithShape="0">
            <a:gsLst>
              <a:gs pos="0">
                <a:srgbClr val="FF66CC"/>
              </a:gs>
              <a:gs pos="100000">
                <a:srgbClr val="FF66CC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0" name="Oval 44"/>
          <p:cNvSpPr>
            <a:spLocks noChangeAspect="1" noChangeArrowheads="1"/>
          </p:cNvSpPr>
          <p:nvPr/>
        </p:nvSpPr>
        <p:spPr bwMode="auto">
          <a:xfrm>
            <a:off x="2341563" y="3500438"/>
            <a:ext cx="134937" cy="134937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1" name="Oval 45"/>
          <p:cNvSpPr>
            <a:spLocks noChangeAspect="1" noChangeArrowheads="1"/>
          </p:cNvSpPr>
          <p:nvPr/>
        </p:nvSpPr>
        <p:spPr bwMode="auto">
          <a:xfrm>
            <a:off x="2727325" y="3200400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2" name="Oval 46"/>
          <p:cNvSpPr>
            <a:spLocks noChangeAspect="1" noChangeArrowheads="1"/>
          </p:cNvSpPr>
          <p:nvPr/>
        </p:nvSpPr>
        <p:spPr bwMode="auto">
          <a:xfrm>
            <a:off x="2563813" y="3500438"/>
            <a:ext cx="134937" cy="134937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3" name="Oval 47"/>
          <p:cNvSpPr>
            <a:spLocks noChangeAspect="1" noChangeArrowheads="1"/>
          </p:cNvSpPr>
          <p:nvPr/>
        </p:nvSpPr>
        <p:spPr bwMode="auto">
          <a:xfrm>
            <a:off x="2563813" y="3567113"/>
            <a:ext cx="134937" cy="134937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4" name="Oval 48"/>
          <p:cNvSpPr>
            <a:spLocks noChangeAspect="1" noChangeArrowheads="1"/>
          </p:cNvSpPr>
          <p:nvPr/>
        </p:nvSpPr>
        <p:spPr bwMode="auto">
          <a:xfrm>
            <a:off x="2708275" y="3384550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5" name="Oval 49"/>
          <p:cNvSpPr>
            <a:spLocks noChangeAspect="1" noChangeArrowheads="1"/>
          </p:cNvSpPr>
          <p:nvPr/>
        </p:nvSpPr>
        <p:spPr bwMode="auto">
          <a:xfrm>
            <a:off x="2679700" y="3433763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6" name="Oval 50"/>
          <p:cNvSpPr>
            <a:spLocks noChangeAspect="1" noChangeArrowheads="1"/>
          </p:cNvSpPr>
          <p:nvPr/>
        </p:nvSpPr>
        <p:spPr bwMode="auto">
          <a:xfrm>
            <a:off x="2543175" y="3500438"/>
            <a:ext cx="136525" cy="134937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7" name="Oval 51"/>
          <p:cNvSpPr>
            <a:spLocks noChangeAspect="1" noChangeArrowheads="1"/>
          </p:cNvSpPr>
          <p:nvPr/>
        </p:nvSpPr>
        <p:spPr bwMode="auto">
          <a:xfrm>
            <a:off x="2708275" y="3384550"/>
            <a:ext cx="136525" cy="133350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8" name="Oval 52"/>
          <p:cNvSpPr>
            <a:spLocks noChangeAspect="1" noChangeArrowheads="1"/>
          </p:cNvSpPr>
          <p:nvPr/>
        </p:nvSpPr>
        <p:spPr bwMode="auto">
          <a:xfrm>
            <a:off x="2679700" y="3433763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9" name="Oval 53"/>
          <p:cNvSpPr>
            <a:spLocks noChangeAspect="1" noChangeArrowheads="1"/>
          </p:cNvSpPr>
          <p:nvPr/>
        </p:nvSpPr>
        <p:spPr bwMode="auto">
          <a:xfrm>
            <a:off x="2408238" y="3567113"/>
            <a:ext cx="134937" cy="134937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0" name="Oval 54"/>
          <p:cNvSpPr>
            <a:spLocks noChangeAspect="1" noChangeArrowheads="1"/>
          </p:cNvSpPr>
          <p:nvPr/>
        </p:nvSpPr>
        <p:spPr bwMode="auto">
          <a:xfrm>
            <a:off x="2476500" y="3384550"/>
            <a:ext cx="136525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1" name="Oval 55"/>
          <p:cNvSpPr>
            <a:spLocks noChangeAspect="1" noChangeArrowheads="1"/>
          </p:cNvSpPr>
          <p:nvPr/>
        </p:nvSpPr>
        <p:spPr bwMode="auto">
          <a:xfrm>
            <a:off x="2660650" y="3567113"/>
            <a:ext cx="136525" cy="134937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2" name="Oval 56"/>
          <p:cNvSpPr>
            <a:spLocks noChangeAspect="1" noChangeArrowheads="1"/>
          </p:cNvSpPr>
          <p:nvPr/>
        </p:nvSpPr>
        <p:spPr bwMode="auto">
          <a:xfrm>
            <a:off x="2362200" y="3751263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3" name="Oval 57"/>
          <p:cNvSpPr>
            <a:spLocks noChangeAspect="1" noChangeArrowheads="1"/>
          </p:cNvSpPr>
          <p:nvPr/>
        </p:nvSpPr>
        <p:spPr bwMode="auto">
          <a:xfrm>
            <a:off x="2524125" y="3684588"/>
            <a:ext cx="136525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4" name="Oval 58"/>
          <p:cNvSpPr>
            <a:spLocks noChangeAspect="1" noChangeArrowheads="1"/>
          </p:cNvSpPr>
          <p:nvPr/>
        </p:nvSpPr>
        <p:spPr bwMode="auto">
          <a:xfrm>
            <a:off x="2911475" y="3384550"/>
            <a:ext cx="134938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5" name="Oval 59"/>
          <p:cNvSpPr>
            <a:spLocks noChangeAspect="1" noChangeArrowheads="1"/>
          </p:cNvSpPr>
          <p:nvPr/>
        </p:nvSpPr>
        <p:spPr bwMode="auto">
          <a:xfrm>
            <a:off x="2746375" y="3684588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6" name="Oval 60"/>
          <p:cNvSpPr>
            <a:spLocks noChangeAspect="1" noChangeArrowheads="1"/>
          </p:cNvSpPr>
          <p:nvPr/>
        </p:nvSpPr>
        <p:spPr bwMode="auto">
          <a:xfrm>
            <a:off x="2746375" y="3751263"/>
            <a:ext cx="136525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7" name="Oval 61"/>
          <p:cNvSpPr>
            <a:spLocks noChangeAspect="1" noChangeArrowheads="1"/>
          </p:cNvSpPr>
          <p:nvPr/>
        </p:nvSpPr>
        <p:spPr bwMode="auto">
          <a:xfrm>
            <a:off x="2892425" y="3567113"/>
            <a:ext cx="134938" cy="134937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8" name="Oval 62"/>
          <p:cNvSpPr>
            <a:spLocks noChangeAspect="1" noChangeArrowheads="1"/>
          </p:cNvSpPr>
          <p:nvPr/>
        </p:nvSpPr>
        <p:spPr bwMode="auto">
          <a:xfrm>
            <a:off x="2863850" y="3617913"/>
            <a:ext cx="134938" cy="133350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9" name="Oval 63"/>
          <p:cNvSpPr>
            <a:spLocks noChangeAspect="1" noChangeArrowheads="1"/>
          </p:cNvSpPr>
          <p:nvPr/>
        </p:nvSpPr>
        <p:spPr bwMode="auto">
          <a:xfrm>
            <a:off x="2360613" y="3317875"/>
            <a:ext cx="134937" cy="133350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0" name="Oval 64"/>
          <p:cNvSpPr>
            <a:spLocks noChangeAspect="1" noChangeArrowheads="1"/>
          </p:cNvSpPr>
          <p:nvPr/>
        </p:nvSpPr>
        <p:spPr bwMode="auto">
          <a:xfrm>
            <a:off x="2524125" y="3200400"/>
            <a:ext cx="136525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1" name="Oval 65"/>
          <p:cNvSpPr>
            <a:spLocks noChangeAspect="1" noChangeArrowheads="1"/>
          </p:cNvSpPr>
          <p:nvPr/>
        </p:nvSpPr>
        <p:spPr bwMode="auto">
          <a:xfrm>
            <a:off x="2495550" y="3249613"/>
            <a:ext cx="136525" cy="134937"/>
          </a:xfrm>
          <a:prstGeom prst="ellipse">
            <a:avLst/>
          </a:prstGeom>
          <a:gradFill rotWithShape="0">
            <a:gsLst>
              <a:gs pos="0">
                <a:srgbClr val="FF66CC"/>
              </a:gs>
              <a:gs pos="100000">
                <a:srgbClr val="FF66CC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2" name="Oval 66"/>
          <p:cNvSpPr>
            <a:spLocks noChangeAspect="1" noChangeArrowheads="1"/>
          </p:cNvSpPr>
          <p:nvPr/>
        </p:nvSpPr>
        <p:spPr bwMode="auto">
          <a:xfrm>
            <a:off x="2224088" y="3384550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3" name="Oval 67"/>
          <p:cNvSpPr>
            <a:spLocks noChangeAspect="1" noChangeArrowheads="1"/>
          </p:cNvSpPr>
          <p:nvPr/>
        </p:nvSpPr>
        <p:spPr bwMode="auto">
          <a:xfrm>
            <a:off x="2293938" y="3200400"/>
            <a:ext cx="134937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4" name="Oval 68"/>
          <p:cNvSpPr>
            <a:spLocks noChangeAspect="1" noChangeArrowheads="1"/>
          </p:cNvSpPr>
          <p:nvPr/>
        </p:nvSpPr>
        <p:spPr bwMode="auto">
          <a:xfrm>
            <a:off x="2476500" y="3384550"/>
            <a:ext cx="136525" cy="133350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5" name="Oval 69"/>
          <p:cNvSpPr>
            <a:spLocks noChangeAspect="1" noChangeArrowheads="1"/>
          </p:cNvSpPr>
          <p:nvPr/>
        </p:nvSpPr>
        <p:spPr bwMode="auto">
          <a:xfrm>
            <a:off x="2178050" y="3567113"/>
            <a:ext cx="136525" cy="134937"/>
          </a:xfrm>
          <a:prstGeom prst="ellipse">
            <a:avLst/>
          </a:prstGeom>
          <a:gradFill rotWithShape="0">
            <a:gsLst>
              <a:gs pos="0">
                <a:srgbClr val="FF66CC"/>
              </a:gs>
              <a:gs pos="100000">
                <a:srgbClr val="FF66CC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6" name="Oval 70"/>
          <p:cNvSpPr>
            <a:spLocks noChangeAspect="1" noChangeArrowheads="1"/>
          </p:cNvSpPr>
          <p:nvPr/>
        </p:nvSpPr>
        <p:spPr bwMode="auto">
          <a:xfrm>
            <a:off x="2798763" y="3665538"/>
            <a:ext cx="134937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7" name="Oval 71"/>
          <p:cNvSpPr>
            <a:spLocks noChangeAspect="1" noChangeArrowheads="1"/>
          </p:cNvSpPr>
          <p:nvPr/>
        </p:nvSpPr>
        <p:spPr bwMode="auto">
          <a:xfrm>
            <a:off x="2727325" y="3200400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8" name="Oval 72"/>
          <p:cNvSpPr>
            <a:spLocks noChangeAspect="1" noChangeArrowheads="1"/>
          </p:cNvSpPr>
          <p:nvPr/>
        </p:nvSpPr>
        <p:spPr bwMode="auto">
          <a:xfrm>
            <a:off x="2563813" y="3500438"/>
            <a:ext cx="134937" cy="134937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9" name="Oval 73"/>
          <p:cNvSpPr>
            <a:spLocks noChangeAspect="1" noChangeArrowheads="1"/>
          </p:cNvSpPr>
          <p:nvPr/>
        </p:nvSpPr>
        <p:spPr bwMode="auto">
          <a:xfrm>
            <a:off x="2563813" y="3567113"/>
            <a:ext cx="134937" cy="134937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0" name="Oval 74"/>
          <p:cNvSpPr>
            <a:spLocks noChangeAspect="1" noChangeArrowheads="1"/>
          </p:cNvSpPr>
          <p:nvPr/>
        </p:nvSpPr>
        <p:spPr bwMode="auto">
          <a:xfrm>
            <a:off x="2708275" y="3384550"/>
            <a:ext cx="136525" cy="133350"/>
          </a:xfrm>
          <a:prstGeom prst="ellipse">
            <a:avLst/>
          </a:prstGeom>
          <a:gradFill rotWithShape="0">
            <a:gsLst>
              <a:gs pos="0">
                <a:srgbClr val="FF66CC"/>
              </a:gs>
              <a:gs pos="100000">
                <a:srgbClr val="FF66CC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1" name="Oval 75"/>
          <p:cNvSpPr>
            <a:spLocks noChangeAspect="1" noChangeArrowheads="1"/>
          </p:cNvSpPr>
          <p:nvPr/>
        </p:nvSpPr>
        <p:spPr bwMode="auto">
          <a:xfrm>
            <a:off x="2679700" y="3433763"/>
            <a:ext cx="136525" cy="133350"/>
          </a:xfrm>
          <a:prstGeom prst="ellipse">
            <a:avLst/>
          </a:prstGeom>
          <a:gradFill rotWithShape="0">
            <a:gsLst>
              <a:gs pos="0">
                <a:srgbClr val="FF33CC"/>
              </a:gs>
              <a:gs pos="100000">
                <a:srgbClr val="FF33CC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2" name="Oval 76"/>
          <p:cNvSpPr>
            <a:spLocks noChangeAspect="1" noChangeArrowheads="1"/>
          </p:cNvSpPr>
          <p:nvPr/>
        </p:nvSpPr>
        <p:spPr bwMode="auto">
          <a:xfrm>
            <a:off x="2363788" y="2389188"/>
            <a:ext cx="90487" cy="90487"/>
          </a:xfrm>
          <a:prstGeom prst="ellipse">
            <a:avLst/>
          </a:prstGeom>
          <a:solidFill>
            <a:srgbClr val="CC00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3" name="Oval 77"/>
          <p:cNvSpPr>
            <a:spLocks noChangeAspect="1" noChangeArrowheads="1"/>
          </p:cNvSpPr>
          <p:nvPr/>
        </p:nvSpPr>
        <p:spPr bwMode="auto">
          <a:xfrm>
            <a:off x="2592388" y="2206625"/>
            <a:ext cx="88900" cy="88900"/>
          </a:xfrm>
          <a:prstGeom prst="ellipse">
            <a:avLst/>
          </a:prstGeom>
          <a:solidFill>
            <a:srgbClr val="00CC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4" name="Oval 78"/>
          <p:cNvSpPr>
            <a:spLocks noChangeAspect="1" noChangeArrowheads="1"/>
          </p:cNvSpPr>
          <p:nvPr/>
        </p:nvSpPr>
        <p:spPr bwMode="auto">
          <a:xfrm>
            <a:off x="2774950" y="2389188"/>
            <a:ext cx="90488" cy="90487"/>
          </a:xfrm>
          <a:prstGeom prst="ellipse">
            <a:avLst/>
          </a:prstGeom>
          <a:solidFill>
            <a:srgbClr val="000066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5" name="Oval 79"/>
          <p:cNvSpPr>
            <a:spLocks noChangeAspect="1" noChangeArrowheads="1"/>
          </p:cNvSpPr>
          <p:nvPr/>
        </p:nvSpPr>
        <p:spPr bwMode="auto">
          <a:xfrm>
            <a:off x="2454275" y="2254250"/>
            <a:ext cx="88900" cy="88900"/>
          </a:xfrm>
          <a:prstGeom prst="ellipse">
            <a:avLst/>
          </a:prstGeom>
          <a:solidFill>
            <a:srgbClr val="CC00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6" name="Oval 80"/>
          <p:cNvSpPr>
            <a:spLocks noChangeAspect="1" noChangeArrowheads="1"/>
          </p:cNvSpPr>
          <p:nvPr/>
        </p:nvSpPr>
        <p:spPr bwMode="auto">
          <a:xfrm>
            <a:off x="2789238" y="2163763"/>
            <a:ext cx="88900" cy="90487"/>
          </a:xfrm>
          <a:prstGeom prst="ellipse">
            <a:avLst/>
          </a:prstGeom>
          <a:solidFill>
            <a:srgbClr val="00CC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7" name="Oval 81"/>
          <p:cNvSpPr>
            <a:spLocks noChangeAspect="1" noChangeArrowheads="1"/>
          </p:cNvSpPr>
          <p:nvPr/>
        </p:nvSpPr>
        <p:spPr bwMode="auto">
          <a:xfrm>
            <a:off x="2495550" y="2117725"/>
            <a:ext cx="90488" cy="90488"/>
          </a:xfrm>
          <a:prstGeom prst="ellipse">
            <a:avLst/>
          </a:prstGeom>
          <a:solidFill>
            <a:srgbClr val="000066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8" name="Oval 82"/>
          <p:cNvSpPr>
            <a:spLocks noChangeAspect="1" noChangeArrowheads="1"/>
          </p:cNvSpPr>
          <p:nvPr/>
        </p:nvSpPr>
        <p:spPr bwMode="auto">
          <a:xfrm>
            <a:off x="2981325" y="2295525"/>
            <a:ext cx="90488" cy="90488"/>
          </a:xfrm>
          <a:prstGeom prst="ellipse">
            <a:avLst/>
          </a:prstGeom>
          <a:solidFill>
            <a:srgbClr val="CC00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9" name="Oval 83"/>
          <p:cNvSpPr>
            <a:spLocks noChangeAspect="1" noChangeArrowheads="1"/>
          </p:cNvSpPr>
          <p:nvPr/>
        </p:nvSpPr>
        <p:spPr bwMode="auto">
          <a:xfrm>
            <a:off x="2797175" y="2573338"/>
            <a:ext cx="88900" cy="90487"/>
          </a:xfrm>
          <a:prstGeom prst="ellipse">
            <a:avLst/>
          </a:prstGeom>
          <a:solidFill>
            <a:srgbClr val="00CC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60" name="Oval 84"/>
          <p:cNvSpPr>
            <a:spLocks noChangeAspect="1" noChangeArrowheads="1"/>
          </p:cNvSpPr>
          <p:nvPr/>
        </p:nvSpPr>
        <p:spPr bwMode="auto">
          <a:xfrm>
            <a:off x="2936875" y="2433638"/>
            <a:ext cx="88900" cy="90487"/>
          </a:xfrm>
          <a:prstGeom prst="ellipse">
            <a:avLst/>
          </a:prstGeom>
          <a:solidFill>
            <a:srgbClr val="000066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61" name="Oval 85"/>
          <p:cNvSpPr>
            <a:spLocks noChangeAspect="1" noChangeArrowheads="1"/>
          </p:cNvSpPr>
          <p:nvPr/>
        </p:nvSpPr>
        <p:spPr bwMode="auto">
          <a:xfrm>
            <a:off x="2836863" y="2066925"/>
            <a:ext cx="88900" cy="88900"/>
          </a:xfrm>
          <a:prstGeom prst="ellipse">
            <a:avLst/>
          </a:prstGeom>
          <a:solidFill>
            <a:srgbClr val="CC00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62" name="Oval 86"/>
          <p:cNvSpPr>
            <a:spLocks noChangeAspect="1" noChangeArrowheads="1"/>
          </p:cNvSpPr>
          <p:nvPr/>
        </p:nvSpPr>
        <p:spPr bwMode="auto">
          <a:xfrm>
            <a:off x="2570163" y="2433638"/>
            <a:ext cx="90487" cy="90487"/>
          </a:xfrm>
          <a:prstGeom prst="ellipse">
            <a:avLst/>
          </a:prstGeom>
          <a:solidFill>
            <a:srgbClr val="00CC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63" name="Oval 87"/>
          <p:cNvSpPr>
            <a:spLocks noChangeAspect="1" noChangeArrowheads="1"/>
          </p:cNvSpPr>
          <p:nvPr/>
        </p:nvSpPr>
        <p:spPr bwMode="auto">
          <a:xfrm>
            <a:off x="2698750" y="2116138"/>
            <a:ext cx="90488" cy="90487"/>
          </a:xfrm>
          <a:prstGeom prst="ellipse">
            <a:avLst/>
          </a:prstGeom>
          <a:solidFill>
            <a:srgbClr val="000066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64" name="Text Box 88"/>
          <p:cNvSpPr txBox="1">
            <a:spLocks noChangeAspect="1" noChangeArrowheads="1"/>
          </p:cNvSpPr>
          <p:nvPr/>
        </p:nvSpPr>
        <p:spPr bwMode="auto">
          <a:xfrm rot="-5400000">
            <a:off x="-34924" y="2574925"/>
            <a:ext cx="1085850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  <a:latin typeface="Comic Sans MS" charset="0"/>
              </a:rPr>
              <a:t>Te</a:t>
            </a:r>
            <a:r>
              <a:rPr lang="cs-CZ" sz="2000">
                <a:solidFill>
                  <a:schemeClr val="bg1"/>
                </a:solidFill>
                <a:latin typeface="Comic Sans MS" charset="0"/>
              </a:rPr>
              <a:t>plota</a:t>
            </a:r>
            <a:endParaRPr lang="en-GB" sz="20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50265" name="Text Box 89"/>
          <p:cNvSpPr txBox="1">
            <a:spLocks noChangeAspect="1" noChangeArrowheads="1"/>
          </p:cNvSpPr>
          <p:nvPr/>
        </p:nvSpPr>
        <p:spPr bwMode="auto">
          <a:xfrm>
            <a:off x="3886200" y="5791200"/>
            <a:ext cx="2071688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2000">
                <a:solidFill>
                  <a:schemeClr val="bg1"/>
                </a:solidFill>
                <a:latin typeface="Comic Sans MS" charset="0"/>
              </a:rPr>
              <a:t>jaderná</a:t>
            </a:r>
            <a:r>
              <a:rPr lang="en-GB" sz="200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cs-CZ" sz="2000">
                <a:solidFill>
                  <a:schemeClr val="bg1"/>
                </a:solidFill>
                <a:latin typeface="Comic Sans MS" charset="0"/>
              </a:rPr>
              <a:t>hustota</a:t>
            </a:r>
            <a:endParaRPr lang="en-GB" sz="20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50266" name="Text Box 90"/>
          <p:cNvSpPr txBox="1">
            <a:spLocks noChangeAspect="1" noChangeArrowheads="1"/>
          </p:cNvSpPr>
          <p:nvPr/>
        </p:nvSpPr>
        <p:spPr bwMode="auto">
          <a:xfrm>
            <a:off x="5410200" y="5492750"/>
            <a:ext cx="2466975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accent1"/>
                </a:solidFill>
                <a:latin typeface="Comic Sans MS" charset="0"/>
              </a:rPr>
              <a:t>Neutron</a:t>
            </a:r>
            <a:r>
              <a:rPr lang="cs-CZ" sz="2000">
                <a:solidFill>
                  <a:schemeClr val="accent1"/>
                </a:solidFill>
                <a:latin typeface="Comic Sans MS" charset="0"/>
              </a:rPr>
              <a:t>ové</a:t>
            </a:r>
            <a:r>
              <a:rPr lang="en-GB" sz="2000">
                <a:solidFill>
                  <a:schemeClr val="accent1"/>
                </a:solidFill>
                <a:latin typeface="Comic Sans MS" charset="0"/>
              </a:rPr>
              <a:t> </a:t>
            </a:r>
            <a:r>
              <a:rPr lang="cs-CZ" sz="2000">
                <a:solidFill>
                  <a:schemeClr val="accent1"/>
                </a:solidFill>
                <a:latin typeface="Comic Sans MS" charset="0"/>
              </a:rPr>
              <a:t>hvězdy</a:t>
            </a:r>
            <a:endParaRPr lang="en-GB" sz="2000">
              <a:solidFill>
                <a:schemeClr val="accent1"/>
              </a:solidFill>
              <a:latin typeface="Comic Sans MS" charset="0"/>
            </a:endParaRPr>
          </a:p>
        </p:txBody>
      </p:sp>
      <p:sp>
        <p:nvSpPr>
          <p:cNvPr id="50267" name="Text Box 91"/>
          <p:cNvSpPr txBox="1">
            <a:spLocks noChangeAspect="1" noChangeArrowheads="1"/>
          </p:cNvSpPr>
          <p:nvPr/>
        </p:nvSpPr>
        <p:spPr bwMode="auto">
          <a:xfrm>
            <a:off x="501650" y="1235075"/>
            <a:ext cx="1727200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2000">
                <a:solidFill>
                  <a:srgbClr val="FFFF00"/>
                </a:solidFill>
                <a:latin typeface="Comic Sans MS" charset="0"/>
              </a:rPr>
              <a:t>Ranný vesmír</a:t>
            </a:r>
            <a:endParaRPr lang="en-GB" sz="200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0268" name="Text Box 92"/>
          <p:cNvSpPr txBox="1">
            <a:spLocks noChangeAspect="1" noChangeArrowheads="1"/>
          </p:cNvSpPr>
          <p:nvPr/>
        </p:nvSpPr>
        <p:spPr bwMode="auto">
          <a:xfrm>
            <a:off x="4395788" y="4543425"/>
            <a:ext cx="819150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2000">
                <a:latin typeface="Comic Sans MS" charset="0"/>
              </a:rPr>
              <a:t>jádra</a:t>
            </a:r>
            <a:endParaRPr lang="en-GB" sz="2000">
              <a:latin typeface="Comic Sans MS" charset="0"/>
            </a:endParaRPr>
          </a:p>
        </p:txBody>
      </p:sp>
      <p:sp>
        <p:nvSpPr>
          <p:cNvPr id="50269" name="Text Box 93"/>
          <p:cNvSpPr txBox="1">
            <a:spLocks noChangeAspect="1" noChangeArrowheads="1"/>
          </p:cNvSpPr>
          <p:nvPr/>
        </p:nvSpPr>
        <p:spPr bwMode="auto">
          <a:xfrm>
            <a:off x="1587500" y="4287838"/>
            <a:ext cx="1998663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Comic Sans MS" charset="0"/>
              </a:rPr>
              <a:t>n</a:t>
            </a:r>
            <a:r>
              <a:rPr lang="cs-CZ" sz="2000">
                <a:latin typeface="Comic Sans MS" charset="0"/>
              </a:rPr>
              <a:t>ukleonový plyn</a:t>
            </a:r>
            <a:endParaRPr lang="en-GB" sz="2000">
              <a:latin typeface="Comic Sans MS" charset="0"/>
            </a:endParaRPr>
          </a:p>
        </p:txBody>
      </p:sp>
      <p:sp>
        <p:nvSpPr>
          <p:cNvPr id="50270" name="Text Box 94"/>
          <p:cNvSpPr txBox="1">
            <a:spLocks noChangeAspect="1" noChangeArrowheads="1"/>
          </p:cNvSpPr>
          <p:nvPr/>
        </p:nvSpPr>
        <p:spPr bwMode="auto">
          <a:xfrm>
            <a:off x="2998788" y="3803650"/>
            <a:ext cx="1935162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latin typeface="Comic Sans MS" charset="0"/>
              </a:rPr>
              <a:t>hadron</a:t>
            </a:r>
            <a:r>
              <a:rPr lang="cs-CZ" sz="2000">
                <a:latin typeface="Comic Sans MS" charset="0"/>
              </a:rPr>
              <a:t>ový plyn</a:t>
            </a:r>
            <a:endParaRPr lang="en-GB" sz="2000">
              <a:latin typeface="Comic Sans MS" charset="0"/>
            </a:endParaRPr>
          </a:p>
        </p:txBody>
      </p:sp>
      <p:sp>
        <p:nvSpPr>
          <p:cNvPr id="50271" name="Text Box 95"/>
          <p:cNvSpPr txBox="1">
            <a:spLocks noChangeAspect="1" noChangeArrowheads="1"/>
          </p:cNvSpPr>
          <p:nvPr/>
        </p:nvSpPr>
        <p:spPr bwMode="auto">
          <a:xfrm>
            <a:off x="5724525" y="3587750"/>
            <a:ext cx="1458913" cy="7016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cs-CZ" sz="2000">
                <a:solidFill>
                  <a:srgbClr val="008000"/>
                </a:solidFill>
                <a:latin typeface="Comic Sans MS" charset="0"/>
              </a:rPr>
              <a:t>barevný</a:t>
            </a:r>
            <a:r>
              <a:rPr lang="en-GB" sz="2000">
                <a:solidFill>
                  <a:srgbClr val="008000"/>
                </a:solidFill>
                <a:latin typeface="Comic Sans MS" charset="0"/>
              </a:rPr>
              <a:t> </a:t>
            </a:r>
          </a:p>
          <a:p>
            <a:pPr algn="ctr" eaLnBrk="0" hangingPunct="0"/>
            <a:r>
              <a:rPr lang="cs-CZ" sz="2000">
                <a:solidFill>
                  <a:srgbClr val="008000"/>
                </a:solidFill>
                <a:latin typeface="Comic Sans MS" charset="0"/>
              </a:rPr>
              <a:t>supravodič</a:t>
            </a:r>
            <a:endParaRPr lang="en-GB" sz="2000">
              <a:solidFill>
                <a:srgbClr val="008000"/>
              </a:solidFill>
              <a:latin typeface="Comic Sans MS" charset="0"/>
            </a:endParaRPr>
          </a:p>
        </p:txBody>
      </p:sp>
      <p:sp>
        <p:nvSpPr>
          <p:cNvPr id="50272" name="Line 96"/>
          <p:cNvSpPr>
            <a:spLocks noChangeAspect="1" noChangeShapeType="1"/>
          </p:cNvSpPr>
          <p:nvPr/>
        </p:nvSpPr>
        <p:spPr bwMode="auto">
          <a:xfrm>
            <a:off x="1557338" y="1697038"/>
            <a:ext cx="0" cy="17367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73" name="Text Box 97"/>
          <p:cNvSpPr txBox="1">
            <a:spLocks noChangeAspect="1" noChangeArrowheads="1"/>
          </p:cNvSpPr>
          <p:nvPr/>
        </p:nvSpPr>
        <p:spPr bwMode="auto">
          <a:xfrm>
            <a:off x="3338513" y="2354263"/>
            <a:ext cx="2816225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2000">
                <a:solidFill>
                  <a:srgbClr val="FF0000"/>
                </a:solidFill>
                <a:latin typeface="Comic Sans MS" charset="0"/>
              </a:rPr>
              <a:t>kv</a:t>
            </a:r>
            <a:r>
              <a:rPr lang="en-GB" sz="2000">
                <a:solidFill>
                  <a:srgbClr val="FF0000"/>
                </a:solidFill>
                <a:latin typeface="Comic Sans MS" charset="0"/>
              </a:rPr>
              <a:t>ark-gluono</a:t>
            </a:r>
            <a:r>
              <a:rPr lang="cs-CZ" sz="2000">
                <a:solidFill>
                  <a:srgbClr val="FF0000"/>
                </a:solidFill>
                <a:latin typeface="Comic Sans MS" charset="0"/>
              </a:rPr>
              <a:t>vé</a:t>
            </a:r>
            <a:r>
              <a:rPr lang="en-GB" sz="2000">
                <a:solidFill>
                  <a:srgbClr val="FF0000"/>
                </a:solidFill>
                <a:latin typeface="Comic Sans MS" charset="0"/>
              </a:rPr>
              <a:t> pla</a:t>
            </a:r>
            <a:r>
              <a:rPr lang="cs-CZ" sz="2000">
                <a:solidFill>
                  <a:srgbClr val="FF0000"/>
                </a:solidFill>
                <a:latin typeface="Comic Sans MS" charset="0"/>
              </a:rPr>
              <a:t>z</a:t>
            </a:r>
            <a:r>
              <a:rPr lang="en-GB" sz="2000">
                <a:solidFill>
                  <a:srgbClr val="FF0000"/>
                </a:solidFill>
                <a:latin typeface="Comic Sans MS" charset="0"/>
              </a:rPr>
              <a:t>ma</a:t>
            </a:r>
          </a:p>
        </p:txBody>
      </p:sp>
      <p:sp>
        <p:nvSpPr>
          <p:cNvPr id="50274" name="Text Box 98"/>
          <p:cNvSpPr txBox="1">
            <a:spLocks noChangeAspect="1" noChangeArrowheads="1"/>
          </p:cNvSpPr>
          <p:nvPr/>
        </p:nvSpPr>
        <p:spPr bwMode="auto">
          <a:xfrm>
            <a:off x="769938" y="2667000"/>
            <a:ext cx="423862" cy="395288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  <a:latin typeface="Helvetica" charset="0"/>
              </a:rPr>
              <a:t>T</a:t>
            </a:r>
            <a:r>
              <a:rPr lang="en-GB" sz="2000" baseline="-25000">
                <a:solidFill>
                  <a:schemeClr val="bg1"/>
                </a:solidFill>
                <a:latin typeface="Helvetica" charset="0"/>
              </a:rPr>
              <a:t>c</a:t>
            </a:r>
            <a:endParaRPr lang="en-GB" sz="200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50275" name="Text Box 99"/>
          <p:cNvSpPr txBox="1">
            <a:spLocks noChangeAspect="1" noChangeArrowheads="1"/>
          </p:cNvSpPr>
          <p:nvPr/>
        </p:nvSpPr>
        <p:spPr bwMode="auto">
          <a:xfrm>
            <a:off x="4319588" y="5486400"/>
            <a:ext cx="406400" cy="395288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 i="1">
                <a:solidFill>
                  <a:schemeClr val="bg1"/>
                </a:solidFill>
                <a:latin typeface="Symbol" charset="2"/>
              </a:rPr>
              <a:t>r</a:t>
            </a:r>
            <a:r>
              <a:rPr lang="en-GB" sz="2000" baseline="-25000">
                <a:solidFill>
                  <a:schemeClr val="bg1"/>
                </a:solidFill>
                <a:latin typeface="Times" charset="0"/>
              </a:rPr>
              <a:t>0</a:t>
            </a:r>
            <a:endParaRPr lang="en-GB" sz="200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50276" name="Text Box 100"/>
          <p:cNvSpPr txBox="1">
            <a:spLocks noChangeAspect="1" noChangeArrowheads="1"/>
          </p:cNvSpPr>
          <p:nvPr/>
        </p:nvSpPr>
        <p:spPr bwMode="auto">
          <a:xfrm>
            <a:off x="1535113" y="2576513"/>
            <a:ext cx="1054100" cy="2444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1000" b="1">
                <a:solidFill>
                  <a:schemeClr val="bg1"/>
                </a:solidFill>
                <a:latin typeface="Comic Sans MS" charset="0"/>
              </a:rPr>
              <a:t>Kritický </a:t>
            </a:r>
            <a:r>
              <a:rPr lang="en-GB" sz="1000" b="1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cs-CZ" sz="1000" b="1">
                <a:solidFill>
                  <a:schemeClr val="bg1"/>
                </a:solidFill>
                <a:latin typeface="Comic Sans MS" charset="0"/>
              </a:rPr>
              <a:t>bod</a:t>
            </a:r>
            <a:r>
              <a:rPr lang="en-GB" sz="1000" b="1">
                <a:solidFill>
                  <a:schemeClr val="bg1"/>
                </a:solidFill>
                <a:latin typeface="Comic Sans MS" charset="0"/>
              </a:rPr>
              <a:t>?</a:t>
            </a:r>
          </a:p>
        </p:txBody>
      </p:sp>
      <p:sp>
        <p:nvSpPr>
          <p:cNvPr id="50277" name="Line 101"/>
          <p:cNvSpPr>
            <a:spLocks noChangeAspect="1" noChangeShapeType="1"/>
          </p:cNvSpPr>
          <p:nvPr/>
        </p:nvSpPr>
        <p:spPr bwMode="auto">
          <a:xfrm rot="-7294579">
            <a:off x="1305719" y="5752306"/>
            <a:ext cx="533400" cy="1588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78" name="Text Box 102"/>
          <p:cNvSpPr txBox="1">
            <a:spLocks noChangeAspect="1" noChangeArrowheads="1"/>
          </p:cNvSpPr>
          <p:nvPr/>
        </p:nvSpPr>
        <p:spPr bwMode="auto">
          <a:xfrm>
            <a:off x="1668463" y="5791200"/>
            <a:ext cx="1074737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  <a:latin typeface="Comic Sans MS" charset="0"/>
              </a:rPr>
              <a:t>va</a:t>
            </a:r>
            <a:r>
              <a:rPr lang="cs-CZ" sz="2000">
                <a:solidFill>
                  <a:schemeClr val="bg1"/>
                </a:solidFill>
                <a:latin typeface="Comic Sans MS" charset="0"/>
              </a:rPr>
              <a:t>kuum</a:t>
            </a:r>
            <a:endParaRPr lang="en-GB" sz="20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50279" name="Arc 103"/>
          <p:cNvSpPr>
            <a:spLocks noChangeAspect="1"/>
          </p:cNvSpPr>
          <p:nvPr/>
        </p:nvSpPr>
        <p:spPr bwMode="auto">
          <a:xfrm flipH="1">
            <a:off x="6551613" y="4810125"/>
            <a:ext cx="896937" cy="6381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98"/>
              <a:gd name="T1" fmla="*/ 0 h 21600"/>
              <a:gd name="T2" fmla="*/ 21598 w 21598"/>
              <a:gd name="T3" fmla="*/ 21299 h 21600"/>
              <a:gd name="T4" fmla="*/ 0 w 2159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8" h="21600" fill="none" extrusionOk="0">
                <a:moveTo>
                  <a:pt x="0" y="-1"/>
                </a:moveTo>
                <a:cubicBezTo>
                  <a:pt x="11811" y="-1"/>
                  <a:pt x="21433" y="9488"/>
                  <a:pt x="21597" y="21299"/>
                </a:cubicBezTo>
              </a:path>
              <a:path w="21598" h="21600" stroke="0" extrusionOk="0">
                <a:moveTo>
                  <a:pt x="0" y="-1"/>
                </a:moveTo>
                <a:cubicBezTo>
                  <a:pt x="11811" y="-1"/>
                  <a:pt x="21433" y="9488"/>
                  <a:pt x="21597" y="21299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CC00"/>
          </a:solidFill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80" name="Line 104"/>
          <p:cNvSpPr>
            <a:spLocks noChangeAspect="1" noChangeShapeType="1"/>
          </p:cNvSpPr>
          <p:nvPr/>
        </p:nvSpPr>
        <p:spPr bwMode="auto">
          <a:xfrm>
            <a:off x="5638800" y="5410200"/>
            <a:ext cx="1189038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81" name="Text Box 105"/>
          <p:cNvSpPr txBox="1">
            <a:spLocks noChangeAspect="1" noChangeArrowheads="1"/>
          </p:cNvSpPr>
          <p:nvPr/>
        </p:nvSpPr>
        <p:spPr bwMode="auto">
          <a:xfrm>
            <a:off x="6802438" y="4953000"/>
            <a:ext cx="665162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latin typeface="Helvetica" charset="0"/>
              </a:rPr>
              <a:t>CFL</a:t>
            </a:r>
          </a:p>
        </p:txBody>
      </p:sp>
      <p:pic>
        <p:nvPicPr>
          <p:cNvPr id="50282" name="Picture 106" descr="Gluons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079315">
            <a:off x="2743200" y="2438400"/>
            <a:ext cx="2794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283" name="Picture 107" descr="Gluon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316306">
            <a:off x="2490788" y="3078163"/>
            <a:ext cx="225425" cy="73025"/>
          </a:xfrm>
          <a:noFill/>
          <a:ln/>
        </p:spPr>
      </p:pic>
      <p:pic>
        <p:nvPicPr>
          <p:cNvPr id="50284" name="Picture 108" descr="Gluon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536724">
            <a:off x="2792413" y="2976563"/>
            <a:ext cx="274637" cy="90487"/>
          </a:xfrm>
          <a:noFill/>
          <a:ln/>
        </p:spPr>
      </p:pic>
      <p:sp>
        <p:nvSpPr>
          <p:cNvPr id="50285" name="Comment 109"/>
          <p:cNvSpPr>
            <a:spLocks noChangeArrowheads="1"/>
          </p:cNvSpPr>
          <p:nvPr/>
        </p:nvSpPr>
        <p:spPr bwMode="auto">
          <a:xfrm>
            <a:off x="304800" y="6172200"/>
            <a:ext cx="3276600" cy="558800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>
                <a:solidFill>
                  <a:srgbClr val="000000"/>
                </a:solidFill>
                <a:latin typeface="Comic Sans MS" charset="0"/>
              </a:rPr>
              <a:t>D.</a:t>
            </a:r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J. </a:t>
            </a:r>
            <a:r>
              <a:rPr lang="cs-CZ" sz="1200" b="1">
                <a:solidFill>
                  <a:srgbClr val="000000"/>
                </a:solidFill>
                <a:latin typeface="Comic Sans MS" charset="0"/>
              </a:rPr>
              <a:t>Gross</a:t>
            </a:r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,</a:t>
            </a:r>
            <a:r>
              <a:rPr lang="cs-CZ" sz="1200" b="1">
                <a:solidFill>
                  <a:srgbClr val="000000"/>
                </a:solidFill>
                <a:latin typeface="Comic Sans MS" charset="0"/>
              </a:rPr>
              <a:t>H.D.</a:t>
            </a:r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 Politzer &amp; </a:t>
            </a:r>
            <a:r>
              <a:rPr lang="cs-CZ" sz="1200" b="1">
                <a:solidFill>
                  <a:srgbClr val="000000"/>
                </a:solidFill>
                <a:latin typeface="Comic Sans MS" charset="0"/>
              </a:rPr>
              <a:t>F. </a:t>
            </a:r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Wilczek</a:t>
            </a:r>
            <a:endParaRPr lang="cs-CZ" sz="1200">
              <a:solidFill>
                <a:srgbClr val="000000"/>
              </a:solidFill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Comic Sans MS" charset="0"/>
              </a:rPr>
              <a:t> Nobelova cena </a:t>
            </a:r>
            <a:r>
              <a:rPr lang="cs-CZ" sz="1200">
                <a:solidFill>
                  <a:srgbClr val="000000"/>
                </a:solidFill>
                <a:latin typeface="Comic Sans MS" charset="0"/>
              </a:rPr>
              <a:t>za fyziku v roce </a:t>
            </a:r>
            <a:r>
              <a:rPr lang="en-US" sz="1200">
                <a:solidFill>
                  <a:srgbClr val="000000"/>
                </a:solidFill>
                <a:latin typeface="Comic Sans MS" charset="0"/>
              </a:rPr>
              <a:t>2004</a:t>
            </a:r>
            <a:endParaRPr lang="cs-CZ" sz="1200">
              <a:solidFill>
                <a:srgbClr val="000000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323850" y="5164138"/>
            <a:ext cx="3384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 smtClean="0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Ochlazování</a:t>
            </a:r>
            <a:r>
              <a:rPr lang="en-US" sz="2000" dirty="0" smtClean="0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pomocí</a:t>
            </a:r>
            <a:r>
              <a:rPr lang="en-US" sz="2000" dirty="0" smtClean="0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 LN2 (~</a:t>
            </a:r>
            <a:r>
              <a:rPr lang="en-US" sz="2000" dirty="0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5 </a:t>
            </a:r>
            <a:r>
              <a:rPr lang="en-US" sz="2000" dirty="0" err="1" smtClean="0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t/</a:t>
            </a:r>
            <a:r>
              <a:rPr lang="en-US" sz="2000" dirty="0" err="1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h</a:t>
            </a:r>
            <a:r>
              <a:rPr lang="en-US" sz="2000" dirty="0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)        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23850" y="188913"/>
            <a:ext cx="7993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>
              <a:solidFill>
                <a:srgbClr val="003399"/>
              </a:solidFill>
              <a:latin typeface="Verdana" charset="0"/>
            </a:endParaRPr>
          </a:p>
        </p:txBody>
      </p:sp>
      <p:pic>
        <p:nvPicPr>
          <p:cNvPr id="79877" name="Picture 6" descr="Depotage LHe LN2_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284288"/>
            <a:ext cx="5113337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52400">
              <a:schemeClr val="accent2">
                <a:alpha val="75000"/>
              </a:schemeClr>
            </a:glow>
          </a:effectLst>
        </p:spPr>
      </p:pic>
      <p:pic>
        <p:nvPicPr>
          <p:cNvPr id="79878" name="Picture 7" descr="Fog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600" y="3205163"/>
            <a:ext cx="474345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52400">
              <a:schemeClr val="accent2">
                <a:alpha val="75000"/>
              </a:schemeClr>
            </a:glow>
          </a:effectLst>
        </p:spPr>
      </p:pic>
      <p:sp>
        <p:nvSpPr>
          <p:cNvPr id="70663" name="Title 7"/>
          <p:cNvSpPr>
            <a:spLocks noGrp="1"/>
          </p:cNvSpPr>
          <p:nvPr>
            <p:ph type="ctrTitle"/>
          </p:nvPr>
        </p:nvSpPr>
        <p:spPr bwMode="auto">
          <a:xfrm>
            <a:off x="0" y="-184936"/>
            <a:ext cx="9144000" cy="140413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fr-CH" sz="4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Tahoma" charset="0"/>
                <a:cs typeface="Tahoma" charset="0"/>
              </a:rPr>
              <a:t>Ochlazení jednoho sektoru </a:t>
            </a:r>
            <a:br>
              <a:rPr lang="fr-CH" sz="4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Tahoma" charset="0"/>
                <a:cs typeface="Tahoma" charset="0"/>
              </a:rPr>
            </a:br>
            <a:r>
              <a:rPr sz="4400" b="1" i="1" dirty="0" smtClean="0">
                <a:solidFill>
                  <a:srgbClr val="0000FF"/>
                </a:solidFill>
                <a:latin typeface="+mn-lt"/>
              </a:rPr>
              <a:t>4625 t</a:t>
            </a:r>
            <a:r>
              <a:rPr lang="en-US" sz="4400" b="1" i="1" dirty="0" smtClean="0">
                <a:solidFill>
                  <a:srgbClr val="0000FF"/>
                </a:solidFill>
                <a:latin typeface="+mn-lt"/>
              </a:rPr>
              <a:t> materiálu na</a:t>
            </a:r>
            <a:r>
              <a:rPr sz="4400" b="1" i="1" dirty="0" smtClean="0">
                <a:solidFill>
                  <a:srgbClr val="0000FF"/>
                </a:solidFill>
                <a:latin typeface="+mn-lt"/>
              </a:rPr>
              <a:t> 3.3 km</a:t>
            </a:r>
            <a:r>
              <a:rPr sz="4400" dirty="0" smtClean="0">
                <a:latin typeface="+mn-lt"/>
              </a:rPr>
              <a:t/>
            </a:r>
            <a:br>
              <a:rPr sz="4400" dirty="0" smtClean="0">
                <a:latin typeface="+mn-lt"/>
              </a:rPr>
            </a:br>
            <a:endParaRPr sz="4400" dirty="0" smtClean="0">
              <a:latin typeface="+mn-lt"/>
            </a:endParaRPr>
          </a:p>
        </p:txBody>
      </p:sp>
      <p:sp>
        <p:nvSpPr>
          <p:cNvPr id="79880" name="Rectangle 17"/>
          <p:cNvSpPr txBox="1">
            <a:spLocks noChangeArrowheads="1"/>
          </p:cNvSpPr>
          <p:nvPr/>
        </p:nvSpPr>
        <p:spPr bwMode="auto">
          <a:xfrm>
            <a:off x="304800" y="6465888"/>
            <a:ext cx="2133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3816F066-40B2-C44E-BA54-9B5F2FB4EB00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50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410200" y="1909763"/>
            <a:ext cx="3482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CH" sz="2400" dirty="0" smtClean="0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Vykládání LHe a </a:t>
            </a:r>
            <a:r>
              <a:rPr lang="fr-CH" sz="2400" dirty="0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LN2</a:t>
            </a:r>
            <a:endParaRPr lang="en-US" sz="2400" dirty="0">
              <a:solidFill>
                <a:srgbClr val="0000FF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Slide1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67" b="16000"/>
          <a:stretch>
            <a:fillRect/>
          </a:stretch>
        </p:blipFill>
        <p:spPr bwMode="auto">
          <a:xfrm>
            <a:off x="250825" y="1290267"/>
            <a:ext cx="8569325" cy="510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52400">
              <a:schemeClr val="accent2">
                <a:alpha val="75000"/>
              </a:schemeClr>
            </a:glow>
          </a:effectLst>
        </p:spPr>
      </p:pic>
      <p:sp>
        <p:nvSpPr>
          <p:cNvPr id="7168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1650" y="480831"/>
            <a:ext cx="9144000" cy="9144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4400" b="1" i="1" dirty="0" err="1" smtClean="0">
                <a:solidFill>
                  <a:srgbClr val="0000FF"/>
                </a:solidFill>
                <a:latin typeface="+mj-lt"/>
              </a:rPr>
              <a:t>První</a:t>
            </a:r>
            <a:r>
              <a:rPr lang="en-US" sz="4400" b="1" i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400" b="1" i="1" dirty="0" err="1" smtClean="0">
                <a:solidFill>
                  <a:srgbClr val="0000FF"/>
                </a:solidFill>
                <a:latin typeface="+mj-lt"/>
              </a:rPr>
              <a:t>ochlazování</a:t>
            </a:r>
            <a:r>
              <a:rPr lang="en-US" sz="4400" b="1" i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400" b="1" i="1" dirty="0" err="1" smtClean="0">
                <a:solidFill>
                  <a:srgbClr val="0000FF"/>
                </a:solidFill>
                <a:latin typeface="+mj-lt"/>
              </a:rPr>
              <a:t>sektorů</a:t>
            </a:r>
            <a:r>
              <a:rPr lang="en-US" sz="4400" b="1" i="1" dirty="0" smtClean="0">
                <a:solidFill>
                  <a:srgbClr val="0000FF"/>
                </a:solidFill>
                <a:latin typeface="+mj-lt"/>
              </a:rPr>
              <a:t> LHC</a:t>
            </a:r>
            <a:endParaRPr sz="4400" b="1" i="1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0900" name="Rectangle 17"/>
          <p:cNvSpPr txBox="1">
            <a:spLocks noChangeArrowheads="1"/>
          </p:cNvSpPr>
          <p:nvPr/>
        </p:nvSpPr>
        <p:spPr bwMode="auto">
          <a:xfrm>
            <a:off x="304800" y="6465888"/>
            <a:ext cx="2133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B6E777F-2FD5-D14A-9517-58F7AB9C6469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51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964367"/>
          </a:xfrm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 i="1" dirty="0" err="1" smtClean="0">
                <a:solidFill>
                  <a:srgbClr val="FF0000"/>
                </a:solidFill>
                <a:ea typeface="+mn-ea"/>
                <a:cs typeface="+mn-cs"/>
              </a:rPr>
              <a:t>Havárie</a:t>
            </a:r>
            <a:r>
              <a:rPr lang="en-GB" b="1" i="1" dirty="0" smtClean="0">
                <a:solidFill>
                  <a:srgbClr val="FF0000"/>
                </a:solidFill>
                <a:ea typeface="+mn-ea"/>
                <a:cs typeface="+mn-cs"/>
              </a:rPr>
              <a:t> 19.9.</a:t>
            </a:r>
            <a:r>
              <a:rPr lang="en-GB" b="1" i="1" dirty="0" smtClean="0">
                <a:solidFill>
                  <a:srgbClr val="FF0000"/>
                </a:solidFill>
              </a:rPr>
              <a:t>2008</a:t>
            </a:r>
            <a:endParaRPr lang="en-GB" b="1" i="1" kern="1200" dirty="0" smtClean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992" y="1163637"/>
            <a:ext cx="8336036" cy="54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52400">
              <a:schemeClr val="accent2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0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n-US" sz="2000" kern="1200" dirty="0" smtClean="0">
                <a:solidFill>
                  <a:srgbClr val="002774"/>
                </a:solidFill>
                <a:ea typeface="+mn-ea"/>
                <a:cs typeface="+mn-cs"/>
              </a:rPr>
              <a:t>Interim Summary Report on the analysis of the 19th September 2008 incident at the LHC</a:t>
            </a:r>
          </a:p>
        </p:txBody>
      </p:sp>
      <p:sp>
        <p:nvSpPr>
          <p:cNvPr id="11267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3BF1459-1EC7-F24F-896C-8EE00EBD7E45}" type="slidenum">
              <a:rPr lang="en-US"/>
              <a:pPr/>
              <a:t>53</a:t>
            </a:fld>
            <a:endParaRPr lang="en-US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 bwMode="auto">
          <a:xfrm>
            <a:off x="152400" y="1042988"/>
            <a:ext cx="8839200" cy="5727700"/>
          </a:xfrm>
          <a:prstGeom prst="rect">
            <a:avLst/>
          </a:prstGeom>
          <a:solidFill>
            <a:srgbClr val="F0CB9A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charset="0"/>
              </a:rPr>
              <a:t>Incident during powering</a:t>
            </a:r>
          </a:p>
          <a:p>
            <a:pPr algn="just">
              <a:defRPr/>
            </a:pPr>
            <a:endParaRPr lang="en-US" sz="1600" dirty="0">
              <a:solidFill>
                <a:srgbClr val="003399"/>
              </a:solidFill>
            </a:endParaRPr>
          </a:p>
          <a:p>
            <a:pPr algn="just">
              <a:defRPr/>
            </a:pPr>
            <a:r>
              <a:rPr lang="en-US" sz="1600" b="1" u="sng" dirty="0">
                <a:solidFill>
                  <a:srgbClr val="000000"/>
                </a:solidFill>
              </a:rPr>
              <a:t>The magnet circuits in the seven other sectors of the LHC had been fully commissioned to their nominal currents (corresponding to beam energy of 5.5 </a:t>
            </a:r>
            <a:r>
              <a:rPr lang="en-US" sz="1600" b="1" u="sng" dirty="0" err="1">
                <a:solidFill>
                  <a:srgbClr val="000000"/>
                </a:solidFill>
              </a:rPr>
              <a:t>TeV</a:t>
            </a:r>
            <a:r>
              <a:rPr lang="en-US" sz="1600" b="1" u="sng" dirty="0">
                <a:solidFill>
                  <a:srgbClr val="000000"/>
                </a:solidFill>
              </a:rPr>
              <a:t>) before the first beam injection on 10 September 2008</a:t>
            </a:r>
            <a:r>
              <a:rPr lang="en-US" sz="1600" dirty="0">
                <a:solidFill>
                  <a:srgbClr val="003399"/>
                </a:solidFill>
              </a:rPr>
              <a:t>. For the main dipole circuit, this meant a powering in stages up to a current of 9.3 kA. The dipole circuit of sector 3-4, the last one to be commissioned, had only been powered to 7 kA prior to 10 September 2008. After the successful injection and circulation of the first beams at 0.45 </a:t>
            </a:r>
            <a:r>
              <a:rPr lang="en-US" sz="1600" dirty="0" err="1">
                <a:solidFill>
                  <a:srgbClr val="003399"/>
                </a:solidFill>
              </a:rPr>
              <a:t>TeV</a:t>
            </a:r>
            <a:r>
              <a:rPr lang="en-US" sz="1600" dirty="0">
                <a:solidFill>
                  <a:srgbClr val="003399"/>
                </a:solidFill>
              </a:rPr>
              <a:t>, commissioning of this sector up to the 5.5 </a:t>
            </a:r>
            <a:r>
              <a:rPr lang="en-US" sz="1600" dirty="0" err="1">
                <a:solidFill>
                  <a:srgbClr val="003399"/>
                </a:solidFill>
              </a:rPr>
              <a:t>TeV</a:t>
            </a:r>
            <a:r>
              <a:rPr lang="en-US" sz="1600" dirty="0">
                <a:solidFill>
                  <a:srgbClr val="003399"/>
                </a:solidFill>
              </a:rPr>
              <a:t> beam energy level was resumed as planned and according to established procedures.</a:t>
            </a:r>
          </a:p>
          <a:p>
            <a:pPr algn="just">
              <a:defRPr/>
            </a:pPr>
            <a:endParaRPr lang="en-US" sz="1600" dirty="0">
              <a:solidFill>
                <a:srgbClr val="003399"/>
              </a:solidFill>
            </a:endParaRPr>
          </a:p>
          <a:p>
            <a:pPr algn="just">
              <a:defRPr/>
            </a:pPr>
            <a:r>
              <a:rPr lang="en-US" sz="1600" b="1" u="sng" dirty="0">
                <a:solidFill>
                  <a:srgbClr val="000000"/>
                </a:solidFill>
              </a:rPr>
              <a:t>On 19 September 2008 morning, the current was being ramped up to 9.3 kA in the main dipole circuit at the nominal rate of 10 A/</a:t>
            </a:r>
            <a:r>
              <a:rPr lang="en-US" sz="1600" b="1" u="sng" dirty="0" err="1">
                <a:solidFill>
                  <a:srgbClr val="000000"/>
                </a:solidFill>
              </a:rPr>
              <a:t>s</a:t>
            </a:r>
            <a:r>
              <a:rPr lang="en-US" sz="1600" b="1" u="sng" dirty="0">
                <a:solidFill>
                  <a:srgbClr val="000000"/>
                </a:solidFill>
              </a:rPr>
              <a:t>, when at a value of 8.7 kA, a resistive zone developed in the electrical bus in the region between dipole C24 and </a:t>
            </a:r>
            <a:r>
              <a:rPr lang="en-US" sz="1600" b="1" u="sng" dirty="0" err="1">
                <a:solidFill>
                  <a:srgbClr val="000000"/>
                </a:solidFill>
              </a:rPr>
              <a:t>quadrupole</a:t>
            </a:r>
            <a:r>
              <a:rPr lang="en-US" sz="1600" b="1" u="sng" dirty="0">
                <a:solidFill>
                  <a:srgbClr val="000000"/>
                </a:solidFill>
              </a:rPr>
              <a:t> Q24.</a:t>
            </a:r>
            <a:r>
              <a:rPr lang="en-US" sz="1600" dirty="0">
                <a:solidFill>
                  <a:srgbClr val="003399"/>
                </a:solidFill>
              </a:rPr>
              <a:t> The first evidence was the appearance of a voltage of 300 mV detected in the circuit above the noise level: the time was 11:18:36 CEST. No resistive voltage appeared on the dipoles of the circuit, individually equipped with quench detectors with a detection sensitivity of 100 mV each, so that the quench of any magnet can be excluded as initial event. After 0.39 </a:t>
            </a:r>
            <a:r>
              <a:rPr lang="en-US" sz="1600" dirty="0" err="1">
                <a:solidFill>
                  <a:srgbClr val="003399"/>
                </a:solidFill>
              </a:rPr>
              <a:t>s</a:t>
            </a:r>
            <a:r>
              <a:rPr lang="en-US" sz="1600" dirty="0">
                <a:solidFill>
                  <a:srgbClr val="003399"/>
                </a:solidFill>
              </a:rPr>
              <a:t>, the resistive voltage had grown to 1 V and the power converter, unable to maintain the current ramp, tripped off at 0.46 </a:t>
            </a:r>
            <a:r>
              <a:rPr lang="en-US" sz="1600" dirty="0" err="1">
                <a:solidFill>
                  <a:srgbClr val="003399"/>
                </a:solidFill>
              </a:rPr>
              <a:t>s</a:t>
            </a:r>
            <a:r>
              <a:rPr lang="en-US" sz="1600" dirty="0">
                <a:solidFill>
                  <a:srgbClr val="003399"/>
                </a:solidFill>
              </a:rPr>
              <a:t> (slow discharge mode). The current started to decrease in the circuit and at 0.86 </a:t>
            </a:r>
            <a:r>
              <a:rPr lang="en-US" sz="1600" dirty="0" err="1">
                <a:solidFill>
                  <a:srgbClr val="003399"/>
                </a:solidFill>
              </a:rPr>
              <a:t>s</a:t>
            </a:r>
            <a:r>
              <a:rPr lang="en-US" sz="1600" dirty="0">
                <a:solidFill>
                  <a:srgbClr val="003399"/>
                </a:solidFill>
              </a:rPr>
              <a:t>, the energy discharge switch opened, inserting dump resistors in the circuit to produce a fast power abort. In this sequence of events, the quench detection, power converter and energy discharge systems behaved as expected.</a:t>
            </a:r>
          </a:p>
        </p:txBody>
      </p:sp>
      <p:pic>
        <p:nvPicPr>
          <p:cNvPr id="5" name="Picture 4" descr="DSCF23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467" y="1166278"/>
            <a:ext cx="6368510" cy="524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31" y="1384855"/>
            <a:ext cx="5486400" cy="3822192"/>
          </a:xfrm>
          <a:prstGeom prst="rect">
            <a:avLst/>
          </a:prstGeom>
          <a:effectLst>
            <a:glow rad="152400">
              <a:schemeClr val="accent2">
                <a:alpha val="75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736709" y="5367363"/>
            <a:ext cx="825489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Vyšetřování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ukázalo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důvodem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havárie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sektorech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3-4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vadný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elektrický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spoj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dvěma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magnety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ukázaný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červeně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52400" y="152400"/>
            <a:ext cx="92202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</a:t>
            </a:r>
            <a:r>
              <a:rPr lang="en-US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zveřejňuje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analýzu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havárie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LHC</a:t>
            </a:r>
            <a:endParaRPr lang="en-US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36140" cy="559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06837" y="0"/>
            <a:ext cx="1120820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PR14.08</a:t>
            </a:r>
            <a:br>
              <a:rPr lang="en-US" sz="1600" dirty="0" smtClean="0"/>
            </a:br>
            <a:r>
              <a:rPr lang="en-US" sz="1600" dirty="0" smtClean="0"/>
              <a:t>16.10.2008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051570"/>
          </a:xfrm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4400" b="1" i="1" kern="1200" dirty="0" err="1" smtClean="0">
                <a:solidFill>
                  <a:srgbClr val="0000FF"/>
                </a:solidFill>
                <a:latin typeface="+mj-lt"/>
                <a:ea typeface="+mn-ea"/>
                <a:cs typeface="+mn-cs"/>
              </a:rPr>
              <a:t>Sběrnicový</a:t>
            </a:r>
            <a:r>
              <a:rPr lang="en-GB" sz="4400" b="1" i="1" kern="1200" dirty="0" smtClean="0">
                <a:solidFill>
                  <a:srgbClr val="0000FF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GB" sz="4400" b="1" i="1" kern="1200" dirty="0" err="1" smtClean="0">
                <a:solidFill>
                  <a:srgbClr val="0000FF"/>
                </a:solidFill>
                <a:latin typeface="+mj-lt"/>
                <a:ea typeface="+mn-ea"/>
                <a:cs typeface="+mn-cs"/>
              </a:rPr>
              <a:t>vodič</a:t>
            </a:r>
            <a:endParaRPr lang="en-GB" sz="4400" b="1" i="1" kern="1200" dirty="0" smtClean="0">
              <a:solidFill>
                <a:srgbClr val="0000FF"/>
              </a:solidFill>
              <a:latin typeface="+mj-lt"/>
              <a:ea typeface="+mn-ea"/>
              <a:cs typeface="+mn-cs"/>
            </a:endParaRPr>
          </a:p>
        </p:txBody>
      </p: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647700" y="1066800"/>
          <a:ext cx="7788275" cy="552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4" name="Visio" r:id="rId3" imgW="8178800" imgH="6146800" progId="">
                  <p:embed/>
                </p:oleObj>
              </mc:Choice>
              <mc:Fallback>
                <p:oleObj name="Visio" r:id="rId3" imgW="8178800" imgH="61468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1066800"/>
                        <a:ext cx="7788275" cy="5522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3"/>
          <p:cNvSpPr txBox="1">
            <a:spLocks noGrp="1"/>
          </p:cNvSpPr>
          <p:nvPr/>
        </p:nvSpPr>
        <p:spPr bwMode="auto">
          <a:xfrm>
            <a:off x="6553200" y="6381750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C750E2BA-1318-9E48-8EB5-4577EA961168}" type="slidenum">
              <a:rPr lang="en-GB" sz="1000"/>
              <a:pPr algn="r"/>
              <a:t>56</a:t>
            </a:fld>
            <a:endParaRPr lang="en-GB" sz="1000"/>
          </a:p>
        </p:txBody>
      </p:sp>
      <p:sp>
        <p:nvSpPr>
          <p:cNvPr id="88067" name="Rectangle 2"/>
          <p:cNvSpPr>
            <a:spLocks noChangeArrowheads="1"/>
          </p:cNvSpPr>
          <p:nvPr/>
        </p:nvSpPr>
        <p:spPr bwMode="auto">
          <a:xfrm>
            <a:off x="0" y="2420938"/>
            <a:ext cx="9144000" cy="24479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4500563" y="3067050"/>
            <a:ext cx="142875" cy="720725"/>
          </a:xfrm>
          <a:prstGeom prst="rect">
            <a:avLst/>
          </a:prstGeom>
          <a:solidFill>
            <a:srgbClr val="8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69" name="Rectangle 4"/>
          <p:cNvSpPr>
            <a:spLocks noChangeArrowheads="1"/>
          </p:cNvSpPr>
          <p:nvPr/>
        </p:nvSpPr>
        <p:spPr bwMode="auto">
          <a:xfrm>
            <a:off x="0" y="3068638"/>
            <a:ext cx="4500563" cy="720725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0" name="Rectangle 5"/>
          <p:cNvSpPr>
            <a:spLocks noChangeArrowheads="1"/>
          </p:cNvSpPr>
          <p:nvPr/>
        </p:nvSpPr>
        <p:spPr bwMode="auto">
          <a:xfrm>
            <a:off x="4643438" y="3068638"/>
            <a:ext cx="4500562" cy="720725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1" name="Rectangle 6"/>
          <p:cNvSpPr>
            <a:spLocks noChangeArrowheads="1"/>
          </p:cNvSpPr>
          <p:nvPr/>
        </p:nvSpPr>
        <p:spPr bwMode="auto">
          <a:xfrm>
            <a:off x="0" y="3787775"/>
            <a:ext cx="4500563" cy="179388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88072" name="Rectangle 7"/>
          <p:cNvSpPr>
            <a:spLocks noChangeArrowheads="1"/>
          </p:cNvSpPr>
          <p:nvPr/>
        </p:nvSpPr>
        <p:spPr bwMode="auto">
          <a:xfrm>
            <a:off x="4643438" y="3787775"/>
            <a:ext cx="4500562" cy="179388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88073" name="Text Box 8"/>
          <p:cNvSpPr txBox="1">
            <a:spLocks noChangeArrowheads="1"/>
          </p:cNvSpPr>
          <p:nvPr/>
        </p:nvSpPr>
        <p:spPr bwMode="auto">
          <a:xfrm>
            <a:off x="6372225" y="4221163"/>
            <a:ext cx="2592388" cy="400110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>
                <a:solidFill>
                  <a:schemeClr val="bg1"/>
                </a:solidFill>
              </a:rPr>
              <a:t>s</a:t>
            </a:r>
            <a:r>
              <a:rPr lang="en-GB" sz="2000" dirty="0" err="1" smtClean="0">
                <a:solidFill>
                  <a:schemeClr val="bg1"/>
                </a:solidFill>
              </a:rPr>
              <a:t>upravodivý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kabel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8074" name="Rectangle 9"/>
          <p:cNvSpPr>
            <a:spLocks noChangeArrowheads="1"/>
          </p:cNvSpPr>
          <p:nvPr/>
        </p:nvSpPr>
        <p:spPr bwMode="auto">
          <a:xfrm>
            <a:off x="4500563" y="3787775"/>
            <a:ext cx="142875" cy="179388"/>
          </a:xfrm>
          <a:prstGeom prst="rect">
            <a:avLst/>
          </a:prstGeom>
          <a:solidFill>
            <a:srgbClr val="8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5" name="Line 10"/>
          <p:cNvSpPr>
            <a:spLocks noChangeShapeType="1"/>
          </p:cNvSpPr>
          <p:nvPr/>
        </p:nvSpPr>
        <p:spPr bwMode="auto">
          <a:xfrm>
            <a:off x="34925" y="3860800"/>
            <a:ext cx="91090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6" name="Line 11"/>
          <p:cNvSpPr>
            <a:spLocks noChangeShapeType="1"/>
          </p:cNvSpPr>
          <p:nvPr/>
        </p:nvSpPr>
        <p:spPr bwMode="auto">
          <a:xfrm>
            <a:off x="1258888" y="4868863"/>
            <a:ext cx="66262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7" name="Line 12"/>
          <p:cNvSpPr>
            <a:spLocks noChangeShapeType="1"/>
          </p:cNvSpPr>
          <p:nvPr/>
        </p:nvSpPr>
        <p:spPr bwMode="auto">
          <a:xfrm>
            <a:off x="1258888" y="2420938"/>
            <a:ext cx="66262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9" name="Text Box 14"/>
          <p:cNvSpPr txBox="1">
            <a:spLocks noChangeArrowheads="1"/>
          </p:cNvSpPr>
          <p:nvPr/>
        </p:nvSpPr>
        <p:spPr bwMode="auto">
          <a:xfrm>
            <a:off x="181210" y="3213100"/>
            <a:ext cx="400979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/>
              <a:t>m</a:t>
            </a:r>
            <a:r>
              <a:rPr lang="en-GB" sz="2000" dirty="0" err="1" smtClean="0"/>
              <a:t>ěděný</a:t>
            </a:r>
            <a:r>
              <a:rPr lang="en-GB" sz="2000" dirty="0" smtClean="0"/>
              <a:t> </a:t>
            </a:r>
            <a:r>
              <a:rPr lang="en-GB" sz="2000" dirty="0" err="1" smtClean="0"/>
              <a:t>sběrnicový</a:t>
            </a:r>
            <a:r>
              <a:rPr lang="en-GB" sz="2000" dirty="0" smtClean="0"/>
              <a:t> </a:t>
            </a:r>
            <a:r>
              <a:rPr lang="en-GB" sz="2000" dirty="0" err="1" smtClean="0"/>
              <a:t>vodič</a:t>
            </a:r>
            <a:r>
              <a:rPr lang="en-GB" sz="2000" dirty="0" smtClean="0"/>
              <a:t> </a:t>
            </a:r>
            <a:r>
              <a:rPr lang="en-GB" sz="2000" dirty="0" err="1" smtClean="0"/>
              <a:t>ø</a:t>
            </a:r>
            <a:r>
              <a:rPr lang="en-GB" sz="2000" dirty="0" smtClean="0"/>
              <a:t> </a:t>
            </a:r>
            <a:r>
              <a:rPr lang="en-GB" sz="2000" dirty="0"/>
              <a:t>280 mm</a:t>
            </a:r>
            <a:r>
              <a:rPr lang="en-GB" sz="2000" baseline="30000" dirty="0"/>
              <a:t>2</a:t>
            </a:r>
          </a:p>
        </p:txBody>
      </p:sp>
      <p:sp>
        <p:nvSpPr>
          <p:cNvPr id="88080" name="Line 15"/>
          <p:cNvSpPr>
            <a:spLocks noChangeShapeType="1"/>
          </p:cNvSpPr>
          <p:nvPr/>
        </p:nvSpPr>
        <p:spPr bwMode="auto">
          <a:xfrm flipV="1">
            <a:off x="8316913" y="3946837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1" name="Rectangle 16"/>
          <p:cNvSpPr>
            <a:spLocks noChangeArrowheads="1"/>
          </p:cNvSpPr>
          <p:nvPr/>
        </p:nvSpPr>
        <p:spPr bwMode="auto">
          <a:xfrm>
            <a:off x="0" y="836613"/>
            <a:ext cx="1258888" cy="15843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2" name="Line 17"/>
          <p:cNvSpPr>
            <a:spLocks noChangeShapeType="1"/>
          </p:cNvSpPr>
          <p:nvPr/>
        </p:nvSpPr>
        <p:spPr bwMode="auto">
          <a:xfrm>
            <a:off x="0" y="836613"/>
            <a:ext cx="1258888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3" name="Line 18"/>
          <p:cNvSpPr>
            <a:spLocks noChangeShapeType="1"/>
          </p:cNvSpPr>
          <p:nvPr/>
        </p:nvSpPr>
        <p:spPr bwMode="auto">
          <a:xfrm flipH="1" flipV="1">
            <a:off x="1254125" y="836613"/>
            <a:ext cx="1588" cy="15843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4" name="Rectangle 19"/>
          <p:cNvSpPr>
            <a:spLocks noChangeArrowheads="1"/>
          </p:cNvSpPr>
          <p:nvPr/>
        </p:nvSpPr>
        <p:spPr bwMode="auto">
          <a:xfrm>
            <a:off x="0" y="4868863"/>
            <a:ext cx="1258888" cy="15843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5" name="Line 20"/>
          <p:cNvSpPr>
            <a:spLocks noChangeShapeType="1"/>
          </p:cNvSpPr>
          <p:nvPr/>
        </p:nvSpPr>
        <p:spPr bwMode="auto">
          <a:xfrm flipH="1" flipV="1">
            <a:off x="1254125" y="4868863"/>
            <a:ext cx="1588" cy="15843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6" name="Line 21"/>
          <p:cNvSpPr>
            <a:spLocks noChangeShapeType="1"/>
          </p:cNvSpPr>
          <p:nvPr/>
        </p:nvSpPr>
        <p:spPr bwMode="auto">
          <a:xfrm>
            <a:off x="0" y="6453188"/>
            <a:ext cx="1258888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7" name="Rectangle 22"/>
          <p:cNvSpPr>
            <a:spLocks noChangeArrowheads="1"/>
          </p:cNvSpPr>
          <p:nvPr/>
        </p:nvSpPr>
        <p:spPr bwMode="auto">
          <a:xfrm>
            <a:off x="7885113" y="836613"/>
            <a:ext cx="1258887" cy="15843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8" name="Line 23"/>
          <p:cNvSpPr>
            <a:spLocks noChangeShapeType="1"/>
          </p:cNvSpPr>
          <p:nvPr/>
        </p:nvSpPr>
        <p:spPr bwMode="auto">
          <a:xfrm>
            <a:off x="7885113" y="836613"/>
            <a:ext cx="1258887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9" name="Line 24"/>
          <p:cNvSpPr>
            <a:spLocks noChangeShapeType="1"/>
          </p:cNvSpPr>
          <p:nvPr/>
        </p:nvSpPr>
        <p:spPr bwMode="auto">
          <a:xfrm flipH="1" flipV="1">
            <a:off x="7885113" y="836613"/>
            <a:ext cx="1587" cy="15843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90" name="Rectangle 25"/>
          <p:cNvSpPr>
            <a:spLocks noChangeArrowheads="1"/>
          </p:cNvSpPr>
          <p:nvPr/>
        </p:nvSpPr>
        <p:spPr bwMode="auto">
          <a:xfrm>
            <a:off x="7885113" y="4868863"/>
            <a:ext cx="1258887" cy="15843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91" name="Line 26"/>
          <p:cNvSpPr>
            <a:spLocks noChangeShapeType="1"/>
          </p:cNvSpPr>
          <p:nvPr/>
        </p:nvSpPr>
        <p:spPr bwMode="auto">
          <a:xfrm flipH="1" flipV="1">
            <a:off x="7885113" y="4868863"/>
            <a:ext cx="1587" cy="15843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92" name="Line 27"/>
          <p:cNvSpPr>
            <a:spLocks noChangeShapeType="1"/>
          </p:cNvSpPr>
          <p:nvPr/>
        </p:nvSpPr>
        <p:spPr bwMode="auto">
          <a:xfrm>
            <a:off x="7885113" y="6453188"/>
            <a:ext cx="1258887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93" name="Text Box 28"/>
          <p:cNvSpPr txBox="1">
            <a:spLocks noChangeArrowheads="1"/>
          </p:cNvSpPr>
          <p:nvPr/>
        </p:nvSpPr>
        <p:spPr bwMode="auto">
          <a:xfrm>
            <a:off x="32201" y="1412875"/>
            <a:ext cx="115638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 dirty="0"/>
              <a:t>Magnet</a:t>
            </a:r>
          </a:p>
        </p:txBody>
      </p:sp>
      <p:sp>
        <p:nvSpPr>
          <p:cNvPr id="88094" name="Text Box 29"/>
          <p:cNvSpPr txBox="1">
            <a:spLocks noChangeArrowheads="1"/>
          </p:cNvSpPr>
          <p:nvPr/>
        </p:nvSpPr>
        <p:spPr bwMode="auto">
          <a:xfrm>
            <a:off x="7964953" y="1412875"/>
            <a:ext cx="994433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/>
              <a:t>Magnet</a:t>
            </a:r>
          </a:p>
        </p:txBody>
      </p:sp>
      <p:sp>
        <p:nvSpPr>
          <p:cNvPr id="88095" name="Rectangle 30"/>
          <p:cNvSpPr>
            <a:spLocks noGrp="1" noChangeArrowheads="1"/>
          </p:cNvSpPr>
          <p:nvPr>
            <p:ph type="title" idx="4294967295"/>
          </p:nvPr>
        </p:nvSpPr>
        <p:spPr>
          <a:xfrm>
            <a:off x="-314230" y="115888"/>
            <a:ext cx="9808076" cy="504825"/>
          </a:xfrm>
        </p:spPr>
        <p:txBody>
          <a:bodyPr>
            <a:noAutofit/>
          </a:bodyPr>
          <a:lstStyle/>
          <a:p>
            <a:pPr eaLnBrk="1" hangingPunct="1"/>
            <a:r>
              <a:rPr lang="en-GB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Dobrý</a:t>
            </a:r>
            <a:r>
              <a:rPr lang="en-GB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spoj</a:t>
            </a:r>
            <a:r>
              <a:rPr lang="en-GB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</a:t>
            </a:r>
            <a:r>
              <a:rPr lang="en-GB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normálním</a:t>
            </a:r>
            <a:r>
              <a:rPr lang="en-GB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provozu</a:t>
            </a:r>
            <a:r>
              <a:rPr lang="en-GB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GB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1.9K)</a:t>
            </a:r>
          </a:p>
        </p:txBody>
      </p:sp>
      <p:sp>
        <p:nvSpPr>
          <p:cNvPr id="88096" name="Text Box 31"/>
          <p:cNvSpPr txBox="1">
            <a:spLocks noChangeArrowheads="1"/>
          </p:cNvSpPr>
          <p:nvPr/>
        </p:nvSpPr>
        <p:spPr bwMode="auto">
          <a:xfrm>
            <a:off x="3935661" y="4460875"/>
            <a:ext cx="1359993" cy="400110"/>
          </a:xfrm>
          <a:prstGeom prst="rect">
            <a:avLst/>
          </a:prstGeom>
          <a:solidFill>
            <a:srgbClr val="993366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>
                <a:solidFill>
                  <a:srgbClr val="FFFF00"/>
                </a:solidFill>
              </a:rPr>
              <a:t>p</a:t>
            </a:r>
            <a:r>
              <a:rPr lang="en-GB" sz="2000" dirty="0" err="1" smtClean="0">
                <a:solidFill>
                  <a:srgbClr val="FFFF00"/>
                </a:solidFill>
              </a:rPr>
              <a:t>ájený</a:t>
            </a:r>
            <a:r>
              <a:rPr lang="en-GB" sz="2000" dirty="0" smtClean="0">
                <a:solidFill>
                  <a:srgbClr val="FFFF00"/>
                </a:solidFill>
              </a:rPr>
              <a:t> </a:t>
            </a:r>
            <a:r>
              <a:rPr lang="en-GB" sz="2000" dirty="0" err="1" smtClean="0">
                <a:solidFill>
                  <a:srgbClr val="FFFF00"/>
                </a:solidFill>
              </a:rPr>
              <a:t>spoj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88097" name="Line 32"/>
          <p:cNvSpPr>
            <a:spLocks noChangeShapeType="1"/>
          </p:cNvSpPr>
          <p:nvPr/>
        </p:nvSpPr>
        <p:spPr bwMode="auto">
          <a:xfrm flipV="1">
            <a:off x="4572000" y="4003705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98" name="Line 33"/>
          <p:cNvSpPr>
            <a:spLocks noChangeShapeType="1"/>
          </p:cNvSpPr>
          <p:nvPr/>
        </p:nvSpPr>
        <p:spPr bwMode="auto">
          <a:xfrm>
            <a:off x="1265238" y="4868863"/>
            <a:ext cx="6626225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99" name="Line 34"/>
          <p:cNvSpPr>
            <a:spLocks noChangeShapeType="1"/>
          </p:cNvSpPr>
          <p:nvPr/>
        </p:nvSpPr>
        <p:spPr bwMode="auto">
          <a:xfrm>
            <a:off x="1265238" y="2420938"/>
            <a:ext cx="6626225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100" name="Line 35"/>
          <p:cNvSpPr>
            <a:spLocks noChangeShapeType="1"/>
          </p:cNvSpPr>
          <p:nvPr/>
        </p:nvSpPr>
        <p:spPr bwMode="auto">
          <a:xfrm>
            <a:off x="6350" y="836613"/>
            <a:ext cx="1258888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101" name="Line 36"/>
          <p:cNvSpPr>
            <a:spLocks noChangeShapeType="1"/>
          </p:cNvSpPr>
          <p:nvPr/>
        </p:nvSpPr>
        <p:spPr bwMode="auto">
          <a:xfrm flipH="1" flipV="1">
            <a:off x="1260475" y="836613"/>
            <a:ext cx="1588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102" name="Line 37"/>
          <p:cNvSpPr>
            <a:spLocks noChangeShapeType="1"/>
          </p:cNvSpPr>
          <p:nvPr/>
        </p:nvSpPr>
        <p:spPr bwMode="auto">
          <a:xfrm flipH="1" flipV="1">
            <a:off x="1260475" y="4868863"/>
            <a:ext cx="1588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103" name="Line 38"/>
          <p:cNvSpPr>
            <a:spLocks noChangeShapeType="1"/>
          </p:cNvSpPr>
          <p:nvPr/>
        </p:nvSpPr>
        <p:spPr bwMode="auto">
          <a:xfrm>
            <a:off x="6350" y="6453188"/>
            <a:ext cx="1258888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104" name="Line 39"/>
          <p:cNvSpPr>
            <a:spLocks noChangeShapeType="1"/>
          </p:cNvSpPr>
          <p:nvPr/>
        </p:nvSpPr>
        <p:spPr bwMode="auto">
          <a:xfrm>
            <a:off x="7891463" y="836613"/>
            <a:ext cx="1258887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105" name="Line 40"/>
          <p:cNvSpPr>
            <a:spLocks noChangeShapeType="1"/>
          </p:cNvSpPr>
          <p:nvPr/>
        </p:nvSpPr>
        <p:spPr bwMode="auto">
          <a:xfrm flipH="1" flipV="1">
            <a:off x="7891463" y="836613"/>
            <a:ext cx="1587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106" name="Line 41"/>
          <p:cNvSpPr>
            <a:spLocks noChangeShapeType="1"/>
          </p:cNvSpPr>
          <p:nvPr/>
        </p:nvSpPr>
        <p:spPr bwMode="auto">
          <a:xfrm flipH="1" flipV="1">
            <a:off x="7891463" y="4868863"/>
            <a:ext cx="1587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107" name="Line 42"/>
          <p:cNvSpPr>
            <a:spLocks noChangeShapeType="1"/>
          </p:cNvSpPr>
          <p:nvPr/>
        </p:nvSpPr>
        <p:spPr bwMode="auto">
          <a:xfrm>
            <a:off x="7891463" y="6453188"/>
            <a:ext cx="1258887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108" name="Text Box 43"/>
          <p:cNvSpPr txBox="1">
            <a:spLocks noChangeArrowheads="1"/>
          </p:cNvSpPr>
          <p:nvPr/>
        </p:nvSpPr>
        <p:spPr bwMode="auto">
          <a:xfrm>
            <a:off x="2008984" y="4365625"/>
            <a:ext cx="787395" cy="400110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smtClean="0"/>
              <a:t>proud</a:t>
            </a:r>
            <a:endParaRPr lang="en-GB" sz="2000" dirty="0"/>
          </a:p>
        </p:txBody>
      </p:sp>
      <p:sp>
        <p:nvSpPr>
          <p:cNvPr id="88109" name="Line 44"/>
          <p:cNvSpPr>
            <a:spLocks noChangeShapeType="1"/>
          </p:cNvSpPr>
          <p:nvPr/>
        </p:nvSpPr>
        <p:spPr bwMode="auto">
          <a:xfrm flipV="1">
            <a:off x="2362200" y="3860800"/>
            <a:ext cx="0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110" name="TextBox 47"/>
          <p:cNvSpPr txBox="1">
            <a:spLocks noChangeArrowheads="1"/>
          </p:cNvSpPr>
          <p:nvPr/>
        </p:nvSpPr>
        <p:spPr bwMode="auto">
          <a:xfrm>
            <a:off x="2000250" y="5286375"/>
            <a:ext cx="5286375" cy="12003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Je </a:t>
            </a:r>
            <a:r>
              <a:rPr lang="en-US" sz="2400" dirty="0" err="1" smtClean="0"/>
              <a:t>třeba</a:t>
            </a:r>
            <a:r>
              <a:rPr lang="en-US" sz="2400" dirty="0" smtClean="0"/>
              <a:t>  </a:t>
            </a:r>
            <a:r>
              <a:rPr lang="en-US" sz="2400" dirty="0" err="1" smtClean="0"/>
              <a:t>zajistit</a:t>
            </a:r>
            <a:r>
              <a:rPr lang="en-US" sz="2400" dirty="0" smtClean="0"/>
              <a:t>, </a:t>
            </a:r>
            <a:r>
              <a:rPr lang="en-US" sz="2400" dirty="0" err="1" smtClean="0"/>
              <a:t>aby</a:t>
            </a:r>
            <a:r>
              <a:rPr lang="en-US" sz="2400" dirty="0" smtClean="0"/>
              <a:t> </a:t>
            </a:r>
            <a:r>
              <a:rPr lang="en-US" sz="2400" dirty="0" err="1" smtClean="0"/>
              <a:t>spoj</a:t>
            </a:r>
            <a:r>
              <a:rPr lang="en-US" sz="2400" dirty="0" smtClean="0"/>
              <a:t> </a:t>
            </a:r>
            <a:r>
              <a:rPr lang="en-US" sz="2400" dirty="0" err="1" smtClean="0"/>
              <a:t>mezi</a:t>
            </a:r>
            <a:r>
              <a:rPr lang="en-US" sz="2400" dirty="0" smtClean="0"/>
              <a:t> </a:t>
            </a:r>
            <a:r>
              <a:rPr lang="en-US" sz="2400" dirty="0" err="1" smtClean="0"/>
              <a:t>dvěma</a:t>
            </a:r>
            <a:r>
              <a:rPr lang="en-US" sz="2400" dirty="0" smtClean="0"/>
              <a:t> </a:t>
            </a:r>
            <a:r>
              <a:rPr lang="en-US" sz="2400" dirty="0" err="1" smtClean="0"/>
              <a:t>supravodivými</a:t>
            </a:r>
            <a:r>
              <a:rPr lang="en-US" sz="2400" dirty="0" smtClean="0"/>
              <a:t> </a:t>
            </a:r>
            <a:r>
              <a:rPr lang="en-US" sz="2400" dirty="0" err="1" smtClean="0"/>
              <a:t>kabely</a:t>
            </a:r>
            <a:r>
              <a:rPr lang="en-US" sz="2400" dirty="0" smtClean="0"/>
              <a:t> </a:t>
            </a:r>
            <a:r>
              <a:rPr lang="en-US" sz="2400" dirty="0" err="1" smtClean="0"/>
              <a:t>byl</a:t>
            </a:r>
            <a:r>
              <a:rPr lang="en-US" sz="2400" dirty="0" smtClean="0"/>
              <a:t> </a:t>
            </a:r>
            <a:r>
              <a:rPr lang="en-US" sz="2400" dirty="0" err="1" smtClean="0"/>
              <a:t>dobý</a:t>
            </a:r>
            <a:r>
              <a:rPr lang="en-US" sz="2400" dirty="0" smtClean="0"/>
              <a:t>. </a:t>
            </a:r>
            <a:r>
              <a:rPr lang="en-US" sz="2400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sz="2400" dirty="0" smtClean="0"/>
          </a:p>
          <a:p>
            <a:r>
              <a:rPr lang="en-US" sz="2400" dirty="0" err="1" smtClean="0"/>
              <a:t>Měření</a:t>
            </a:r>
            <a:r>
              <a:rPr lang="en-US" sz="2400" dirty="0" smtClean="0"/>
              <a:t>  </a:t>
            </a:r>
            <a:r>
              <a:rPr lang="en-US" sz="2400" dirty="0" err="1" smtClean="0"/>
              <a:t>nΩ</a:t>
            </a:r>
            <a:r>
              <a:rPr lang="en-US" sz="2400" dirty="0" smtClean="0"/>
              <a:t> </a:t>
            </a:r>
            <a:r>
              <a:rPr lang="en-US" sz="2400" dirty="0" err="1" smtClean="0"/>
              <a:t>odporů</a:t>
            </a:r>
            <a:r>
              <a:rPr lang="en-US" sz="2400" dirty="0" smtClean="0"/>
              <a:t> </a:t>
            </a:r>
            <a:r>
              <a:rPr lang="en-US" sz="2400" dirty="0" err="1" smtClean="0"/>
              <a:t>při</a:t>
            </a:r>
            <a:r>
              <a:rPr lang="en-US" sz="2400" dirty="0" smtClean="0"/>
              <a:t> </a:t>
            </a:r>
            <a:r>
              <a:rPr lang="en-US" sz="2400" dirty="0" err="1" smtClean="0"/>
              <a:t>teplotách</a:t>
            </a:r>
            <a:r>
              <a:rPr lang="en-US" sz="2400" dirty="0" smtClean="0"/>
              <a:t> </a:t>
            </a:r>
            <a:r>
              <a:rPr lang="en-US" sz="2400" dirty="0"/>
              <a:t>1.9K</a:t>
            </a: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4891077" y="3276600"/>
            <a:ext cx="400979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/>
              <a:t>m</a:t>
            </a:r>
            <a:r>
              <a:rPr lang="en-GB" sz="2000" dirty="0" err="1" smtClean="0"/>
              <a:t>ěděný</a:t>
            </a:r>
            <a:r>
              <a:rPr lang="en-GB" sz="2000" dirty="0" smtClean="0"/>
              <a:t> </a:t>
            </a:r>
            <a:r>
              <a:rPr lang="en-GB" sz="2000" dirty="0" err="1" smtClean="0"/>
              <a:t>sběrnicový</a:t>
            </a:r>
            <a:r>
              <a:rPr lang="en-GB" sz="2000" dirty="0" smtClean="0"/>
              <a:t> </a:t>
            </a:r>
            <a:r>
              <a:rPr lang="en-GB" sz="2000" dirty="0" err="1" smtClean="0"/>
              <a:t>vodič</a:t>
            </a:r>
            <a:r>
              <a:rPr lang="en-GB" sz="2000" dirty="0" smtClean="0"/>
              <a:t> </a:t>
            </a:r>
            <a:r>
              <a:rPr lang="en-GB" sz="2000" dirty="0" err="1" smtClean="0"/>
              <a:t>ø</a:t>
            </a:r>
            <a:r>
              <a:rPr lang="en-GB" sz="2000" dirty="0" smtClean="0"/>
              <a:t> </a:t>
            </a:r>
            <a:r>
              <a:rPr lang="en-GB" sz="2000" dirty="0"/>
              <a:t>280 mm</a:t>
            </a:r>
            <a:r>
              <a:rPr lang="en-GB" sz="2000" baseline="30000" dirty="0"/>
              <a:t>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3"/>
          <p:cNvSpPr txBox="1">
            <a:spLocks noGrp="1"/>
          </p:cNvSpPr>
          <p:nvPr/>
        </p:nvSpPr>
        <p:spPr bwMode="auto">
          <a:xfrm>
            <a:off x="6553200" y="6381750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9A310E89-E153-B143-BF19-273C60DF0AE1}" type="slidenum">
              <a:rPr lang="en-GB" sz="1000"/>
              <a:pPr algn="r"/>
              <a:t>57</a:t>
            </a:fld>
            <a:endParaRPr lang="en-GB" sz="1000"/>
          </a:p>
        </p:txBody>
      </p:sp>
      <p:sp>
        <p:nvSpPr>
          <p:cNvPr id="90115" name="Rectangle 2" descr="Dashed vertical"/>
          <p:cNvSpPr>
            <a:spLocks noChangeArrowheads="1"/>
          </p:cNvSpPr>
          <p:nvPr/>
        </p:nvSpPr>
        <p:spPr bwMode="auto">
          <a:xfrm>
            <a:off x="0" y="2420938"/>
            <a:ext cx="9144000" cy="24479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6" name="Rectangle 3"/>
          <p:cNvSpPr>
            <a:spLocks noChangeArrowheads="1"/>
          </p:cNvSpPr>
          <p:nvPr/>
        </p:nvSpPr>
        <p:spPr bwMode="auto">
          <a:xfrm>
            <a:off x="4500563" y="3067050"/>
            <a:ext cx="142875" cy="720725"/>
          </a:xfrm>
          <a:prstGeom prst="rect">
            <a:avLst/>
          </a:prstGeom>
          <a:solidFill>
            <a:srgbClr val="8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7" name="Rectangle 4"/>
          <p:cNvSpPr>
            <a:spLocks noChangeArrowheads="1"/>
          </p:cNvSpPr>
          <p:nvPr/>
        </p:nvSpPr>
        <p:spPr bwMode="auto">
          <a:xfrm>
            <a:off x="0" y="3068638"/>
            <a:ext cx="4500563" cy="720725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8" name="Rectangle 5"/>
          <p:cNvSpPr>
            <a:spLocks noChangeArrowheads="1"/>
          </p:cNvSpPr>
          <p:nvPr/>
        </p:nvSpPr>
        <p:spPr bwMode="auto">
          <a:xfrm>
            <a:off x="4643438" y="3068638"/>
            <a:ext cx="4500562" cy="720725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9" name="Rectangle 6" descr="Wave"/>
          <p:cNvSpPr>
            <a:spLocks noChangeArrowheads="1"/>
          </p:cNvSpPr>
          <p:nvPr/>
        </p:nvSpPr>
        <p:spPr bwMode="auto">
          <a:xfrm>
            <a:off x="0" y="3787775"/>
            <a:ext cx="4500563" cy="179388"/>
          </a:xfrm>
          <a:prstGeom prst="rect">
            <a:avLst/>
          </a:prstGeom>
          <a:pattFill prst="wave">
            <a:fgClr>
              <a:srgbClr val="FF3300"/>
            </a:fgClr>
            <a:bgClr>
              <a:schemeClr val="accent2"/>
            </a:bgClr>
          </a:patt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0120" name="Rectangle 7" descr="Wave"/>
          <p:cNvSpPr>
            <a:spLocks noChangeArrowheads="1"/>
          </p:cNvSpPr>
          <p:nvPr/>
        </p:nvSpPr>
        <p:spPr bwMode="auto">
          <a:xfrm>
            <a:off x="4643438" y="3787775"/>
            <a:ext cx="4500562" cy="179388"/>
          </a:xfrm>
          <a:prstGeom prst="rect">
            <a:avLst/>
          </a:prstGeom>
          <a:pattFill prst="wave">
            <a:fgClr>
              <a:srgbClr val="FF3300"/>
            </a:fgClr>
            <a:bgClr>
              <a:schemeClr val="accent2"/>
            </a:bgClr>
          </a:patt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0121" name="Rectangle 8"/>
          <p:cNvSpPr>
            <a:spLocks noChangeArrowheads="1"/>
          </p:cNvSpPr>
          <p:nvPr/>
        </p:nvSpPr>
        <p:spPr bwMode="auto">
          <a:xfrm>
            <a:off x="4500563" y="3787775"/>
            <a:ext cx="142875" cy="179388"/>
          </a:xfrm>
          <a:prstGeom prst="rect">
            <a:avLst/>
          </a:prstGeom>
          <a:solidFill>
            <a:srgbClr val="8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34925" y="3644900"/>
            <a:ext cx="90741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3" name="Line 10"/>
          <p:cNvSpPr>
            <a:spLocks noChangeShapeType="1"/>
          </p:cNvSpPr>
          <p:nvPr/>
        </p:nvSpPr>
        <p:spPr bwMode="auto">
          <a:xfrm>
            <a:off x="1258888" y="4868863"/>
            <a:ext cx="6626225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>
            <a:off x="1258888" y="2420938"/>
            <a:ext cx="6626225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7" name="Rectangle 14" descr="Dashed vertical"/>
          <p:cNvSpPr>
            <a:spLocks noChangeArrowheads="1"/>
          </p:cNvSpPr>
          <p:nvPr/>
        </p:nvSpPr>
        <p:spPr bwMode="auto">
          <a:xfrm>
            <a:off x="0" y="836613"/>
            <a:ext cx="1258888" cy="15843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0" y="836613"/>
            <a:ext cx="1258888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H="1" flipV="1">
            <a:off x="1254125" y="836613"/>
            <a:ext cx="1588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0" name="Rectangle 17" descr="Dashed vertical"/>
          <p:cNvSpPr>
            <a:spLocks noChangeArrowheads="1"/>
          </p:cNvSpPr>
          <p:nvPr/>
        </p:nvSpPr>
        <p:spPr bwMode="auto">
          <a:xfrm>
            <a:off x="0" y="4868863"/>
            <a:ext cx="1258888" cy="15843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1" name="Line 18"/>
          <p:cNvSpPr>
            <a:spLocks noChangeShapeType="1"/>
          </p:cNvSpPr>
          <p:nvPr/>
        </p:nvSpPr>
        <p:spPr bwMode="auto">
          <a:xfrm flipH="1" flipV="1">
            <a:off x="1254125" y="4868863"/>
            <a:ext cx="1588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2" name="Line 19"/>
          <p:cNvSpPr>
            <a:spLocks noChangeShapeType="1"/>
          </p:cNvSpPr>
          <p:nvPr/>
        </p:nvSpPr>
        <p:spPr bwMode="auto">
          <a:xfrm>
            <a:off x="0" y="6453188"/>
            <a:ext cx="1258888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3" name="Rectangle 20" descr="Dashed vertical"/>
          <p:cNvSpPr>
            <a:spLocks noChangeArrowheads="1"/>
          </p:cNvSpPr>
          <p:nvPr/>
        </p:nvSpPr>
        <p:spPr bwMode="auto">
          <a:xfrm>
            <a:off x="7885113" y="836613"/>
            <a:ext cx="1258887" cy="15843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4" name="Line 21"/>
          <p:cNvSpPr>
            <a:spLocks noChangeShapeType="1"/>
          </p:cNvSpPr>
          <p:nvPr/>
        </p:nvSpPr>
        <p:spPr bwMode="auto">
          <a:xfrm>
            <a:off x="7885113" y="836613"/>
            <a:ext cx="1258887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5" name="Line 22"/>
          <p:cNvSpPr>
            <a:spLocks noChangeShapeType="1"/>
          </p:cNvSpPr>
          <p:nvPr/>
        </p:nvSpPr>
        <p:spPr bwMode="auto">
          <a:xfrm flipH="1" flipV="1">
            <a:off x="7885113" y="836613"/>
            <a:ext cx="1587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6" name="Rectangle 23" descr="Dashed vertical"/>
          <p:cNvSpPr>
            <a:spLocks noChangeArrowheads="1"/>
          </p:cNvSpPr>
          <p:nvPr/>
        </p:nvSpPr>
        <p:spPr bwMode="auto">
          <a:xfrm>
            <a:off x="7885113" y="4868863"/>
            <a:ext cx="1258887" cy="15843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7" name="Line 24"/>
          <p:cNvSpPr>
            <a:spLocks noChangeShapeType="1"/>
          </p:cNvSpPr>
          <p:nvPr/>
        </p:nvSpPr>
        <p:spPr bwMode="auto">
          <a:xfrm flipH="1" flipV="1">
            <a:off x="7885113" y="4868863"/>
            <a:ext cx="1587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8" name="Line 25"/>
          <p:cNvSpPr>
            <a:spLocks noChangeShapeType="1"/>
          </p:cNvSpPr>
          <p:nvPr/>
        </p:nvSpPr>
        <p:spPr bwMode="auto">
          <a:xfrm>
            <a:off x="7885113" y="6453188"/>
            <a:ext cx="1258887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41" name="Rectangle 28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115888"/>
            <a:ext cx="9532678" cy="1331912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GB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Dobrý</a:t>
            </a:r>
            <a:r>
              <a:rPr lang="en-GB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spoj</a:t>
            </a:r>
            <a:r>
              <a:rPr lang="en-GB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n-GB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náhlé</a:t>
            </a:r>
            <a:r>
              <a:rPr lang="en-GB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ztrátě</a:t>
            </a:r>
            <a:r>
              <a:rPr lang="en-GB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GB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supravodivosti</a:t>
            </a:r>
            <a:r>
              <a:rPr lang="en-GB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(&gt;10K)</a:t>
            </a:r>
          </a:p>
        </p:txBody>
      </p:sp>
      <p:sp>
        <p:nvSpPr>
          <p:cNvPr id="90142" name="Text Box 29"/>
          <p:cNvSpPr txBox="1">
            <a:spLocks noChangeArrowheads="1"/>
          </p:cNvSpPr>
          <p:nvPr/>
        </p:nvSpPr>
        <p:spPr bwMode="auto">
          <a:xfrm>
            <a:off x="6372225" y="4221163"/>
            <a:ext cx="2592388" cy="400110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 smtClean="0">
                <a:solidFill>
                  <a:schemeClr val="bg1"/>
                </a:solidFill>
              </a:rPr>
              <a:t>kabel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není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supravodivý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0143" name="Line 30"/>
          <p:cNvSpPr>
            <a:spLocks noChangeShapeType="1"/>
          </p:cNvSpPr>
          <p:nvPr/>
        </p:nvSpPr>
        <p:spPr bwMode="auto">
          <a:xfrm flipV="1">
            <a:off x="8316913" y="3932238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44" name="Text Box 31"/>
          <p:cNvSpPr txBox="1">
            <a:spLocks noChangeArrowheads="1"/>
          </p:cNvSpPr>
          <p:nvPr/>
        </p:nvSpPr>
        <p:spPr bwMode="auto">
          <a:xfrm>
            <a:off x="4309549" y="4460875"/>
            <a:ext cx="612217" cy="400110"/>
          </a:xfrm>
          <a:prstGeom prst="rect">
            <a:avLst/>
          </a:prstGeom>
          <a:solidFill>
            <a:srgbClr val="993366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 smtClean="0">
                <a:solidFill>
                  <a:srgbClr val="FFFF00"/>
                </a:solidFill>
              </a:rPr>
              <a:t>spoj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90145" name="Line 32"/>
          <p:cNvSpPr>
            <a:spLocks noChangeShapeType="1"/>
          </p:cNvSpPr>
          <p:nvPr/>
        </p:nvSpPr>
        <p:spPr bwMode="auto">
          <a:xfrm flipV="1">
            <a:off x="4572000" y="4076700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46" name="TextBox 34"/>
          <p:cNvSpPr txBox="1">
            <a:spLocks noChangeArrowheads="1"/>
          </p:cNvSpPr>
          <p:nvPr/>
        </p:nvSpPr>
        <p:spPr bwMode="auto">
          <a:xfrm>
            <a:off x="1428750" y="5072063"/>
            <a:ext cx="6143625" cy="83099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 smtClean="0"/>
              <a:t>Měděná</a:t>
            </a:r>
            <a:r>
              <a:rPr lang="en-US" sz="2400" dirty="0" smtClean="0"/>
              <a:t> </a:t>
            </a:r>
            <a:r>
              <a:rPr lang="en-US" sz="2400" dirty="0" err="1" smtClean="0"/>
              <a:t>sběrnice</a:t>
            </a:r>
            <a:r>
              <a:rPr lang="en-US" sz="2400" dirty="0" smtClean="0"/>
              <a:t> </a:t>
            </a:r>
            <a:r>
              <a:rPr lang="en-US" dirty="0" err="1" smtClean="0"/>
              <a:t>odebere</a:t>
            </a:r>
            <a:r>
              <a:rPr lang="en-US" dirty="0" smtClean="0"/>
              <a:t> proud </a:t>
            </a:r>
            <a:r>
              <a:rPr lang="en-US" dirty="0" err="1" smtClean="0"/>
              <a:t>vzniklý</a:t>
            </a:r>
            <a:r>
              <a:rPr lang="en-US" dirty="0" smtClean="0"/>
              <a:t>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ztrátě</a:t>
            </a:r>
            <a:r>
              <a:rPr lang="en-US" dirty="0" smtClean="0"/>
              <a:t> </a:t>
            </a:r>
            <a:r>
              <a:rPr lang="en-US" dirty="0" err="1" smtClean="0"/>
              <a:t>supravodivosti</a:t>
            </a:r>
            <a:r>
              <a:rPr lang="en-US" dirty="0" smtClean="0"/>
              <a:t> </a:t>
            </a:r>
            <a:r>
              <a:rPr lang="en-US" dirty="0" err="1" smtClean="0"/>
              <a:t>v</a:t>
            </a:r>
            <a:r>
              <a:rPr lang="en-US" dirty="0" smtClean="0"/>
              <a:t> </a:t>
            </a:r>
            <a:r>
              <a:rPr lang="en-US" dirty="0" err="1" smtClean="0"/>
              <a:t>mnohožilovém</a:t>
            </a:r>
            <a:r>
              <a:rPr lang="en-US" dirty="0" smtClean="0"/>
              <a:t> </a:t>
            </a:r>
            <a:r>
              <a:rPr lang="en-US" dirty="0" err="1" smtClean="0"/>
              <a:t>kabelu</a:t>
            </a:r>
            <a:endParaRPr lang="en-US" sz="2400" dirty="0"/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32201" y="1412875"/>
            <a:ext cx="115638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 dirty="0"/>
              <a:t>Magnet</a:t>
            </a: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7886700" y="1334442"/>
            <a:ext cx="115638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 dirty="0"/>
              <a:t>Magnet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181210" y="3213100"/>
            <a:ext cx="400979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/>
              <a:t>m</a:t>
            </a:r>
            <a:r>
              <a:rPr lang="en-GB" sz="2000" dirty="0" err="1" smtClean="0"/>
              <a:t>ěděný</a:t>
            </a:r>
            <a:r>
              <a:rPr lang="en-GB" sz="2000" dirty="0" smtClean="0"/>
              <a:t> </a:t>
            </a:r>
            <a:r>
              <a:rPr lang="en-GB" sz="2000" dirty="0" err="1" smtClean="0"/>
              <a:t>sběrnicový</a:t>
            </a:r>
            <a:r>
              <a:rPr lang="en-GB" sz="2000" dirty="0" smtClean="0"/>
              <a:t> </a:t>
            </a:r>
            <a:r>
              <a:rPr lang="en-GB" sz="2000" dirty="0" err="1" smtClean="0"/>
              <a:t>vodič</a:t>
            </a:r>
            <a:r>
              <a:rPr lang="en-GB" sz="2000" dirty="0" smtClean="0"/>
              <a:t> </a:t>
            </a:r>
            <a:r>
              <a:rPr lang="en-GB" sz="2000" dirty="0" err="1" smtClean="0"/>
              <a:t>ø</a:t>
            </a:r>
            <a:r>
              <a:rPr lang="en-GB" sz="2000" dirty="0" smtClean="0"/>
              <a:t> </a:t>
            </a:r>
            <a:r>
              <a:rPr lang="en-GB" sz="2000" dirty="0"/>
              <a:t>280 mm</a:t>
            </a:r>
            <a:r>
              <a:rPr lang="en-GB" sz="2000" baseline="30000" dirty="0"/>
              <a:t>2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4891077" y="3200400"/>
            <a:ext cx="400979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/>
              <a:t>m</a:t>
            </a:r>
            <a:r>
              <a:rPr lang="en-GB" sz="2000" dirty="0" err="1" smtClean="0"/>
              <a:t>ěděný</a:t>
            </a:r>
            <a:r>
              <a:rPr lang="en-GB" sz="2000" dirty="0" smtClean="0"/>
              <a:t> </a:t>
            </a:r>
            <a:r>
              <a:rPr lang="en-GB" sz="2000" dirty="0" err="1" smtClean="0"/>
              <a:t>sběrnicový</a:t>
            </a:r>
            <a:r>
              <a:rPr lang="en-GB" sz="2000" dirty="0" smtClean="0"/>
              <a:t> </a:t>
            </a:r>
            <a:r>
              <a:rPr lang="en-GB" sz="2000" dirty="0" err="1" smtClean="0"/>
              <a:t>vodič</a:t>
            </a:r>
            <a:r>
              <a:rPr lang="en-GB" sz="2000" dirty="0" smtClean="0"/>
              <a:t> </a:t>
            </a:r>
            <a:r>
              <a:rPr lang="en-GB" sz="2000" dirty="0" err="1" smtClean="0"/>
              <a:t>ø</a:t>
            </a:r>
            <a:r>
              <a:rPr lang="en-GB" sz="2000" dirty="0" smtClean="0"/>
              <a:t> </a:t>
            </a:r>
            <a:r>
              <a:rPr lang="en-GB" sz="2000" dirty="0"/>
              <a:t>280 mm</a:t>
            </a:r>
            <a:r>
              <a:rPr lang="en-GB" sz="2000" baseline="30000" dirty="0"/>
              <a:t>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 txBox="1">
            <a:spLocks noGrp="1"/>
          </p:cNvSpPr>
          <p:nvPr/>
        </p:nvSpPr>
        <p:spPr bwMode="auto">
          <a:xfrm>
            <a:off x="6553200" y="6381750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19AE95A7-61C3-244B-BAC9-26746EB1B906}" type="slidenum">
              <a:rPr lang="en-GB" sz="1000"/>
              <a:pPr algn="r"/>
              <a:t>58</a:t>
            </a:fld>
            <a:endParaRPr lang="en-GB" sz="1000"/>
          </a:p>
        </p:txBody>
      </p:sp>
      <p:sp>
        <p:nvSpPr>
          <p:cNvPr id="92163" name="Rectangle 2" descr="Dashed vertical"/>
          <p:cNvSpPr>
            <a:spLocks noChangeArrowheads="1"/>
          </p:cNvSpPr>
          <p:nvPr/>
        </p:nvSpPr>
        <p:spPr bwMode="auto">
          <a:xfrm>
            <a:off x="0" y="2420938"/>
            <a:ext cx="9144000" cy="24479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4" name="Rectangle 3" descr="Dashed vertical"/>
          <p:cNvSpPr>
            <a:spLocks noChangeArrowheads="1"/>
          </p:cNvSpPr>
          <p:nvPr/>
        </p:nvSpPr>
        <p:spPr bwMode="auto">
          <a:xfrm>
            <a:off x="0" y="836613"/>
            <a:ext cx="1258888" cy="15843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5" name="Rectangle 4" descr="Dashed vertical"/>
          <p:cNvSpPr>
            <a:spLocks noChangeArrowheads="1"/>
          </p:cNvSpPr>
          <p:nvPr/>
        </p:nvSpPr>
        <p:spPr bwMode="auto">
          <a:xfrm>
            <a:off x="0" y="4868863"/>
            <a:ext cx="1258888" cy="15843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6" name="Rectangle 5" descr="Dashed vertical"/>
          <p:cNvSpPr>
            <a:spLocks noChangeArrowheads="1"/>
          </p:cNvSpPr>
          <p:nvPr/>
        </p:nvSpPr>
        <p:spPr bwMode="auto">
          <a:xfrm>
            <a:off x="7885113" y="836613"/>
            <a:ext cx="1258887" cy="15843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7" name="Rectangle 6" descr="Dashed vertical"/>
          <p:cNvSpPr>
            <a:spLocks noChangeArrowheads="1"/>
          </p:cNvSpPr>
          <p:nvPr/>
        </p:nvSpPr>
        <p:spPr bwMode="auto">
          <a:xfrm>
            <a:off x="7885113" y="4868863"/>
            <a:ext cx="1258887" cy="15843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8" name="Rectangle 7"/>
          <p:cNvSpPr>
            <a:spLocks noChangeArrowheads="1"/>
          </p:cNvSpPr>
          <p:nvPr/>
        </p:nvSpPr>
        <p:spPr bwMode="auto">
          <a:xfrm>
            <a:off x="0" y="3068638"/>
            <a:ext cx="4500563" cy="720725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9" name="Rectangle 8"/>
          <p:cNvSpPr>
            <a:spLocks noChangeArrowheads="1"/>
          </p:cNvSpPr>
          <p:nvPr/>
        </p:nvSpPr>
        <p:spPr bwMode="auto">
          <a:xfrm>
            <a:off x="4643438" y="3068638"/>
            <a:ext cx="4500562" cy="720725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70" name="Rectangle 9"/>
          <p:cNvSpPr>
            <a:spLocks noChangeArrowheads="1"/>
          </p:cNvSpPr>
          <p:nvPr/>
        </p:nvSpPr>
        <p:spPr bwMode="auto">
          <a:xfrm>
            <a:off x="0" y="3787775"/>
            <a:ext cx="4500563" cy="179388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2171" name="Rectangle 10"/>
          <p:cNvSpPr>
            <a:spLocks noChangeArrowheads="1"/>
          </p:cNvSpPr>
          <p:nvPr/>
        </p:nvSpPr>
        <p:spPr bwMode="auto">
          <a:xfrm>
            <a:off x="4643438" y="3787775"/>
            <a:ext cx="4500562" cy="179388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2172" name="Rectangle 11"/>
          <p:cNvSpPr>
            <a:spLocks noChangeArrowheads="1"/>
          </p:cNvSpPr>
          <p:nvPr/>
        </p:nvSpPr>
        <p:spPr bwMode="auto">
          <a:xfrm>
            <a:off x="4500563" y="3787775"/>
            <a:ext cx="142875" cy="179388"/>
          </a:xfrm>
          <a:prstGeom prst="rect">
            <a:avLst/>
          </a:prstGeom>
          <a:solidFill>
            <a:srgbClr val="8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73" name="Line 12"/>
          <p:cNvSpPr>
            <a:spLocks noChangeShapeType="1"/>
          </p:cNvSpPr>
          <p:nvPr/>
        </p:nvSpPr>
        <p:spPr bwMode="auto">
          <a:xfrm>
            <a:off x="1258888" y="4868863"/>
            <a:ext cx="66262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74" name="Line 13"/>
          <p:cNvSpPr>
            <a:spLocks noChangeShapeType="1"/>
          </p:cNvSpPr>
          <p:nvPr/>
        </p:nvSpPr>
        <p:spPr bwMode="auto">
          <a:xfrm>
            <a:off x="1258888" y="2420938"/>
            <a:ext cx="66262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77" name="Line 16"/>
          <p:cNvSpPr>
            <a:spLocks noChangeShapeType="1"/>
          </p:cNvSpPr>
          <p:nvPr/>
        </p:nvSpPr>
        <p:spPr bwMode="auto">
          <a:xfrm>
            <a:off x="0" y="836613"/>
            <a:ext cx="1258888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78" name="Line 17"/>
          <p:cNvSpPr>
            <a:spLocks noChangeShapeType="1"/>
          </p:cNvSpPr>
          <p:nvPr/>
        </p:nvSpPr>
        <p:spPr bwMode="auto">
          <a:xfrm flipH="1" flipV="1">
            <a:off x="1254125" y="836613"/>
            <a:ext cx="1588" cy="15843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79" name="Line 18"/>
          <p:cNvSpPr>
            <a:spLocks noChangeShapeType="1"/>
          </p:cNvSpPr>
          <p:nvPr/>
        </p:nvSpPr>
        <p:spPr bwMode="auto">
          <a:xfrm flipH="1" flipV="1">
            <a:off x="1254125" y="4868863"/>
            <a:ext cx="1588" cy="15843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80" name="Line 19"/>
          <p:cNvSpPr>
            <a:spLocks noChangeShapeType="1"/>
          </p:cNvSpPr>
          <p:nvPr/>
        </p:nvSpPr>
        <p:spPr bwMode="auto">
          <a:xfrm>
            <a:off x="0" y="6453188"/>
            <a:ext cx="1258888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81" name="Line 20"/>
          <p:cNvSpPr>
            <a:spLocks noChangeShapeType="1"/>
          </p:cNvSpPr>
          <p:nvPr/>
        </p:nvSpPr>
        <p:spPr bwMode="auto">
          <a:xfrm>
            <a:off x="7885113" y="836613"/>
            <a:ext cx="1258887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82" name="Line 21"/>
          <p:cNvSpPr>
            <a:spLocks noChangeShapeType="1"/>
          </p:cNvSpPr>
          <p:nvPr/>
        </p:nvSpPr>
        <p:spPr bwMode="auto">
          <a:xfrm flipH="1" flipV="1">
            <a:off x="7885113" y="836613"/>
            <a:ext cx="1587" cy="15843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83" name="Line 22"/>
          <p:cNvSpPr>
            <a:spLocks noChangeShapeType="1"/>
          </p:cNvSpPr>
          <p:nvPr/>
        </p:nvSpPr>
        <p:spPr bwMode="auto">
          <a:xfrm flipH="1" flipV="1">
            <a:off x="7885113" y="4868863"/>
            <a:ext cx="1587" cy="15843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84" name="Line 23"/>
          <p:cNvSpPr>
            <a:spLocks noChangeShapeType="1"/>
          </p:cNvSpPr>
          <p:nvPr/>
        </p:nvSpPr>
        <p:spPr bwMode="auto">
          <a:xfrm>
            <a:off x="7885113" y="6453188"/>
            <a:ext cx="1258887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87" name="Rectangle 26" descr="Dashed vertical"/>
          <p:cNvSpPr>
            <a:spLocks noChangeArrowheads="1"/>
          </p:cNvSpPr>
          <p:nvPr/>
        </p:nvSpPr>
        <p:spPr bwMode="auto">
          <a:xfrm>
            <a:off x="4284663" y="3716338"/>
            <a:ext cx="574675" cy="730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89" name="Line 28"/>
          <p:cNvSpPr>
            <a:spLocks noChangeShapeType="1"/>
          </p:cNvSpPr>
          <p:nvPr/>
        </p:nvSpPr>
        <p:spPr bwMode="auto">
          <a:xfrm>
            <a:off x="34925" y="3860800"/>
            <a:ext cx="90741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90" name="Line 29"/>
          <p:cNvSpPr>
            <a:spLocks noChangeShapeType="1"/>
          </p:cNvSpPr>
          <p:nvPr/>
        </p:nvSpPr>
        <p:spPr bwMode="auto">
          <a:xfrm>
            <a:off x="1260475" y="4868863"/>
            <a:ext cx="6626225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91" name="Line 30"/>
          <p:cNvSpPr>
            <a:spLocks noChangeShapeType="1"/>
          </p:cNvSpPr>
          <p:nvPr/>
        </p:nvSpPr>
        <p:spPr bwMode="auto">
          <a:xfrm>
            <a:off x="1260475" y="2420938"/>
            <a:ext cx="6626225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92" name="Line 31"/>
          <p:cNvSpPr>
            <a:spLocks noChangeShapeType="1"/>
          </p:cNvSpPr>
          <p:nvPr/>
        </p:nvSpPr>
        <p:spPr bwMode="auto">
          <a:xfrm>
            <a:off x="1588" y="836613"/>
            <a:ext cx="1258887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93" name="Line 32"/>
          <p:cNvSpPr>
            <a:spLocks noChangeShapeType="1"/>
          </p:cNvSpPr>
          <p:nvPr/>
        </p:nvSpPr>
        <p:spPr bwMode="auto">
          <a:xfrm flipH="1" flipV="1">
            <a:off x="1255713" y="836613"/>
            <a:ext cx="1587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94" name="Line 33"/>
          <p:cNvSpPr>
            <a:spLocks noChangeShapeType="1"/>
          </p:cNvSpPr>
          <p:nvPr/>
        </p:nvSpPr>
        <p:spPr bwMode="auto">
          <a:xfrm flipH="1" flipV="1">
            <a:off x="1255713" y="4868863"/>
            <a:ext cx="1587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95" name="Line 34"/>
          <p:cNvSpPr>
            <a:spLocks noChangeShapeType="1"/>
          </p:cNvSpPr>
          <p:nvPr/>
        </p:nvSpPr>
        <p:spPr bwMode="auto">
          <a:xfrm>
            <a:off x="1588" y="6453188"/>
            <a:ext cx="1258887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96" name="Line 35"/>
          <p:cNvSpPr>
            <a:spLocks noChangeShapeType="1"/>
          </p:cNvSpPr>
          <p:nvPr/>
        </p:nvSpPr>
        <p:spPr bwMode="auto">
          <a:xfrm>
            <a:off x="7886700" y="836613"/>
            <a:ext cx="1258888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97" name="Line 36"/>
          <p:cNvSpPr>
            <a:spLocks noChangeShapeType="1"/>
          </p:cNvSpPr>
          <p:nvPr/>
        </p:nvSpPr>
        <p:spPr bwMode="auto">
          <a:xfrm flipH="1" flipV="1">
            <a:off x="7886700" y="836613"/>
            <a:ext cx="1588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98" name="Line 37"/>
          <p:cNvSpPr>
            <a:spLocks noChangeShapeType="1"/>
          </p:cNvSpPr>
          <p:nvPr/>
        </p:nvSpPr>
        <p:spPr bwMode="auto">
          <a:xfrm flipH="1" flipV="1">
            <a:off x="7886700" y="4868863"/>
            <a:ext cx="1588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99" name="Line 38"/>
          <p:cNvSpPr>
            <a:spLocks noChangeShapeType="1"/>
          </p:cNvSpPr>
          <p:nvPr/>
        </p:nvSpPr>
        <p:spPr bwMode="auto">
          <a:xfrm>
            <a:off x="7886700" y="6453188"/>
            <a:ext cx="1258888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1" name="Line 40"/>
          <p:cNvSpPr>
            <a:spLocks noChangeShapeType="1"/>
          </p:cNvSpPr>
          <p:nvPr/>
        </p:nvSpPr>
        <p:spPr bwMode="auto">
          <a:xfrm flipV="1">
            <a:off x="8316913" y="3932238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2" name="Text Box 41"/>
          <p:cNvSpPr txBox="1">
            <a:spLocks noChangeArrowheads="1"/>
          </p:cNvSpPr>
          <p:nvPr/>
        </p:nvSpPr>
        <p:spPr bwMode="auto">
          <a:xfrm>
            <a:off x="4309549" y="4460875"/>
            <a:ext cx="612217" cy="400110"/>
          </a:xfrm>
          <a:prstGeom prst="rect">
            <a:avLst/>
          </a:prstGeom>
          <a:solidFill>
            <a:srgbClr val="993366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 smtClean="0">
                <a:solidFill>
                  <a:srgbClr val="FFFF00"/>
                </a:solidFill>
              </a:rPr>
              <a:t>spoj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92203" name="Line 42"/>
          <p:cNvSpPr>
            <a:spLocks noChangeShapeType="1"/>
          </p:cNvSpPr>
          <p:nvPr/>
        </p:nvSpPr>
        <p:spPr bwMode="auto">
          <a:xfrm flipV="1">
            <a:off x="4572000" y="4076700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4" name="TextBox 45"/>
          <p:cNvSpPr txBox="1">
            <a:spLocks noChangeArrowheads="1"/>
          </p:cNvSpPr>
          <p:nvPr/>
        </p:nvSpPr>
        <p:spPr bwMode="auto">
          <a:xfrm>
            <a:off x="1428750" y="5072063"/>
            <a:ext cx="6143625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 smtClean="0"/>
              <a:t>Žádný</a:t>
            </a:r>
            <a:r>
              <a:rPr lang="en-US" sz="2400" dirty="0" smtClean="0"/>
              <a:t> </a:t>
            </a:r>
            <a:r>
              <a:rPr lang="en-US" sz="2400" dirty="0" err="1" smtClean="0"/>
              <a:t>problém</a:t>
            </a:r>
            <a:r>
              <a:rPr lang="en-US" sz="2400" dirty="0" smtClean="0"/>
              <a:t> </a:t>
            </a:r>
            <a:r>
              <a:rPr lang="en-US" sz="2400" dirty="0" err="1" smtClean="0"/>
              <a:t>pokud</a:t>
            </a:r>
            <a:r>
              <a:rPr lang="en-US" sz="2400" dirty="0" smtClean="0"/>
              <a:t> </a:t>
            </a:r>
            <a:r>
              <a:rPr lang="en-US" dirty="0" smtClean="0"/>
              <a:t>je </a:t>
            </a:r>
            <a:r>
              <a:rPr lang="en-US" dirty="0" err="1" smtClean="0"/>
              <a:t>kabel</a:t>
            </a:r>
            <a:r>
              <a:rPr lang="en-US" dirty="0" smtClean="0"/>
              <a:t> </a:t>
            </a:r>
            <a:r>
              <a:rPr lang="en-US" dirty="0" err="1" smtClean="0"/>
              <a:t>supravodivý</a:t>
            </a:r>
            <a:endParaRPr lang="en-US" sz="2400" dirty="0"/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32201" y="1412875"/>
            <a:ext cx="115638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 dirty="0"/>
              <a:t>Magnet</a:t>
            </a:r>
          </a:p>
        </p:txBody>
      </p:sp>
      <p:sp>
        <p:nvSpPr>
          <p:cNvPr id="48" name="Text Box 28"/>
          <p:cNvSpPr txBox="1">
            <a:spLocks noChangeArrowheads="1"/>
          </p:cNvSpPr>
          <p:nvPr/>
        </p:nvSpPr>
        <p:spPr bwMode="auto">
          <a:xfrm>
            <a:off x="7886700" y="1334442"/>
            <a:ext cx="115638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 dirty="0"/>
              <a:t>Magnet</a:t>
            </a:r>
          </a:p>
        </p:txBody>
      </p:sp>
      <p:sp>
        <p:nvSpPr>
          <p:cNvPr id="49" name="Rectangle 30"/>
          <p:cNvSpPr txBox="1">
            <a:spLocks noChangeArrowheads="1"/>
          </p:cNvSpPr>
          <p:nvPr/>
        </p:nvSpPr>
        <p:spPr bwMode="auto">
          <a:xfrm>
            <a:off x="-314230" y="115888"/>
            <a:ext cx="9808076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i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Špatn</a:t>
            </a:r>
            <a:r>
              <a:rPr kumimoji="0" lang="en-GB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ý</a:t>
            </a:r>
            <a:r>
              <a:rPr kumimoji="0" lang="en-GB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spoj</a:t>
            </a:r>
            <a:r>
              <a:rPr kumimoji="0" lang="en-GB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při</a:t>
            </a:r>
            <a:r>
              <a:rPr kumimoji="0" lang="en-GB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normálním</a:t>
            </a:r>
            <a:r>
              <a:rPr kumimoji="0" lang="en-GB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provozu</a:t>
            </a:r>
            <a:r>
              <a:rPr kumimoji="0" lang="en-GB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(1.9K)</a:t>
            </a:r>
            <a:endParaRPr kumimoji="0" lang="en-GB" sz="40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auto">
          <a:xfrm>
            <a:off x="181210" y="3213100"/>
            <a:ext cx="400979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/>
              <a:t>m</a:t>
            </a:r>
            <a:r>
              <a:rPr lang="en-GB" sz="2000" dirty="0" err="1" smtClean="0"/>
              <a:t>ěděný</a:t>
            </a:r>
            <a:r>
              <a:rPr lang="en-GB" sz="2000" dirty="0" smtClean="0"/>
              <a:t> </a:t>
            </a:r>
            <a:r>
              <a:rPr lang="en-GB" sz="2000" dirty="0" err="1" smtClean="0"/>
              <a:t>sběrnicový</a:t>
            </a:r>
            <a:r>
              <a:rPr lang="en-GB" sz="2000" dirty="0" smtClean="0"/>
              <a:t> </a:t>
            </a:r>
            <a:r>
              <a:rPr lang="en-GB" sz="2000" dirty="0" err="1" smtClean="0"/>
              <a:t>vodič</a:t>
            </a:r>
            <a:r>
              <a:rPr lang="en-GB" sz="2000" dirty="0" smtClean="0"/>
              <a:t> </a:t>
            </a:r>
            <a:r>
              <a:rPr lang="en-GB" sz="2000" dirty="0" err="1" smtClean="0"/>
              <a:t>ø</a:t>
            </a:r>
            <a:r>
              <a:rPr lang="en-GB" sz="2000" dirty="0" smtClean="0"/>
              <a:t> </a:t>
            </a:r>
            <a:r>
              <a:rPr lang="en-GB" sz="2000" dirty="0"/>
              <a:t>280 mm</a:t>
            </a:r>
            <a:r>
              <a:rPr lang="en-GB" sz="2000" baseline="30000" dirty="0"/>
              <a:t>2</a:t>
            </a:r>
          </a:p>
        </p:txBody>
      </p: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4891077" y="3200400"/>
            <a:ext cx="400979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/>
              <a:t>m</a:t>
            </a:r>
            <a:r>
              <a:rPr lang="en-GB" sz="2000" dirty="0" err="1" smtClean="0"/>
              <a:t>ěděný</a:t>
            </a:r>
            <a:r>
              <a:rPr lang="en-GB" sz="2000" dirty="0" smtClean="0"/>
              <a:t> </a:t>
            </a:r>
            <a:r>
              <a:rPr lang="en-GB" sz="2000" dirty="0" err="1" smtClean="0"/>
              <a:t>sběrnicový</a:t>
            </a:r>
            <a:r>
              <a:rPr lang="en-GB" sz="2000" dirty="0" smtClean="0"/>
              <a:t> </a:t>
            </a:r>
            <a:r>
              <a:rPr lang="en-GB" sz="2000" dirty="0" err="1" smtClean="0"/>
              <a:t>vodič</a:t>
            </a:r>
            <a:r>
              <a:rPr lang="en-GB" sz="2000" dirty="0" smtClean="0"/>
              <a:t> </a:t>
            </a:r>
            <a:r>
              <a:rPr lang="en-GB" sz="2000" dirty="0" err="1" smtClean="0"/>
              <a:t>ø</a:t>
            </a:r>
            <a:r>
              <a:rPr lang="en-GB" sz="2000" dirty="0" smtClean="0"/>
              <a:t> </a:t>
            </a:r>
            <a:r>
              <a:rPr lang="en-GB" sz="2000" dirty="0"/>
              <a:t>280 mm</a:t>
            </a:r>
            <a:r>
              <a:rPr lang="en-GB" sz="2000" baseline="30000" dirty="0"/>
              <a:t>2</a:t>
            </a:r>
          </a:p>
        </p:txBody>
      </p:sp>
      <p:sp>
        <p:nvSpPr>
          <p:cNvPr id="52" name="Text Box 8"/>
          <p:cNvSpPr txBox="1">
            <a:spLocks noChangeArrowheads="1"/>
          </p:cNvSpPr>
          <p:nvPr/>
        </p:nvSpPr>
        <p:spPr bwMode="auto">
          <a:xfrm>
            <a:off x="6372225" y="4221163"/>
            <a:ext cx="2592388" cy="400110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>
                <a:solidFill>
                  <a:schemeClr val="bg1"/>
                </a:solidFill>
              </a:rPr>
              <a:t>s</a:t>
            </a:r>
            <a:r>
              <a:rPr lang="en-GB" sz="2000" dirty="0" err="1" smtClean="0">
                <a:solidFill>
                  <a:schemeClr val="bg1"/>
                </a:solidFill>
              </a:rPr>
              <a:t>upravodivý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kabel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ooter Placeholder 2"/>
          <p:cNvSpPr txBox="1">
            <a:spLocks noGrp="1"/>
          </p:cNvSpPr>
          <p:nvPr/>
        </p:nvSpPr>
        <p:spPr bwMode="auto">
          <a:xfrm>
            <a:off x="3124200" y="6381750"/>
            <a:ext cx="2895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/>
              <a:t>SPC  June 15, 2009</a:t>
            </a:r>
          </a:p>
        </p:txBody>
      </p:sp>
      <p:sp>
        <p:nvSpPr>
          <p:cNvPr id="94211" name="Slide Number Placeholder 3"/>
          <p:cNvSpPr txBox="1">
            <a:spLocks noGrp="1"/>
          </p:cNvSpPr>
          <p:nvPr/>
        </p:nvSpPr>
        <p:spPr bwMode="auto">
          <a:xfrm>
            <a:off x="6553200" y="6381750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F8AC1B9E-5181-1D41-83E0-C4BBE5DF4F25}" type="slidenum">
              <a:rPr lang="en-GB" sz="1000"/>
              <a:pPr algn="r"/>
              <a:t>59</a:t>
            </a:fld>
            <a:endParaRPr lang="en-GB" sz="1000"/>
          </a:p>
        </p:txBody>
      </p:sp>
      <p:sp>
        <p:nvSpPr>
          <p:cNvPr id="94212" name="Rectangle 2" descr="Dashed vertical"/>
          <p:cNvSpPr>
            <a:spLocks noChangeArrowheads="1"/>
          </p:cNvSpPr>
          <p:nvPr/>
        </p:nvSpPr>
        <p:spPr bwMode="auto">
          <a:xfrm>
            <a:off x="0" y="2420938"/>
            <a:ext cx="9144000" cy="24479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3" name="Rectangle 3" descr="Dashed vertical"/>
          <p:cNvSpPr>
            <a:spLocks noChangeArrowheads="1"/>
          </p:cNvSpPr>
          <p:nvPr/>
        </p:nvSpPr>
        <p:spPr bwMode="auto">
          <a:xfrm>
            <a:off x="0" y="836613"/>
            <a:ext cx="1258888" cy="15843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4" name="Rectangle 4" descr="Dashed vertical"/>
          <p:cNvSpPr>
            <a:spLocks noChangeArrowheads="1"/>
          </p:cNvSpPr>
          <p:nvPr/>
        </p:nvSpPr>
        <p:spPr bwMode="auto">
          <a:xfrm>
            <a:off x="0" y="4868863"/>
            <a:ext cx="1258888" cy="15843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5" name="Rectangle 5" descr="Dashed vertical"/>
          <p:cNvSpPr>
            <a:spLocks noChangeArrowheads="1"/>
          </p:cNvSpPr>
          <p:nvPr/>
        </p:nvSpPr>
        <p:spPr bwMode="auto">
          <a:xfrm>
            <a:off x="7885113" y="836613"/>
            <a:ext cx="1258887" cy="15843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6" name="Rectangle 6" descr="Dashed vertical"/>
          <p:cNvSpPr>
            <a:spLocks noChangeArrowheads="1"/>
          </p:cNvSpPr>
          <p:nvPr/>
        </p:nvSpPr>
        <p:spPr bwMode="auto">
          <a:xfrm>
            <a:off x="7885113" y="4868863"/>
            <a:ext cx="1258887" cy="15843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7" name="Rectangle 7"/>
          <p:cNvSpPr>
            <a:spLocks noChangeArrowheads="1"/>
          </p:cNvSpPr>
          <p:nvPr/>
        </p:nvSpPr>
        <p:spPr bwMode="auto">
          <a:xfrm>
            <a:off x="0" y="3068638"/>
            <a:ext cx="4500563" cy="720725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8" name="Rectangle 8"/>
          <p:cNvSpPr>
            <a:spLocks noChangeArrowheads="1"/>
          </p:cNvSpPr>
          <p:nvPr/>
        </p:nvSpPr>
        <p:spPr bwMode="auto">
          <a:xfrm>
            <a:off x="4643438" y="3068638"/>
            <a:ext cx="4500562" cy="720725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9" name="Rectangle 9" descr="Wave"/>
          <p:cNvSpPr>
            <a:spLocks noChangeArrowheads="1"/>
          </p:cNvSpPr>
          <p:nvPr/>
        </p:nvSpPr>
        <p:spPr bwMode="auto">
          <a:xfrm>
            <a:off x="0" y="3787775"/>
            <a:ext cx="4500563" cy="179388"/>
          </a:xfrm>
          <a:prstGeom prst="rect">
            <a:avLst/>
          </a:prstGeom>
          <a:pattFill prst="wave">
            <a:fgClr>
              <a:srgbClr val="FF3300"/>
            </a:fgClr>
            <a:bgClr>
              <a:schemeClr val="accent2"/>
            </a:bgClr>
          </a:patt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4220" name="Rectangle 10" descr="Wave"/>
          <p:cNvSpPr>
            <a:spLocks noChangeArrowheads="1"/>
          </p:cNvSpPr>
          <p:nvPr/>
        </p:nvSpPr>
        <p:spPr bwMode="auto">
          <a:xfrm>
            <a:off x="4643438" y="3787775"/>
            <a:ext cx="4500562" cy="179388"/>
          </a:xfrm>
          <a:prstGeom prst="rect">
            <a:avLst/>
          </a:prstGeom>
          <a:pattFill prst="wave">
            <a:fgClr>
              <a:srgbClr val="FF3300"/>
            </a:fgClr>
            <a:bgClr>
              <a:schemeClr val="accent2"/>
            </a:bgClr>
          </a:patt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4221" name="Rectangle 11"/>
          <p:cNvSpPr>
            <a:spLocks noChangeArrowheads="1"/>
          </p:cNvSpPr>
          <p:nvPr/>
        </p:nvSpPr>
        <p:spPr bwMode="auto">
          <a:xfrm>
            <a:off x="4500563" y="3787775"/>
            <a:ext cx="142875" cy="179388"/>
          </a:xfrm>
          <a:prstGeom prst="rect">
            <a:avLst/>
          </a:prstGeom>
          <a:solidFill>
            <a:srgbClr val="8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2" name="Line 12"/>
          <p:cNvSpPr>
            <a:spLocks noChangeShapeType="1"/>
          </p:cNvSpPr>
          <p:nvPr/>
        </p:nvSpPr>
        <p:spPr bwMode="auto">
          <a:xfrm>
            <a:off x="34925" y="3644900"/>
            <a:ext cx="39608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3" name="Line 13"/>
          <p:cNvSpPr>
            <a:spLocks noChangeShapeType="1"/>
          </p:cNvSpPr>
          <p:nvPr/>
        </p:nvSpPr>
        <p:spPr bwMode="auto">
          <a:xfrm>
            <a:off x="1258888" y="4868863"/>
            <a:ext cx="66262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4" name="Line 14"/>
          <p:cNvSpPr>
            <a:spLocks noChangeShapeType="1"/>
          </p:cNvSpPr>
          <p:nvPr/>
        </p:nvSpPr>
        <p:spPr bwMode="auto">
          <a:xfrm>
            <a:off x="1258888" y="2420938"/>
            <a:ext cx="66262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7" name="Line 17"/>
          <p:cNvSpPr>
            <a:spLocks noChangeShapeType="1"/>
          </p:cNvSpPr>
          <p:nvPr/>
        </p:nvSpPr>
        <p:spPr bwMode="auto">
          <a:xfrm>
            <a:off x="0" y="836613"/>
            <a:ext cx="1258888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8" name="Line 18"/>
          <p:cNvSpPr>
            <a:spLocks noChangeShapeType="1"/>
          </p:cNvSpPr>
          <p:nvPr/>
        </p:nvSpPr>
        <p:spPr bwMode="auto">
          <a:xfrm flipH="1" flipV="1">
            <a:off x="1254125" y="836613"/>
            <a:ext cx="1588" cy="15843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9" name="Line 19"/>
          <p:cNvSpPr>
            <a:spLocks noChangeShapeType="1"/>
          </p:cNvSpPr>
          <p:nvPr/>
        </p:nvSpPr>
        <p:spPr bwMode="auto">
          <a:xfrm flipH="1" flipV="1">
            <a:off x="1254125" y="4868863"/>
            <a:ext cx="1588" cy="15843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30" name="Line 20"/>
          <p:cNvSpPr>
            <a:spLocks noChangeShapeType="1"/>
          </p:cNvSpPr>
          <p:nvPr/>
        </p:nvSpPr>
        <p:spPr bwMode="auto">
          <a:xfrm>
            <a:off x="0" y="6453188"/>
            <a:ext cx="1258888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31" name="Line 21"/>
          <p:cNvSpPr>
            <a:spLocks noChangeShapeType="1"/>
          </p:cNvSpPr>
          <p:nvPr/>
        </p:nvSpPr>
        <p:spPr bwMode="auto">
          <a:xfrm>
            <a:off x="7885113" y="836613"/>
            <a:ext cx="1258887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32" name="Line 22"/>
          <p:cNvSpPr>
            <a:spLocks noChangeShapeType="1"/>
          </p:cNvSpPr>
          <p:nvPr/>
        </p:nvSpPr>
        <p:spPr bwMode="auto">
          <a:xfrm flipH="1" flipV="1">
            <a:off x="7885113" y="836613"/>
            <a:ext cx="1587" cy="15843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33" name="Line 23"/>
          <p:cNvSpPr>
            <a:spLocks noChangeShapeType="1"/>
          </p:cNvSpPr>
          <p:nvPr/>
        </p:nvSpPr>
        <p:spPr bwMode="auto">
          <a:xfrm flipH="1" flipV="1">
            <a:off x="7885113" y="4868863"/>
            <a:ext cx="1587" cy="15843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34" name="Line 24"/>
          <p:cNvSpPr>
            <a:spLocks noChangeShapeType="1"/>
          </p:cNvSpPr>
          <p:nvPr/>
        </p:nvSpPr>
        <p:spPr bwMode="auto">
          <a:xfrm>
            <a:off x="7885113" y="6453188"/>
            <a:ext cx="1258887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37" name="Line 27"/>
          <p:cNvSpPr>
            <a:spLocks noChangeShapeType="1"/>
          </p:cNvSpPr>
          <p:nvPr/>
        </p:nvSpPr>
        <p:spPr bwMode="auto">
          <a:xfrm>
            <a:off x="5114925" y="3644900"/>
            <a:ext cx="39941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38" name="Line 28"/>
          <p:cNvSpPr>
            <a:spLocks noChangeShapeType="1"/>
          </p:cNvSpPr>
          <p:nvPr/>
        </p:nvSpPr>
        <p:spPr bwMode="auto">
          <a:xfrm>
            <a:off x="3995738" y="3644900"/>
            <a:ext cx="288925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39" name="Line 29"/>
          <p:cNvSpPr>
            <a:spLocks noChangeShapeType="1"/>
          </p:cNvSpPr>
          <p:nvPr/>
        </p:nvSpPr>
        <p:spPr bwMode="auto">
          <a:xfrm>
            <a:off x="4284663" y="3860800"/>
            <a:ext cx="5032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40" name="Line 30"/>
          <p:cNvSpPr>
            <a:spLocks noChangeShapeType="1"/>
          </p:cNvSpPr>
          <p:nvPr/>
        </p:nvSpPr>
        <p:spPr bwMode="auto">
          <a:xfrm flipV="1">
            <a:off x="4787900" y="3644900"/>
            <a:ext cx="360363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41" name="Rectangle 31" descr="Dashed vertical"/>
          <p:cNvSpPr>
            <a:spLocks noChangeArrowheads="1"/>
          </p:cNvSpPr>
          <p:nvPr/>
        </p:nvSpPr>
        <p:spPr bwMode="auto">
          <a:xfrm>
            <a:off x="4284663" y="3716338"/>
            <a:ext cx="574675" cy="73025"/>
          </a:xfrm>
          <a:prstGeom prst="rect">
            <a:avLst/>
          </a:prstGeom>
          <a:pattFill prst="dashVert">
            <a:fgClr>
              <a:srgbClr val="FF3300"/>
            </a:fgClr>
            <a:bgClr>
              <a:srgbClr val="CC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42" name="Rectangle 32"/>
          <p:cNvSpPr>
            <a:spLocks noGrp="1" noChangeArrowheads="1"/>
          </p:cNvSpPr>
          <p:nvPr>
            <p:ph type="title" idx="4294967295"/>
          </p:nvPr>
        </p:nvSpPr>
        <p:spPr>
          <a:xfrm>
            <a:off x="-304800" y="188913"/>
            <a:ext cx="9361487" cy="4318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GB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Špatný</a:t>
            </a:r>
            <a:r>
              <a:rPr lang="en-GB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spoj</a:t>
            </a:r>
            <a:r>
              <a:rPr lang="en-GB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n-GB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ztrátě</a:t>
            </a:r>
            <a:r>
              <a:rPr lang="en-GB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supravodivosti</a:t>
            </a:r>
            <a:endParaRPr lang="en-GB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43" name="Line 33"/>
          <p:cNvSpPr>
            <a:spLocks noChangeShapeType="1"/>
          </p:cNvSpPr>
          <p:nvPr/>
        </p:nvSpPr>
        <p:spPr bwMode="auto">
          <a:xfrm>
            <a:off x="1265238" y="4868863"/>
            <a:ext cx="6626225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44" name="Line 34"/>
          <p:cNvSpPr>
            <a:spLocks noChangeShapeType="1"/>
          </p:cNvSpPr>
          <p:nvPr/>
        </p:nvSpPr>
        <p:spPr bwMode="auto">
          <a:xfrm>
            <a:off x="1265238" y="2420938"/>
            <a:ext cx="6626225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45" name="Line 35"/>
          <p:cNvSpPr>
            <a:spLocks noChangeShapeType="1"/>
          </p:cNvSpPr>
          <p:nvPr/>
        </p:nvSpPr>
        <p:spPr bwMode="auto">
          <a:xfrm>
            <a:off x="6350" y="836613"/>
            <a:ext cx="1258888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46" name="Line 36"/>
          <p:cNvSpPr>
            <a:spLocks noChangeShapeType="1"/>
          </p:cNvSpPr>
          <p:nvPr/>
        </p:nvSpPr>
        <p:spPr bwMode="auto">
          <a:xfrm flipH="1" flipV="1">
            <a:off x="1260475" y="836613"/>
            <a:ext cx="1588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47" name="Line 37"/>
          <p:cNvSpPr>
            <a:spLocks noChangeShapeType="1"/>
          </p:cNvSpPr>
          <p:nvPr/>
        </p:nvSpPr>
        <p:spPr bwMode="auto">
          <a:xfrm flipH="1" flipV="1">
            <a:off x="1260475" y="4868863"/>
            <a:ext cx="1588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48" name="Line 38"/>
          <p:cNvSpPr>
            <a:spLocks noChangeShapeType="1"/>
          </p:cNvSpPr>
          <p:nvPr/>
        </p:nvSpPr>
        <p:spPr bwMode="auto">
          <a:xfrm>
            <a:off x="6350" y="6453188"/>
            <a:ext cx="1258888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49" name="Line 39"/>
          <p:cNvSpPr>
            <a:spLocks noChangeShapeType="1"/>
          </p:cNvSpPr>
          <p:nvPr/>
        </p:nvSpPr>
        <p:spPr bwMode="auto">
          <a:xfrm>
            <a:off x="7891463" y="836613"/>
            <a:ext cx="1258887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50" name="Line 40"/>
          <p:cNvSpPr>
            <a:spLocks noChangeShapeType="1"/>
          </p:cNvSpPr>
          <p:nvPr/>
        </p:nvSpPr>
        <p:spPr bwMode="auto">
          <a:xfrm flipH="1" flipV="1">
            <a:off x="7891463" y="836613"/>
            <a:ext cx="1587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51" name="Line 41"/>
          <p:cNvSpPr>
            <a:spLocks noChangeShapeType="1"/>
          </p:cNvSpPr>
          <p:nvPr/>
        </p:nvSpPr>
        <p:spPr bwMode="auto">
          <a:xfrm flipH="1" flipV="1">
            <a:off x="7891463" y="4868863"/>
            <a:ext cx="1587" cy="1584325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52" name="Line 42"/>
          <p:cNvSpPr>
            <a:spLocks noChangeShapeType="1"/>
          </p:cNvSpPr>
          <p:nvPr/>
        </p:nvSpPr>
        <p:spPr bwMode="auto">
          <a:xfrm>
            <a:off x="7891463" y="6453188"/>
            <a:ext cx="1258887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54" name="Line 44"/>
          <p:cNvSpPr>
            <a:spLocks noChangeShapeType="1"/>
          </p:cNvSpPr>
          <p:nvPr/>
        </p:nvSpPr>
        <p:spPr bwMode="auto">
          <a:xfrm flipV="1">
            <a:off x="8316913" y="3932238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56" name="Line 46"/>
          <p:cNvSpPr>
            <a:spLocks noChangeShapeType="1"/>
          </p:cNvSpPr>
          <p:nvPr/>
        </p:nvSpPr>
        <p:spPr bwMode="auto">
          <a:xfrm flipV="1">
            <a:off x="4572000" y="4076700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57" name="Text Box 47"/>
          <p:cNvSpPr txBox="1">
            <a:spLocks noChangeArrowheads="1"/>
          </p:cNvSpPr>
          <p:nvPr/>
        </p:nvSpPr>
        <p:spPr bwMode="auto">
          <a:xfrm>
            <a:off x="2209800" y="914400"/>
            <a:ext cx="48958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Směr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proudu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odkloněn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kabelu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který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však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již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supravodivý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závislosti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velikosti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proudu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délce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dráhy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se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kabel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tepelně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neovladatelným</a:t>
            </a:r>
            <a:r>
              <a:rPr lang="en-GB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GB" sz="20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58" name="TextBox 50"/>
          <p:cNvSpPr txBox="1">
            <a:spLocks noChangeArrowheads="1"/>
          </p:cNvSpPr>
          <p:nvPr/>
        </p:nvSpPr>
        <p:spPr bwMode="auto">
          <a:xfrm>
            <a:off x="2000250" y="5591710"/>
            <a:ext cx="5286375" cy="120032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Je </a:t>
            </a:r>
            <a:r>
              <a:rPr lang="en-US" sz="2400" dirty="0" err="1" smtClean="0"/>
              <a:t>třeba</a:t>
            </a:r>
            <a:r>
              <a:rPr lang="en-US" sz="2400" dirty="0" smtClean="0"/>
              <a:t> </a:t>
            </a:r>
            <a:r>
              <a:rPr lang="en-US" sz="2400" dirty="0" err="1" smtClean="0"/>
              <a:t>zajistit</a:t>
            </a:r>
            <a:r>
              <a:rPr lang="en-US" sz="2400" dirty="0" smtClean="0"/>
              <a:t>,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byl</a:t>
            </a:r>
            <a:r>
              <a:rPr lang="en-US" dirty="0" smtClean="0"/>
              <a:t> </a:t>
            </a:r>
            <a:r>
              <a:rPr lang="en-US" sz="2400" dirty="0" smtClean="0"/>
              <a:t> </a:t>
            </a:r>
            <a:r>
              <a:rPr lang="en-US" dirty="0" err="1" smtClean="0"/>
              <a:t>měděný</a:t>
            </a:r>
            <a:r>
              <a:rPr lang="en-US" dirty="0" smtClean="0"/>
              <a:t> </a:t>
            </a:r>
            <a:r>
              <a:rPr lang="en-US" dirty="0" err="1" smtClean="0"/>
              <a:t>vodič</a:t>
            </a:r>
            <a:r>
              <a:rPr lang="en-US" dirty="0" smtClean="0"/>
              <a:t> </a:t>
            </a:r>
            <a:r>
              <a:rPr lang="en-US" dirty="0" err="1" smtClean="0"/>
              <a:t>pocelé</a:t>
            </a:r>
            <a:r>
              <a:rPr lang="en-US" dirty="0" smtClean="0"/>
              <a:t> </a:t>
            </a:r>
            <a:r>
              <a:rPr lang="en-US" dirty="0" err="1" smtClean="0"/>
              <a:t>délce</a:t>
            </a:r>
            <a:r>
              <a:rPr lang="en-US" dirty="0" smtClean="0"/>
              <a:t>  </a:t>
            </a:r>
            <a:r>
              <a:rPr lang="en-US" dirty="0" err="1" smtClean="0"/>
              <a:t>nepřerušený</a:t>
            </a:r>
            <a:r>
              <a:rPr lang="en-US" dirty="0" smtClean="0"/>
              <a:t> </a:t>
            </a:r>
            <a:r>
              <a:rPr lang="en-US" dirty="0" err="1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  <a:p>
            <a:r>
              <a:rPr lang="en-US" dirty="0" err="1"/>
              <a:t>Měření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μΩ</a:t>
            </a:r>
            <a:r>
              <a:rPr lang="en-US" dirty="0" smtClean="0"/>
              <a:t> </a:t>
            </a:r>
            <a:r>
              <a:rPr lang="en-US" dirty="0" err="1"/>
              <a:t>odporů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normální</a:t>
            </a:r>
            <a:r>
              <a:rPr lang="en-US" dirty="0" smtClean="0"/>
              <a:t> </a:t>
            </a:r>
            <a:r>
              <a:rPr lang="en-US" dirty="0" err="1" smtClean="0"/>
              <a:t>teplotě</a:t>
            </a:r>
            <a:endParaRPr lang="en-US" sz="2400" dirty="0"/>
          </a:p>
        </p:txBody>
      </p:sp>
      <p:sp>
        <p:nvSpPr>
          <p:cNvPr id="94259" name="TextBox 51"/>
          <p:cNvSpPr txBox="1">
            <a:spLocks noChangeArrowheads="1"/>
          </p:cNvSpPr>
          <p:nvPr/>
        </p:nvSpPr>
        <p:spPr bwMode="auto">
          <a:xfrm>
            <a:off x="1285875" y="5072063"/>
            <a:ext cx="6572250" cy="46166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 smtClean="0"/>
              <a:t>Nebezpečí</a:t>
            </a:r>
            <a:r>
              <a:rPr lang="en-US" sz="2400" dirty="0" smtClean="0"/>
              <a:t> </a:t>
            </a:r>
            <a:r>
              <a:rPr lang="en-US" sz="2400" dirty="0" err="1" smtClean="0"/>
              <a:t>roztavení</a:t>
            </a:r>
            <a:r>
              <a:rPr lang="en-US" sz="2400" dirty="0" smtClean="0"/>
              <a:t> </a:t>
            </a:r>
            <a:r>
              <a:rPr lang="en-US" sz="2400" dirty="0" err="1" smtClean="0"/>
              <a:t>kabelu</a:t>
            </a:r>
            <a:r>
              <a:rPr lang="en-US" sz="2400" dirty="0" smtClean="0"/>
              <a:t> </a:t>
            </a:r>
            <a:r>
              <a:rPr lang="en-US" sz="2400" dirty="0" err="1" smtClean="0"/>
              <a:t>elektrickým</a:t>
            </a:r>
            <a:r>
              <a:rPr lang="en-US" sz="2400" dirty="0" smtClean="0"/>
              <a:t> </a:t>
            </a:r>
            <a:r>
              <a:rPr lang="en-US" sz="2400" dirty="0" err="1" smtClean="0"/>
              <a:t>vybojem</a:t>
            </a:r>
            <a:endParaRPr lang="en-US" sz="2400" dirty="0"/>
          </a:p>
        </p:txBody>
      </p:sp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32201" y="1412875"/>
            <a:ext cx="115638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 dirty="0"/>
              <a:t>Magnet</a:t>
            </a:r>
          </a:p>
        </p:txBody>
      </p:sp>
      <p:sp>
        <p:nvSpPr>
          <p:cNvPr id="55" name="Text Box 28"/>
          <p:cNvSpPr txBox="1">
            <a:spLocks noChangeArrowheads="1"/>
          </p:cNvSpPr>
          <p:nvPr/>
        </p:nvSpPr>
        <p:spPr bwMode="auto">
          <a:xfrm>
            <a:off x="7886700" y="1349041"/>
            <a:ext cx="115638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 dirty="0"/>
              <a:t>Magnet</a:t>
            </a:r>
          </a:p>
        </p:txBody>
      </p:sp>
      <p:sp>
        <p:nvSpPr>
          <p:cNvPr id="56" name="Text Box 14"/>
          <p:cNvSpPr txBox="1">
            <a:spLocks noChangeArrowheads="1"/>
          </p:cNvSpPr>
          <p:nvPr/>
        </p:nvSpPr>
        <p:spPr bwMode="auto">
          <a:xfrm>
            <a:off x="181210" y="3213100"/>
            <a:ext cx="400979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/>
              <a:t>m</a:t>
            </a:r>
            <a:r>
              <a:rPr lang="en-GB" sz="2000" dirty="0" err="1" smtClean="0"/>
              <a:t>ěděný</a:t>
            </a:r>
            <a:r>
              <a:rPr lang="en-GB" sz="2000" dirty="0" smtClean="0"/>
              <a:t> </a:t>
            </a:r>
            <a:r>
              <a:rPr lang="en-GB" sz="2000" dirty="0" err="1" smtClean="0"/>
              <a:t>sběrnicový</a:t>
            </a:r>
            <a:r>
              <a:rPr lang="en-GB" sz="2000" dirty="0" smtClean="0"/>
              <a:t> </a:t>
            </a:r>
            <a:r>
              <a:rPr lang="en-GB" sz="2000" dirty="0" err="1" smtClean="0"/>
              <a:t>vodič</a:t>
            </a:r>
            <a:r>
              <a:rPr lang="en-GB" sz="2000" dirty="0" smtClean="0"/>
              <a:t> </a:t>
            </a:r>
            <a:r>
              <a:rPr lang="en-GB" sz="2000" dirty="0" err="1" smtClean="0"/>
              <a:t>ø</a:t>
            </a:r>
            <a:r>
              <a:rPr lang="en-GB" sz="2000" dirty="0" smtClean="0"/>
              <a:t> </a:t>
            </a:r>
            <a:r>
              <a:rPr lang="en-GB" sz="2000" dirty="0"/>
              <a:t>280 mm</a:t>
            </a:r>
            <a:r>
              <a:rPr lang="en-GB" sz="2000" baseline="30000" dirty="0"/>
              <a:t>2</a:t>
            </a:r>
          </a:p>
        </p:txBody>
      </p: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4891077" y="3200400"/>
            <a:ext cx="400979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/>
              <a:t>m</a:t>
            </a:r>
            <a:r>
              <a:rPr lang="en-GB" sz="2000" dirty="0" err="1" smtClean="0"/>
              <a:t>ěděný</a:t>
            </a:r>
            <a:r>
              <a:rPr lang="en-GB" sz="2000" dirty="0" smtClean="0"/>
              <a:t> </a:t>
            </a:r>
            <a:r>
              <a:rPr lang="en-GB" sz="2000" dirty="0" err="1" smtClean="0"/>
              <a:t>sběrnicový</a:t>
            </a:r>
            <a:r>
              <a:rPr lang="en-GB" sz="2000" dirty="0" smtClean="0"/>
              <a:t> </a:t>
            </a:r>
            <a:r>
              <a:rPr lang="en-GB" sz="2000" dirty="0" err="1" smtClean="0"/>
              <a:t>vodič</a:t>
            </a:r>
            <a:r>
              <a:rPr lang="en-GB" sz="2000" dirty="0" smtClean="0"/>
              <a:t> </a:t>
            </a:r>
            <a:r>
              <a:rPr lang="en-GB" sz="2000" dirty="0" err="1" smtClean="0"/>
              <a:t>ø</a:t>
            </a:r>
            <a:r>
              <a:rPr lang="en-GB" sz="2000" dirty="0" smtClean="0"/>
              <a:t> </a:t>
            </a:r>
            <a:r>
              <a:rPr lang="en-GB" sz="2000" dirty="0"/>
              <a:t>280 mm</a:t>
            </a:r>
            <a:r>
              <a:rPr lang="en-GB" sz="2000" baseline="30000" dirty="0"/>
              <a:t>2</a:t>
            </a:r>
          </a:p>
        </p:txBody>
      </p:sp>
      <p:sp>
        <p:nvSpPr>
          <p:cNvPr id="58" name="Text Box 41"/>
          <p:cNvSpPr txBox="1">
            <a:spLocks noChangeArrowheads="1"/>
          </p:cNvSpPr>
          <p:nvPr/>
        </p:nvSpPr>
        <p:spPr bwMode="auto">
          <a:xfrm>
            <a:off x="4309549" y="4460875"/>
            <a:ext cx="612217" cy="400110"/>
          </a:xfrm>
          <a:prstGeom prst="rect">
            <a:avLst/>
          </a:prstGeom>
          <a:solidFill>
            <a:srgbClr val="993366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 smtClean="0">
                <a:solidFill>
                  <a:srgbClr val="FFFF00"/>
                </a:solidFill>
              </a:rPr>
              <a:t>spoj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59" name="Text Box 29"/>
          <p:cNvSpPr txBox="1">
            <a:spLocks noChangeArrowheads="1"/>
          </p:cNvSpPr>
          <p:nvPr/>
        </p:nvSpPr>
        <p:spPr bwMode="auto">
          <a:xfrm>
            <a:off x="6372225" y="4221163"/>
            <a:ext cx="2592388" cy="400110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 smtClean="0">
                <a:solidFill>
                  <a:schemeClr val="bg1"/>
                </a:solidFill>
              </a:rPr>
              <a:t>kabel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není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supravodivý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14300"/>
            <a:ext cx="6553200" cy="495300"/>
          </a:xfrm>
        </p:spPr>
        <p:txBody>
          <a:bodyPr/>
          <a:lstStyle/>
          <a:p>
            <a:r>
              <a:rPr lang="en-US" sz="4800">
                <a:solidFill>
                  <a:schemeClr val="bg1"/>
                </a:solidFill>
                <a:latin typeface="Comic Sans MS" charset="0"/>
              </a:rPr>
              <a:t>F</a:t>
            </a:r>
            <a:r>
              <a:rPr lang="cs-CZ" sz="4800">
                <a:solidFill>
                  <a:schemeClr val="bg1"/>
                </a:solidFill>
                <a:latin typeface="Comic Sans MS" charset="0"/>
              </a:rPr>
              <a:t>ázové přechody</a:t>
            </a:r>
            <a:r>
              <a:rPr lang="en-US" sz="4800">
                <a:solidFill>
                  <a:schemeClr val="bg1"/>
                </a:solidFill>
                <a:latin typeface="Comic Sans MS" charset="0"/>
              </a:rPr>
              <a:t> QCD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429000"/>
            <a:ext cx="5753100" cy="3048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rgbClr val="FFCC00"/>
                </a:solidFill>
                <a:latin typeface="Comic Sans MS" charset="0"/>
              </a:rPr>
              <a:t>Experiment</a:t>
            </a:r>
            <a:r>
              <a:rPr lang="cs-CZ" sz="2800">
                <a:solidFill>
                  <a:srgbClr val="FFCC00"/>
                </a:solidFill>
                <a:latin typeface="Comic Sans MS" charset="0"/>
              </a:rPr>
              <a:t>á</a:t>
            </a:r>
            <a:r>
              <a:rPr lang="en-US" sz="2800">
                <a:solidFill>
                  <a:srgbClr val="FFCC00"/>
                </a:solidFill>
                <a:latin typeface="Comic Sans MS" charset="0"/>
              </a:rPr>
              <a:t>l</a:t>
            </a:r>
            <a:r>
              <a:rPr lang="cs-CZ" sz="2800">
                <a:solidFill>
                  <a:srgbClr val="FFCC00"/>
                </a:solidFill>
                <a:latin typeface="Comic Sans MS" charset="0"/>
              </a:rPr>
              <a:t>ní</a:t>
            </a:r>
            <a:r>
              <a:rPr lang="en-US" sz="2800">
                <a:solidFill>
                  <a:srgbClr val="FFCC00"/>
                </a:solidFill>
                <a:latin typeface="Comic Sans MS" charset="0"/>
              </a:rPr>
              <a:t> metod</a:t>
            </a:r>
            <a:r>
              <a:rPr lang="cs-CZ" sz="2800">
                <a:solidFill>
                  <a:srgbClr val="FFCC00"/>
                </a:solidFill>
                <a:latin typeface="Comic Sans MS" charset="0"/>
              </a:rPr>
              <a:t>a</a:t>
            </a:r>
            <a:r>
              <a:rPr lang="en-US" sz="2800">
                <a:solidFill>
                  <a:srgbClr val="FFCC00"/>
                </a:solidFill>
                <a:latin typeface="Comic Sans MS" charset="0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cs-CZ" sz="2400">
                <a:solidFill>
                  <a:srgbClr val="FFCC00"/>
                </a:solidFill>
                <a:latin typeface="Comic Sans MS" charset="0"/>
              </a:rPr>
              <a:t>Vysokoenergetické srážky těžkých jader</a:t>
            </a:r>
            <a:endParaRPr lang="en-US" sz="2400">
              <a:solidFill>
                <a:srgbClr val="FFCC00"/>
              </a:solidFill>
              <a:latin typeface="Comic Sans MS" charset="0"/>
            </a:endParaRP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FFCC00"/>
                </a:solidFill>
                <a:latin typeface="Comic Sans MS" charset="0"/>
              </a:rPr>
              <a:t>Experimental</a:t>
            </a:r>
            <a:r>
              <a:rPr lang="cs-CZ" sz="2800">
                <a:solidFill>
                  <a:srgbClr val="FFCC00"/>
                </a:solidFill>
                <a:latin typeface="Comic Sans MS" charset="0"/>
              </a:rPr>
              <a:t>ní</a:t>
            </a:r>
            <a:r>
              <a:rPr lang="en-US" sz="2800">
                <a:solidFill>
                  <a:srgbClr val="FFCC00"/>
                </a:solidFill>
                <a:latin typeface="Comic Sans MS" charset="0"/>
              </a:rPr>
              <a:t> m</a:t>
            </a:r>
            <a:r>
              <a:rPr lang="cs-CZ" sz="2800">
                <a:solidFill>
                  <a:srgbClr val="FFCC00"/>
                </a:solidFill>
                <a:latin typeface="Comic Sans MS" charset="0"/>
              </a:rPr>
              <a:t>ěření</a:t>
            </a:r>
            <a:r>
              <a:rPr lang="en-US" sz="2800">
                <a:solidFill>
                  <a:srgbClr val="FFCC00"/>
                </a:solidFill>
                <a:latin typeface="Comic Sans MS" charset="0"/>
              </a:rPr>
              <a:t>:</a:t>
            </a:r>
            <a:br>
              <a:rPr lang="en-US" sz="2800">
                <a:solidFill>
                  <a:srgbClr val="FFCC00"/>
                </a:solidFill>
                <a:latin typeface="Comic Sans MS" charset="0"/>
              </a:rPr>
            </a:br>
            <a:r>
              <a:rPr lang="cs-CZ" sz="2800">
                <a:solidFill>
                  <a:srgbClr val="FFCC00"/>
                </a:solidFill>
                <a:latin typeface="Comic Sans MS" charset="0"/>
              </a:rPr>
              <a:t>Užíváme sondy</a:t>
            </a:r>
            <a:r>
              <a:rPr lang="en-US" sz="2800">
                <a:solidFill>
                  <a:srgbClr val="FFCC00"/>
                </a:solidFill>
                <a:latin typeface="Comic Sans MS" charset="0"/>
              </a:rPr>
              <a:t>/</a:t>
            </a:r>
            <a:r>
              <a:rPr lang="cs-CZ" sz="2800">
                <a:solidFill>
                  <a:srgbClr val="FFCC00"/>
                </a:solidFill>
                <a:latin typeface="Comic Sans MS" charset="0"/>
              </a:rPr>
              <a:t>signál</a:t>
            </a:r>
            <a:r>
              <a:rPr lang="en-US" sz="2800">
                <a:solidFill>
                  <a:srgbClr val="FFCC00"/>
                </a:solidFill>
                <a:latin typeface="Comic Sans MS" charset="0"/>
              </a:rPr>
              <a:t>y, kter</a:t>
            </a:r>
            <a:r>
              <a:rPr lang="cs-CZ" sz="2800">
                <a:solidFill>
                  <a:srgbClr val="FFCC00"/>
                </a:solidFill>
                <a:latin typeface="Comic Sans MS" charset="0"/>
              </a:rPr>
              <a:t>é</a:t>
            </a:r>
            <a:endParaRPr lang="en-US" sz="2800">
              <a:solidFill>
                <a:srgbClr val="FFCC00"/>
              </a:solidFill>
              <a:latin typeface="Comic Sans MS" charset="0"/>
            </a:endParaRPr>
          </a:p>
          <a:p>
            <a:pPr lvl="1">
              <a:lnSpc>
                <a:spcPct val="90000"/>
              </a:lnSpc>
            </a:pPr>
            <a:r>
              <a:rPr lang="cs-CZ" sz="2400">
                <a:solidFill>
                  <a:srgbClr val="FFCC00"/>
                </a:solidFill>
                <a:latin typeface="Comic Sans MS" charset="0"/>
              </a:rPr>
              <a:t>Sami vznikají</a:t>
            </a:r>
            <a:endParaRPr lang="en-US" sz="2400">
              <a:solidFill>
                <a:srgbClr val="FFCC00"/>
              </a:solidFill>
              <a:latin typeface="Comic Sans MS" charset="0"/>
            </a:endParaRPr>
          </a:p>
          <a:p>
            <a:pPr lvl="1">
              <a:lnSpc>
                <a:spcPct val="90000"/>
              </a:lnSpc>
            </a:pPr>
            <a:r>
              <a:rPr lang="cs-CZ" sz="2400">
                <a:solidFill>
                  <a:srgbClr val="FFCC00"/>
                </a:solidFill>
                <a:latin typeface="Comic Sans MS" charset="0"/>
              </a:rPr>
              <a:t>Jsou citlivé ke všem časovým škálám srážky</a:t>
            </a:r>
            <a:endParaRPr lang="en-US" sz="2400">
              <a:solidFill>
                <a:srgbClr val="FFCC00"/>
              </a:solidFill>
              <a:latin typeface="Comic Sans MS" charset="0"/>
            </a:endParaRPr>
          </a:p>
        </p:txBody>
      </p:sp>
      <p:graphicFrame>
        <p:nvGraphicFramePr>
          <p:cNvPr id="74756" name="Object 4"/>
          <p:cNvGraphicFramePr>
            <a:graphicFrameLocks noChangeAspect="1"/>
          </p:cNvGraphicFramePr>
          <p:nvPr/>
        </p:nvGraphicFramePr>
        <p:xfrm>
          <a:off x="6548438" y="2741613"/>
          <a:ext cx="2609850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9" name="VISIO" r:id="rId3" imgW="3816360" imgH="3130560" progId="Visio.Drawing.5">
                  <p:embed/>
                </p:oleObj>
              </mc:Choice>
              <mc:Fallback>
                <p:oleObj name="VISIO" r:id="rId3" imgW="3816360" imgH="3130560" progId="Visio.Drawing.5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8438" y="2741613"/>
                        <a:ext cx="2609850" cy="213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7" name="Object 5"/>
          <p:cNvGraphicFramePr>
            <a:graphicFrameLocks noChangeAspect="1"/>
          </p:cNvGraphicFramePr>
          <p:nvPr/>
        </p:nvGraphicFramePr>
        <p:xfrm>
          <a:off x="6553200" y="4760913"/>
          <a:ext cx="2609850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0" name="VISIO" r:id="rId5" imgW="3816360" imgH="3130560" progId="Visio.Drawing.5">
                  <p:embed/>
                </p:oleObj>
              </mc:Choice>
              <mc:Fallback>
                <p:oleObj name="VISIO" r:id="rId5" imgW="3816360" imgH="3130560" progId="Visio.Drawing.5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760913"/>
                        <a:ext cx="2609850" cy="213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0" y="1524000"/>
            <a:ext cx="6324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SzPct val="62000"/>
              <a:buFont typeface="Monotype Sorts" charset="2"/>
              <a:buChar char="l"/>
            </a:pPr>
            <a:r>
              <a:rPr lang="en-US" b="1">
                <a:solidFill>
                  <a:srgbClr val="FFCC00"/>
                </a:solidFill>
                <a:latin typeface="Comic Sans MS" charset="0"/>
              </a:rPr>
              <a:t>Studujeme neporuchov</a:t>
            </a:r>
            <a:r>
              <a:rPr lang="cs-CZ" b="1">
                <a:solidFill>
                  <a:srgbClr val="FFCC00"/>
                </a:solidFill>
                <a:latin typeface="Comic Sans MS" charset="0"/>
              </a:rPr>
              <a:t>é</a:t>
            </a:r>
            <a:r>
              <a:rPr lang="en-US" b="1">
                <a:solidFill>
                  <a:srgbClr val="FFCC00"/>
                </a:solidFill>
                <a:latin typeface="Comic Sans MS" charset="0"/>
              </a:rPr>
              <a:t> “va</a:t>
            </a:r>
            <a:r>
              <a:rPr lang="cs-CZ" b="1">
                <a:solidFill>
                  <a:srgbClr val="FFCC00"/>
                </a:solidFill>
                <a:latin typeface="Comic Sans MS" charset="0"/>
              </a:rPr>
              <a:t>k</a:t>
            </a:r>
            <a:r>
              <a:rPr lang="en-US" b="1">
                <a:solidFill>
                  <a:srgbClr val="FFCC00"/>
                </a:solidFill>
                <a:latin typeface="Comic Sans MS" charset="0"/>
              </a:rPr>
              <a:t>uum”</a:t>
            </a:r>
            <a:r>
              <a:rPr lang="cs-CZ" b="1">
                <a:solidFill>
                  <a:srgbClr val="FFCC00"/>
                </a:solidFill>
                <a:latin typeface="Comic Sans MS" charset="0"/>
              </a:rPr>
              <a:t>,</a:t>
            </a:r>
            <a:r>
              <a:rPr lang="en-US" b="1">
                <a:solidFill>
                  <a:srgbClr val="FFCC00"/>
                </a:solidFill>
                <a:latin typeface="Comic Sans MS" charset="0"/>
              </a:rPr>
              <a:t>  </a:t>
            </a:r>
            <a:br>
              <a:rPr lang="en-US" b="1">
                <a:solidFill>
                  <a:srgbClr val="FFCC00"/>
                </a:solidFill>
                <a:latin typeface="Comic Sans MS" charset="0"/>
              </a:rPr>
            </a:br>
            <a:r>
              <a:rPr lang="cs-CZ" b="1">
                <a:solidFill>
                  <a:srgbClr val="FFCC00"/>
                </a:solidFill>
                <a:latin typeface="Comic Sans MS" charset="0"/>
              </a:rPr>
              <a:t>které vězní kvarky,  tím, že jej </a:t>
            </a:r>
            <a:r>
              <a:rPr lang="cs-CZ" b="1" u="sng">
                <a:solidFill>
                  <a:srgbClr val="FFCC00"/>
                </a:solidFill>
                <a:latin typeface="Comic Sans MS" charset="0"/>
              </a:rPr>
              <a:t>„roztavíme“</a:t>
            </a:r>
            <a:endParaRPr lang="en-US" b="1" u="sng">
              <a:solidFill>
                <a:srgbClr val="FFCC00"/>
              </a:solidFill>
              <a:latin typeface="Comic Sans MS" charset="0"/>
            </a:endParaRPr>
          </a:p>
        </p:txBody>
      </p:sp>
      <p:graphicFrame>
        <p:nvGraphicFramePr>
          <p:cNvPr id="74759" name="Object 7"/>
          <p:cNvGraphicFramePr>
            <a:graphicFrameLocks noChangeAspect="1"/>
          </p:cNvGraphicFramePr>
          <p:nvPr/>
        </p:nvGraphicFramePr>
        <p:xfrm>
          <a:off x="6519863" y="700088"/>
          <a:ext cx="2667000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1" name="VISIO" r:id="rId7" imgW="3816360" imgH="3130560" progId="Visio.Drawing.5">
                  <p:embed/>
                </p:oleObj>
              </mc:Choice>
              <mc:Fallback>
                <p:oleObj name="VISIO" r:id="rId7" imgW="3816360" imgH="3130560" progId="Visio.Drawing.5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9863" y="700088"/>
                        <a:ext cx="2667000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10288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5" y="5048250"/>
            <a:ext cx="49037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543925" cy="928687"/>
          </a:xfrm>
        </p:spPr>
        <p:txBody>
          <a:bodyPr/>
          <a:lstStyle/>
          <a:p>
            <a:pPr>
              <a:defRPr/>
            </a:pPr>
            <a:r>
              <a:rPr lang="it-IT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</a:t>
            </a:r>
            <a:r>
              <a:rPr lang="it-IT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23, 2009: </a:t>
            </a:r>
            <a:r>
              <a:rPr lang="it-IT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First p-p collision</a:t>
            </a:r>
            <a:endParaRPr lang="it-IT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71438" y="1000125"/>
            <a:ext cx="8786812" cy="1143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	as </a:t>
            </a:r>
            <a:r>
              <a:rPr lang="en-US" dirty="0"/>
              <a:t>seen in the</a:t>
            </a:r>
            <a:r>
              <a:rPr lang="en-US" dirty="0" smtClean="0"/>
              <a:t> ALICE online </a:t>
            </a:r>
            <a:r>
              <a:rPr lang="en-US" dirty="0"/>
              <a:t>event display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593C673-6F95-C84E-87F3-BEEB08549912}" type="slidenum">
              <a:rPr lang="en-US"/>
              <a:pPr/>
              <a:t>61</a:t>
            </a:fld>
            <a:endParaRPr lang="en-US"/>
          </a:p>
        </p:txBody>
      </p:sp>
      <p:pic>
        <p:nvPicPr>
          <p:cNvPr id="25605" name="Picture 5" descr="fig1_09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460" y="1676744"/>
            <a:ext cx="741521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5" descr="run_stoppe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" y="4549775"/>
            <a:ext cx="3052763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AA1B037-B6F7-4946-9322-8AC915036A4E}" type="slidenum">
              <a:rPr lang="en-US"/>
              <a:pPr/>
              <a:t>62</a:t>
            </a:fld>
            <a:endParaRPr lang="en-US"/>
          </a:p>
        </p:txBody>
      </p:sp>
      <p:sp>
        <p:nvSpPr>
          <p:cNvPr id="193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05025" y="49213"/>
            <a:ext cx="5086350" cy="5857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i="1" dirty="0" smtClean="0">
                <a:solidFill>
                  <a:srgbClr val="053D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High Multiplicity Event</a:t>
            </a:r>
          </a:p>
        </p:txBody>
      </p:sp>
      <p:pic>
        <p:nvPicPr>
          <p:cNvPr id="8090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90588" y="620713"/>
            <a:ext cx="7361237" cy="6237287"/>
          </a:xfrm>
          <a:noFill/>
        </p:spPr>
      </p:pic>
      <p:sp>
        <p:nvSpPr>
          <p:cNvPr id="1930244" name="Text Box 4"/>
          <p:cNvSpPr txBox="1">
            <a:spLocks noChangeArrowheads="1"/>
          </p:cNvSpPr>
          <p:nvPr/>
        </p:nvSpPr>
        <p:spPr bwMode="auto">
          <a:xfrm>
            <a:off x="2255838" y="6188075"/>
            <a:ext cx="4130675" cy="290513"/>
          </a:xfrm>
          <a:prstGeom prst="rect">
            <a:avLst/>
          </a:prstGeom>
          <a:solidFill>
            <a:srgbClr val="FFFF99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charset="2"/>
              <a:buNone/>
            </a:pPr>
            <a:r>
              <a:rPr lang="en-GB" sz="1400">
                <a:latin typeface="Arial" charset="0"/>
              </a:rPr>
              <a:t>Still, not too bad for pp (50 charged tracks in TPC)</a:t>
            </a:r>
          </a:p>
        </p:txBody>
      </p:sp>
      <p:pic>
        <p:nvPicPr>
          <p:cNvPr id="1930245" name="Picture 5" descr="Gold-gold_ST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5738" y="1157288"/>
            <a:ext cx="5807075" cy="467836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8" name="Picture 3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0" y="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15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3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3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024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DCC3C51-FC21-3C41-ABEF-62DCC86ED411}" type="slidenum">
              <a:rPr lang="en-US"/>
              <a:pPr/>
              <a:t>63</a:t>
            </a:fld>
            <a:endParaRPr lang="en-US"/>
          </a:p>
        </p:txBody>
      </p:sp>
      <p:sp>
        <p:nvSpPr>
          <p:cNvPr id="1916930" name="Text Box 2"/>
          <p:cNvSpPr txBox="1">
            <a:spLocks noChangeArrowheads="1"/>
          </p:cNvSpPr>
          <p:nvPr/>
        </p:nvSpPr>
        <p:spPr bwMode="auto">
          <a:xfrm>
            <a:off x="4217988" y="4557713"/>
            <a:ext cx="4738687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charset="2"/>
              <a:buNone/>
            </a:pPr>
            <a:r>
              <a:rPr lang="en-GB" sz="1600">
                <a:solidFill>
                  <a:srgbClr val="0000FF"/>
                </a:solidFill>
                <a:latin typeface="Arial" charset="0"/>
              </a:rPr>
              <a:t>ALICE special:  </a:t>
            </a:r>
            <a:r>
              <a:rPr lang="en-GB" sz="1600" b="1" u="sng">
                <a:solidFill>
                  <a:srgbClr val="0000FF"/>
                </a:solidFill>
                <a:latin typeface="Arial" charset="0"/>
              </a:rPr>
              <a:t>Particle Identification</a:t>
            </a:r>
            <a:r>
              <a:rPr lang="en-GB" sz="1600" b="1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algn="l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charset="2"/>
              <a:buNone/>
            </a:pPr>
            <a:r>
              <a:rPr lang="en-GB" sz="1600">
                <a:solidFill>
                  <a:srgbClr val="0000FF"/>
                </a:solidFill>
                <a:latin typeface="Arial" charset="0"/>
              </a:rPr>
              <a:t>(very important for heavy ion physics later in 2010)</a:t>
            </a:r>
          </a:p>
        </p:txBody>
      </p:sp>
      <p:sp>
        <p:nvSpPr>
          <p:cNvPr id="5" name="Date Placeholder 3"/>
          <p:cNvSpPr txBox="1">
            <a:spLocks noGrp="1"/>
          </p:cNvSpPr>
          <p:nvPr/>
        </p:nvSpPr>
        <p:spPr bwMode="auto">
          <a:xfrm>
            <a:off x="6894513" y="6670675"/>
            <a:ext cx="216852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pPr algn="l">
              <a:defRPr/>
            </a:pPr>
            <a:r>
              <a:rPr lang="en-US" sz="800">
                <a:solidFill>
                  <a:schemeClr val="bg2"/>
                </a:solidFill>
                <a:latin typeface="+mn-lt"/>
              </a:rPr>
              <a:t>15/2/2006 LHCC Status Report J. Schukraft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4978" y="85725"/>
            <a:ext cx="4837112" cy="5302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Selected data plots</a:t>
            </a: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sp>
        <p:nvSpPr>
          <p:cNvPr id="62472" name="Text Box 5"/>
          <p:cNvSpPr txBox="1">
            <a:spLocks noChangeArrowheads="1"/>
          </p:cNvSpPr>
          <p:nvPr/>
        </p:nvSpPr>
        <p:spPr bwMode="auto">
          <a:xfrm>
            <a:off x="2625725" y="-150813"/>
            <a:ext cx="169863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GB" sz="240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78388" y="692150"/>
            <a:ext cx="4265612" cy="3014663"/>
            <a:chOff x="3061" y="436"/>
            <a:chExt cx="2699" cy="1881"/>
          </a:xfrm>
        </p:grpSpPr>
        <p:pic>
          <p:nvPicPr>
            <p:cNvPr id="62502" name="Picture 7" descr="ITSdedxlo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23" t="8830" r="-201" b="2440"/>
            <a:stretch>
              <a:fillRect/>
            </a:stretch>
          </p:blipFill>
          <p:spPr bwMode="auto">
            <a:xfrm>
              <a:off x="3061" y="436"/>
              <a:ext cx="2699" cy="1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503" name="Text Box 8"/>
            <p:cNvSpPr txBox="1">
              <a:spLocks noChangeArrowheads="1"/>
            </p:cNvSpPr>
            <p:nvPr/>
          </p:nvSpPr>
          <p:spPr bwMode="auto">
            <a:xfrm>
              <a:off x="4921" y="845"/>
              <a:ext cx="370" cy="26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/>
                <a:t>ITS</a:t>
              </a:r>
            </a:p>
          </p:txBody>
        </p:sp>
      </p:grpSp>
      <p:sp>
        <p:nvSpPr>
          <p:cNvPr id="1916937" name="Text Box 9"/>
          <p:cNvSpPr txBox="1">
            <a:spLocks noChangeArrowheads="1"/>
          </p:cNvSpPr>
          <p:nvPr/>
        </p:nvSpPr>
        <p:spPr bwMode="auto">
          <a:xfrm>
            <a:off x="2179638" y="2843213"/>
            <a:ext cx="3911600" cy="1019175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charset="2"/>
              <a:buNone/>
            </a:pPr>
            <a:r>
              <a:rPr lang="en-GB" dirty="0">
                <a:solidFill>
                  <a:srgbClr val="0000FF"/>
                </a:solidFill>
                <a:latin typeface="Arial" charset="0"/>
              </a:rPr>
              <a:t>‘Good pp interactions’: (rate  few Hz)</a:t>
            </a:r>
            <a:endParaRPr lang="en-GB" b="1" dirty="0">
              <a:solidFill>
                <a:schemeClr val="hlink"/>
              </a:solidFill>
              <a:latin typeface="Arial" charset="0"/>
            </a:endParaRPr>
          </a:p>
          <a:p>
            <a:pPr algn="l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charset="2"/>
              <a:buNone/>
            </a:pPr>
            <a:r>
              <a:rPr lang="en-GB" dirty="0">
                <a:solidFill>
                  <a:srgbClr val="0000FF"/>
                </a:solidFill>
                <a:latin typeface="Arial" charset="0"/>
              </a:rPr>
              <a:t> - </a:t>
            </a:r>
            <a:r>
              <a:rPr lang="en-GB" dirty="0">
                <a:solidFill>
                  <a:srgbClr val="FF00FF"/>
                </a:solidFill>
                <a:latin typeface="Arial" charset="0"/>
              </a:rPr>
              <a:t>300 </a:t>
            </a:r>
            <a:r>
              <a:rPr lang="en-GB" dirty="0" err="1">
                <a:solidFill>
                  <a:srgbClr val="FF00FF"/>
                </a:solidFill>
                <a:latin typeface="Arial" charset="0"/>
              </a:rPr>
              <a:t>k</a:t>
            </a:r>
            <a:r>
              <a:rPr lang="en-GB" dirty="0">
                <a:solidFill>
                  <a:srgbClr val="0000FF"/>
                </a:solidFill>
                <a:latin typeface="Arial" charset="0"/>
              </a:rPr>
              <a:t> : </a:t>
            </a:r>
            <a:r>
              <a:rPr lang="en-GB" sz="1600" dirty="0">
                <a:solidFill>
                  <a:srgbClr val="0000FF"/>
                </a:solidFill>
                <a:latin typeface="Arial" charset="0"/>
              </a:rPr>
              <a:t>√</a:t>
            </a:r>
            <a:r>
              <a:rPr lang="en-GB" sz="1600" dirty="0" err="1">
                <a:solidFill>
                  <a:srgbClr val="0000FF"/>
                </a:solidFill>
                <a:latin typeface="Arial" charset="0"/>
              </a:rPr>
              <a:t>s</a:t>
            </a:r>
            <a:r>
              <a:rPr lang="en-GB" sz="1600" dirty="0">
                <a:solidFill>
                  <a:srgbClr val="0000FF"/>
                </a:solidFill>
                <a:latin typeface="Arial" charset="0"/>
              </a:rPr>
              <a:t> = 900 </a:t>
            </a:r>
            <a:r>
              <a:rPr lang="en-GB" sz="1600" dirty="0" err="1">
                <a:solidFill>
                  <a:srgbClr val="0000FF"/>
                </a:solidFill>
                <a:latin typeface="Arial" charset="0"/>
              </a:rPr>
              <a:t>GeV</a:t>
            </a:r>
            <a:endParaRPr lang="en-GB" dirty="0">
              <a:solidFill>
                <a:srgbClr val="0000FF"/>
              </a:solidFill>
              <a:latin typeface="Arial" charset="0"/>
            </a:endParaRPr>
          </a:p>
          <a:p>
            <a:pPr algn="l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charset="2"/>
              <a:buNone/>
            </a:pPr>
            <a:r>
              <a:rPr lang="en-GB" dirty="0">
                <a:solidFill>
                  <a:srgbClr val="0000FF"/>
                </a:solidFill>
                <a:latin typeface="Arial" charset="0"/>
              </a:rPr>
              <a:t> - </a:t>
            </a:r>
            <a:r>
              <a:rPr lang="en-GB" dirty="0">
                <a:solidFill>
                  <a:srgbClr val="FF00FF"/>
                </a:solidFill>
                <a:latin typeface="Arial" charset="0"/>
              </a:rPr>
              <a:t>30 </a:t>
            </a:r>
            <a:r>
              <a:rPr lang="en-GB" dirty="0" err="1">
                <a:solidFill>
                  <a:srgbClr val="FF00FF"/>
                </a:solidFill>
                <a:latin typeface="Arial" charset="0"/>
              </a:rPr>
              <a:t>k</a:t>
            </a:r>
            <a:r>
              <a:rPr lang="en-GB" dirty="0">
                <a:solidFill>
                  <a:srgbClr val="FF00FF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0000FF"/>
                </a:solidFill>
                <a:latin typeface="Arial" charset="0"/>
              </a:rPr>
              <a:t>: √</a:t>
            </a:r>
            <a:r>
              <a:rPr lang="en-GB" dirty="0" err="1">
                <a:solidFill>
                  <a:srgbClr val="0000FF"/>
                </a:solidFill>
                <a:latin typeface="Arial" charset="0"/>
              </a:rPr>
              <a:t>s</a:t>
            </a:r>
            <a:r>
              <a:rPr lang="en-GB" dirty="0">
                <a:solidFill>
                  <a:srgbClr val="0000FF"/>
                </a:solidFill>
                <a:latin typeface="Arial" charset="0"/>
              </a:rPr>
              <a:t> = 2.36 </a:t>
            </a:r>
            <a:r>
              <a:rPr lang="en-GB" dirty="0" err="1">
                <a:solidFill>
                  <a:srgbClr val="0000FF"/>
                </a:solidFill>
                <a:latin typeface="Arial" charset="0"/>
              </a:rPr>
              <a:t>TeV</a:t>
            </a:r>
            <a:endParaRPr lang="en-GB" dirty="0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0" y="666750"/>
            <a:ext cx="4044950" cy="3586163"/>
            <a:chOff x="0" y="420"/>
            <a:chExt cx="2548" cy="2259"/>
          </a:xfrm>
        </p:grpSpPr>
        <p:grpSp>
          <p:nvGrpSpPr>
            <p:cNvPr id="4" name="Group 33"/>
            <p:cNvGrpSpPr>
              <a:grpSpLocks/>
            </p:cNvGrpSpPr>
            <p:nvPr/>
          </p:nvGrpSpPr>
          <p:grpSpPr bwMode="auto">
            <a:xfrm>
              <a:off x="0" y="420"/>
              <a:ext cx="2548" cy="2259"/>
              <a:chOff x="0" y="814"/>
              <a:chExt cx="3016" cy="2590"/>
            </a:xfrm>
          </p:grpSpPr>
          <p:pic>
            <p:nvPicPr>
              <p:cNvPr id="62480" name="Picture 34" descr="DeDxForSPC3"/>
              <p:cNvPicPr>
                <a:picLocks noChangeAspect="1" noChangeArrowheads="1"/>
              </p:cNvPicPr>
              <p:nvPr/>
            </p:nvPicPr>
            <p:blipFill>
              <a:blip r:embed="rId3" cstate="screen">
                <a:lum contrast="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77" t="8984" r="8765" b="10544"/>
              <a:stretch>
                <a:fillRect/>
              </a:stretch>
            </p:blipFill>
            <p:spPr bwMode="auto">
              <a:xfrm>
                <a:off x="0" y="814"/>
                <a:ext cx="3016" cy="2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481" name="Text Box 35"/>
              <p:cNvSpPr txBox="1">
                <a:spLocks noChangeArrowheads="1"/>
              </p:cNvSpPr>
              <p:nvPr/>
            </p:nvSpPr>
            <p:spPr bwMode="auto">
              <a:xfrm>
                <a:off x="2337" y="2764"/>
                <a:ext cx="499" cy="301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sz="2000"/>
                  <a:t>TPC</a:t>
                </a:r>
              </a:p>
            </p:txBody>
          </p:sp>
        </p:grpSp>
        <p:sp>
          <p:nvSpPr>
            <p:cNvPr id="62479" name="Text Box 36"/>
            <p:cNvSpPr txBox="1">
              <a:spLocks noChangeArrowheads="1"/>
            </p:cNvSpPr>
            <p:nvPr/>
          </p:nvSpPr>
          <p:spPr bwMode="auto">
            <a:xfrm>
              <a:off x="594" y="2128"/>
              <a:ext cx="943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charset="2"/>
                <a:buNone/>
              </a:pPr>
              <a:r>
                <a:rPr lang="en-GB" sz="1600">
                  <a:latin typeface="Arial" charset="0"/>
                </a:rPr>
                <a:t>No vertex cut !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292600" y="3686175"/>
            <a:ext cx="4851400" cy="3171825"/>
            <a:chOff x="2704" y="2322"/>
            <a:chExt cx="3056" cy="1998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2704" y="2322"/>
              <a:ext cx="3056" cy="1998"/>
              <a:chOff x="2704" y="2322"/>
              <a:chExt cx="3056" cy="1998"/>
            </a:xfrm>
          </p:grpSpPr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2704" y="2322"/>
                <a:ext cx="3056" cy="1998"/>
                <a:chOff x="2704" y="2322"/>
                <a:chExt cx="3056" cy="1998"/>
              </a:xfrm>
            </p:grpSpPr>
            <p:grpSp>
              <p:nvGrpSpPr>
                <p:cNvPr id="9" name="Group 20"/>
                <p:cNvGrpSpPr>
                  <a:grpSpLocks/>
                </p:cNvGrpSpPr>
                <p:nvPr/>
              </p:nvGrpSpPr>
              <p:grpSpPr bwMode="auto">
                <a:xfrm>
                  <a:off x="2704" y="2322"/>
                  <a:ext cx="3056" cy="1998"/>
                  <a:chOff x="2704" y="2322"/>
                  <a:chExt cx="3056" cy="1998"/>
                </a:xfrm>
              </p:grpSpPr>
              <p:pic>
                <p:nvPicPr>
                  <p:cNvPr id="62494" name="Picture 21" descr="betavspt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862" t="9363" r="-829"/>
                  <a:stretch>
                    <a:fillRect/>
                  </a:stretch>
                </p:blipFill>
                <p:spPr bwMode="auto">
                  <a:xfrm>
                    <a:off x="2704" y="2322"/>
                    <a:ext cx="3056" cy="19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2495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29" y="4123"/>
                    <a:ext cx="742" cy="19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075" tIns="46038" rIns="92075" bIns="46038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>
                      <a:lnSpc>
                        <a:spcPct val="90000"/>
                      </a:lnSpc>
                      <a:spcBef>
                        <a:spcPct val="30000"/>
                      </a:spcBef>
                      <a:buClr>
                        <a:schemeClr val="hlink"/>
                      </a:buClr>
                      <a:buFont typeface="Wingdings" charset="2"/>
                      <a:buNone/>
                    </a:pPr>
                    <a:r>
                      <a:rPr lang="en-GB" sz="1600">
                        <a:latin typeface="Arial" charset="0"/>
                      </a:rPr>
                      <a:t>velocity v/c</a:t>
                    </a:r>
                  </a:p>
                </p:txBody>
              </p:sp>
            </p:grpSp>
            <p:sp>
              <p:nvSpPr>
                <p:cNvPr id="62493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526" y="2809"/>
                  <a:ext cx="431" cy="262"/>
                </a:xfrm>
                <a:prstGeom prst="rect">
                  <a:avLst/>
                </a:prstGeom>
                <a:solidFill>
                  <a:srgbClr val="FFFF99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GB" sz="2000"/>
                    <a:t>TOF</a:t>
                  </a:r>
                </a:p>
              </p:txBody>
            </p:sp>
          </p:grpSp>
          <p:grpSp>
            <p:nvGrpSpPr>
              <p:cNvPr id="10" name="Group 24"/>
              <p:cNvGrpSpPr>
                <a:grpSpLocks/>
              </p:cNvGrpSpPr>
              <p:nvPr/>
            </p:nvGrpSpPr>
            <p:grpSpPr bwMode="auto">
              <a:xfrm>
                <a:off x="4064" y="2955"/>
                <a:ext cx="1031" cy="1017"/>
                <a:chOff x="4064" y="2955"/>
                <a:chExt cx="1031" cy="1017"/>
              </a:xfrm>
            </p:grpSpPr>
            <p:sp>
              <p:nvSpPr>
                <p:cNvPr id="62486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4064" y="2955"/>
                  <a:ext cx="501" cy="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prstTxWarp prst="textNoShape">
                    <a:avLst/>
                  </a:prstTxWarp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ct val="30000"/>
                    </a:spcBef>
                    <a:buClr>
                      <a:schemeClr val="hlink"/>
                    </a:buClr>
                    <a:buFont typeface="Wingdings" charset="2"/>
                    <a:buNone/>
                  </a:pPr>
                  <a:r>
                    <a:rPr lang="en-GB" sz="1400">
                      <a:latin typeface="Arial" charset="0"/>
                    </a:rPr>
                    <a:t>Protons</a:t>
                  </a:r>
                </a:p>
              </p:txBody>
            </p:sp>
            <p:sp>
              <p:nvSpPr>
                <p:cNvPr id="6248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138" y="3250"/>
                  <a:ext cx="433" cy="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prstTxWarp prst="textNoShape">
                    <a:avLst/>
                  </a:prstTxWarp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ct val="30000"/>
                    </a:spcBef>
                    <a:buClr>
                      <a:schemeClr val="hlink"/>
                    </a:buClr>
                    <a:buFont typeface="Wingdings" charset="2"/>
                    <a:buNone/>
                  </a:pPr>
                  <a:r>
                    <a:rPr lang="en-GB" sz="1400">
                      <a:latin typeface="Arial" charset="0"/>
                    </a:rPr>
                    <a:t>Kaons</a:t>
                  </a:r>
                </a:p>
              </p:txBody>
            </p:sp>
            <p:sp>
              <p:nvSpPr>
                <p:cNvPr id="6248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163" y="3505"/>
                  <a:ext cx="396" cy="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prstTxWarp prst="textNoShape">
                    <a:avLst/>
                  </a:prstTxWarp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ct val="30000"/>
                    </a:spcBef>
                    <a:buClr>
                      <a:schemeClr val="hlink"/>
                    </a:buClr>
                    <a:buFont typeface="Wingdings" charset="2"/>
                    <a:buNone/>
                  </a:pPr>
                  <a:r>
                    <a:rPr lang="en-GB" sz="1400">
                      <a:latin typeface="Arial" charset="0"/>
                    </a:rPr>
                    <a:t>Pions</a:t>
                  </a:r>
                </a:p>
              </p:txBody>
            </p:sp>
            <p:sp>
              <p:nvSpPr>
                <p:cNvPr id="62489" name="Line 28"/>
                <p:cNvSpPr>
                  <a:spLocks noChangeShapeType="1"/>
                </p:cNvSpPr>
                <p:nvPr/>
              </p:nvSpPr>
              <p:spPr bwMode="auto">
                <a:xfrm>
                  <a:off x="4525" y="3060"/>
                  <a:ext cx="409" cy="34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lIns="92075" tIns="46038" rIns="92075" bIns="4603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490" name="Line 29"/>
                <p:cNvSpPr>
                  <a:spLocks noChangeShapeType="1"/>
                </p:cNvSpPr>
                <p:nvPr/>
              </p:nvSpPr>
              <p:spPr bwMode="auto">
                <a:xfrm>
                  <a:off x="4536" y="3370"/>
                  <a:ext cx="458" cy="36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92075" tIns="46038" rIns="92075" bIns="4603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491" name="Line 30"/>
                <p:cNvSpPr>
                  <a:spLocks noChangeShapeType="1"/>
                </p:cNvSpPr>
                <p:nvPr/>
              </p:nvSpPr>
              <p:spPr bwMode="auto">
                <a:xfrm>
                  <a:off x="4547" y="3680"/>
                  <a:ext cx="548" cy="2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92075" tIns="46038" rIns="92075" bIns="4603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62483" name="Text Box 31"/>
            <p:cNvSpPr txBox="1">
              <a:spLocks noChangeArrowheads="1"/>
            </p:cNvSpPr>
            <p:nvPr/>
          </p:nvSpPr>
          <p:spPr bwMode="auto">
            <a:xfrm>
              <a:off x="3065" y="2435"/>
              <a:ext cx="1885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charset="2"/>
                <a:buNone/>
              </a:pPr>
              <a:r>
                <a:rPr lang="en-GB" sz="1400">
                  <a:latin typeface="Arial" charset="0"/>
                </a:rPr>
                <a:t>all plots:</a:t>
              </a:r>
            </a:p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charset="2"/>
                <a:buNone/>
              </a:pPr>
              <a:r>
                <a:rPr lang="en-GB" sz="1400">
                  <a:latin typeface="Arial" charset="0"/>
                </a:rPr>
                <a:t>preliminary calibration &amp; alignment !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0" y="4248150"/>
            <a:ext cx="3590925" cy="2609850"/>
            <a:chOff x="0" y="2676"/>
            <a:chExt cx="2262" cy="1644"/>
          </a:xfrm>
        </p:grpSpPr>
        <p:pic>
          <p:nvPicPr>
            <p:cNvPr id="62496" name="Picture 11" descr="TRDepidec09_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15" t="3424" r="5882" b="2740"/>
            <a:stretch>
              <a:fillRect/>
            </a:stretch>
          </p:blipFill>
          <p:spPr bwMode="auto">
            <a:xfrm>
              <a:off x="0" y="2676"/>
              <a:ext cx="2262" cy="1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97" name="Text Box 12"/>
            <p:cNvSpPr txBox="1">
              <a:spLocks noChangeArrowheads="1"/>
            </p:cNvSpPr>
            <p:nvPr/>
          </p:nvSpPr>
          <p:spPr bwMode="auto">
            <a:xfrm>
              <a:off x="931" y="2892"/>
              <a:ext cx="449" cy="26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/>
                <a:t>TRD</a:t>
              </a:r>
            </a:p>
          </p:txBody>
        </p:sp>
        <p:sp>
          <p:nvSpPr>
            <p:cNvPr id="62498" name="Text Box 13"/>
            <p:cNvSpPr txBox="1">
              <a:spLocks noChangeArrowheads="1"/>
            </p:cNvSpPr>
            <p:nvPr/>
          </p:nvSpPr>
          <p:spPr bwMode="auto">
            <a:xfrm>
              <a:off x="1184" y="3240"/>
              <a:ext cx="582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charset="2"/>
                <a:buNone/>
              </a:pPr>
              <a:r>
                <a:rPr lang="en-GB" sz="1400">
                  <a:latin typeface="Arial" charset="0"/>
                </a:rPr>
                <a:t>Electrons</a:t>
              </a:r>
            </a:p>
          </p:txBody>
        </p:sp>
        <p:sp>
          <p:nvSpPr>
            <p:cNvPr id="62499" name="Text Box 14"/>
            <p:cNvSpPr txBox="1">
              <a:spLocks noChangeArrowheads="1"/>
            </p:cNvSpPr>
            <p:nvPr/>
          </p:nvSpPr>
          <p:spPr bwMode="auto">
            <a:xfrm>
              <a:off x="1070" y="3827"/>
              <a:ext cx="396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charset="2"/>
                <a:buNone/>
              </a:pPr>
              <a:r>
                <a:rPr lang="en-GB" sz="1400">
                  <a:latin typeface="Arial" charset="0"/>
                </a:rPr>
                <a:t>Pions</a:t>
              </a:r>
            </a:p>
          </p:txBody>
        </p:sp>
        <p:sp>
          <p:nvSpPr>
            <p:cNvPr id="62500" name="Line 15"/>
            <p:cNvSpPr>
              <a:spLocks noChangeShapeType="1"/>
            </p:cNvSpPr>
            <p:nvPr/>
          </p:nvSpPr>
          <p:spPr bwMode="auto">
            <a:xfrm flipH="1">
              <a:off x="1180" y="3358"/>
              <a:ext cx="48" cy="1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2501" name="Line 16"/>
            <p:cNvSpPr>
              <a:spLocks noChangeShapeType="1"/>
            </p:cNvSpPr>
            <p:nvPr/>
          </p:nvSpPr>
          <p:spPr bwMode="auto">
            <a:xfrm flipH="1" flipV="1">
              <a:off x="949" y="3808"/>
              <a:ext cx="139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38" name="Picture 3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616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40" y="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91693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267 0.3516 " pathEditMode="relative" ptsTypes="AA">
                                      <p:cBhvr>
                                        <p:cTn id="8" dur="500" fill="hold"/>
                                        <p:tgtEl>
                                          <p:spTgt spid="1916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6930" grpId="0"/>
      <p:bldP spid="1916937" grpId="0" animBg="1"/>
      <p:bldP spid="1916937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21/4/2010 28</a:t>
            </a:r>
            <a:r>
              <a:rPr lang="en-US" baseline="30000"/>
              <a:t>th</a:t>
            </a:r>
            <a:r>
              <a:rPr lang="en-US"/>
              <a:t> RRB J. Schukraft</a:t>
            </a:r>
          </a:p>
        </p:txBody>
      </p:sp>
      <p:sp>
        <p:nvSpPr>
          <p:cNvPr id="686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3D89D08-7F55-2E44-9A08-890957DB2064}" type="slidenum">
              <a:rPr lang="en-US"/>
              <a:pPr/>
              <a:t>64</a:t>
            </a:fld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588000" y="538163"/>
            <a:ext cx="3556000" cy="3319462"/>
            <a:chOff x="3520" y="339"/>
            <a:chExt cx="2240" cy="2091"/>
          </a:xfrm>
        </p:grpSpPr>
        <p:pic>
          <p:nvPicPr>
            <p:cNvPr id="68638" name="Picture 1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639" b="1437"/>
            <a:stretch>
              <a:fillRect/>
            </a:stretch>
          </p:blipFill>
          <p:spPr bwMode="auto">
            <a:xfrm>
              <a:off x="3520" y="339"/>
              <a:ext cx="2240" cy="20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68639" name="Text Box 13"/>
            <p:cNvSpPr txBox="1">
              <a:spLocks noChangeArrowheads="1"/>
            </p:cNvSpPr>
            <p:nvPr/>
          </p:nvSpPr>
          <p:spPr bwMode="auto">
            <a:xfrm>
              <a:off x="4792" y="1039"/>
              <a:ext cx="864" cy="344"/>
            </a:xfrm>
            <a:prstGeom prst="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charset="2"/>
                <a:buNone/>
              </a:pPr>
              <a:r>
                <a:rPr lang="en-GB" sz="1400">
                  <a:latin typeface="Arial" charset="0"/>
                </a:rPr>
                <a:t>‘out-of-the-box’</a:t>
              </a:r>
            </a:p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charset="2"/>
                <a:buNone/>
              </a:pPr>
              <a:r>
                <a:rPr lang="en-GB" sz="1400">
                  <a:latin typeface="Arial" charset="0"/>
                </a:rPr>
                <a:t>total ~ 8%X/X</a:t>
              </a:r>
              <a:r>
                <a:rPr lang="en-GB" sz="1400" baseline="-25000">
                  <a:latin typeface="Arial" charset="0"/>
                </a:rPr>
                <a:t>0</a:t>
              </a:r>
            </a:p>
          </p:txBody>
        </p:sp>
      </p:grpSp>
      <p:sp>
        <p:nvSpPr>
          <p:cNvPr id="192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49213"/>
            <a:ext cx="8405812" cy="5857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Getting to know ALICE</a:t>
            </a:r>
          </a:p>
        </p:txBody>
      </p:sp>
      <p:sp>
        <p:nvSpPr>
          <p:cNvPr id="686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/>
              <a:t> Gamma ray tomography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71450" y="1185863"/>
            <a:ext cx="4084638" cy="3709987"/>
            <a:chOff x="108" y="747"/>
            <a:chExt cx="2573" cy="2337"/>
          </a:xfrm>
        </p:grpSpPr>
        <p:pic>
          <p:nvPicPr>
            <p:cNvPr id="68636" name="Picture 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398" r="1389"/>
            <a:stretch>
              <a:fillRect/>
            </a:stretch>
          </p:blipFill>
          <p:spPr bwMode="auto">
            <a:xfrm>
              <a:off x="108" y="747"/>
              <a:ext cx="2573" cy="2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68637" name="Text Box 6"/>
            <p:cNvSpPr txBox="1">
              <a:spLocks noChangeArrowheads="1"/>
            </p:cNvSpPr>
            <p:nvPr/>
          </p:nvSpPr>
          <p:spPr bwMode="auto">
            <a:xfrm>
              <a:off x="466" y="820"/>
              <a:ext cx="1448" cy="344"/>
            </a:xfrm>
            <a:prstGeom prst="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charset="2"/>
                <a:buNone/>
              </a:pPr>
              <a:r>
                <a:rPr lang="en-GB" sz="1400">
                  <a:latin typeface="Symbol" charset="2"/>
                </a:rPr>
                <a:t>g</a:t>
              </a:r>
              <a:r>
                <a:rPr lang="en-GB" sz="1400">
                  <a:latin typeface="Arial" charset="0"/>
                </a:rPr>
                <a:t>-ray image of ALICE</a:t>
              </a:r>
            </a:p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charset="2"/>
                <a:buNone/>
              </a:pPr>
              <a:r>
                <a:rPr lang="en-GB" sz="1400">
                  <a:latin typeface="Arial" charset="0"/>
                </a:rPr>
                <a:t>photon conversion vertices</a:t>
              </a:r>
            </a:p>
          </p:txBody>
        </p:sp>
      </p:grpSp>
      <p:pic>
        <p:nvPicPr>
          <p:cNvPr id="1922055" name="Picture 7" descr="pad_Phi_in_R_eta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40288"/>
            <a:ext cx="443547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84213" y="5816600"/>
            <a:ext cx="3432175" cy="701675"/>
            <a:chOff x="431" y="3664"/>
            <a:chExt cx="2162" cy="442"/>
          </a:xfrm>
        </p:grpSpPr>
        <p:sp>
          <p:nvSpPr>
            <p:cNvPr id="68634" name="Text Box 9"/>
            <p:cNvSpPr txBox="1">
              <a:spLocks noChangeArrowheads="1"/>
            </p:cNvSpPr>
            <p:nvPr/>
          </p:nvSpPr>
          <p:spPr bwMode="auto">
            <a:xfrm>
              <a:off x="431" y="3938"/>
              <a:ext cx="2162" cy="16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charset="2"/>
                <a:buNone/>
              </a:pPr>
              <a:r>
                <a:rPr lang="en-US" sz="1200">
                  <a:latin typeface="Arial" charset="0"/>
                </a:rPr>
                <a:t>IFC: 3x0.1mm -&gt; 2x0.25 mm (0.51%-&gt;0.74%X</a:t>
              </a:r>
              <a:r>
                <a:rPr lang="en-US" sz="1200" baseline="-25000">
                  <a:latin typeface="Arial" charset="0"/>
                </a:rPr>
                <a:t>0</a:t>
              </a:r>
              <a:r>
                <a:rPr lang="en-US" sz="1200">
                  <a:latin typeface="Arial" charset="0"/>
                </a:rPr>
                <a:t>)</a:t>
              </a:r>
            </a:p>
          </p:txBody>
        </p:sp>
        <p:sp>
          <p:nvSpPr>
            <p:cNvPr id="68635" name="Line 10"/>
            <p:cNvSpPr>
              <a:spLocks noChangeShapeType="1"/>
            </p:cNvSpPr>
            <p:nvPr/>
          </p:nvSpPr>
          <p:spPr bwMode="auto">
            <a:xfrm flipV="1">
              <a:off x="884" y="3664"/>
              <a:ext cx="563" cy="25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1922062" name="Picture 14" descr="ifc_nostrips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548"/>
          <a:stretch>
            <a:fillRect/>
          </a:stretch>
        </p:blipFill>
        <p:spPr bwMode="auto">
          <a:xfrm>
            <a:off x="447675" y="1193800"/>
            <a:ext cx="3762375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2063" name="Line 15"/>
          <p:cNvSpPr>
            <a:spLocks noChangeShapeType="1"/>
          </p:cNvSpPr>
          <p:nvPr/>
        </p:nvSpPr>
        <p:spPr bwMode="auto">
          <a:xfrm flipV="1">
            <a:off x="3890963" y="1828800"/>
            <a:ext cx="3349625" cy="1711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22065" name="Line 17"/>
          <p:cNvSpPr>
            <a:spLocks noChangeShapeType="1"/>
          </p:cNvSpPr>
          <p:nvPr/>
        </p:nvSpPr>
        <p:spPr bwMode="auto">
          <a:xfrm flipH="1" flipV="1">
            <a:off x="2093913" y="3838575"/>
            <a:ext cx="85725" cy="1500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22066" name="Line 18"/>
          <p:cNvSpPr>
            <a:spLocks noChangeShapeType="1"/>
          </p:cNvSpPr>
          <p:nvPr/>
        </p:nvSpPr>
        <p:spPr bwMode="auto">
          <a:xfrm flipH="1" flipV="1">
            <a:off x="2519363" y="3649663"/>
            <a:ext cx="119062" cy="1670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5303838" y="3752850"/>
            <a:ext cx="3840162" cy="3105150"/>
            <a:chOff x="3341" y="2364"/>
            <a:chExt cx="2419" cy="1956"/>
          </a:xfrm>
        </p:grpSpPr>
        <p:pic>
          <p:nvPicPr>
            <p:cNvPr id="68631" name="Picture 29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494"/>
            <a:stretch>
              <a:fillRect/>
            </a:stretch>
          </p:blipFill>
          <p:spPr bwMode="auto">
            <a:xfrm>
              <a:off x="3341" y="2364"/>
              <a:ext cx="2419" cy="1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2" name="Picture 27" descr="Alice_TPC_ConversionRadialComp_Performance_logo.gif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" y="2738"/>
              <a:ext cx="889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33" name="Text Box 28"/>
            <p:cNvSpPr txBox="1">
              <a:spLocks noChangeArrowheads="1"/>
            </p:cNvSpPr>
            <p:nvPr/>
          </p:nvSpPr>
          <p:spPr bwMode="auto">
            <a:xfrm>
              <a:off x="4818" y="3711"/>
              <a:ext cx="759" cy="183"/>
            </a:xfrm>
            <a:prstGeom prst="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charset="2"/>
                <a:buNone/>
              </a:pPr>
              <a:r>
                <a:rPr lang="en-GB" sz="1400">
                  <a:latin typeface="Arial" charset="0"/>
                </a:rPr>
                <a:t>next iteration</a:t>
              </a:r>
              <a:endParaRPr lang="en-GB" sz="1400" baseline="-25000">
                <a:latin typeface="Arial" charset="0"/>
              </a:endParaRPr>
            </a:p>
          </p:txBody>
        </p:sp>
      </p:grpSp>
      <p:sp>
        <p:nvSpPr>
          <p:cNvPr id="1922064" name="Line 16"/>
          <p:cNvSpPr>
            <a:spLocks noChangeShapeType="1"/>
          </p:cNvSpPr>
          <p:nvPr/>
        </p:nvSpPr>
        <p:spPr bwMode="auto">
          <a:xfrm flipH="1">
            <a:off x="3646488" y="2625725"/>
            <a:ext cx="3625850" cy="2265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1057275" y="4178300"/>
            <a:ext cx="4346575" cy="1135063"/>
            <a:chOff x="666" y="2632"/>
            <a:chExt cx="2738" cy="715"/>
          </a:xfrm>
        </p:grpSpPr>
        <p:sp>
          <p:nvSpPr>
            <p:cNvPr id="68625" name="Line 20"/>
            <p:cNvSpPr>
              <a:spLocks noChangeShapeType="1"/>
            </p:cNvSpPr>
            <p:nvPr/>
          </p:nvSpPr>
          <p:spPr bwMode="auto">
            <a:xfrm>
              <a:off x="666" y="3120"/>
              <a:ext cx="0" cy="227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6" name="Line 21"/>
            <p:cNvSpPr>
              <a:spLocks noChangeShapeType="1"/>
            </p:cNvSpPr>
            <p:nvPr/>
          </p:nvSpPr>
          <p:spPr bwMode="auto">
            <a:xfrm>
              <a:off x="2243" y="3166"/>
              <a:ext cx="0" cy="1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7" name="Line 22"/>
            <p:cNvSpPr>
              <a:spLocks noChangeShapeType="1"/>
            </p:cNvSpPr>
            <p:nvPr/>
          </p:nvSpPr>
          <p:spPr bwMode="auto">
            <a:xfrm>
              <a:off x="1483" y="3120"/>
              <a:ext cx="0" cy="18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8" name="Text Box 23"/>
            <p:cNvSpPr txBox="1">
              <a:spLocks noChangeArrowheads="1"/>
            </p:cNvSpPr>
            <p:nvPr/>
          </p:nvSpPr>
          <p:spPr bwMode="auto">
            <a:xfrm>
              <a:off x="2670" y="2876"/>
              <a:ext cx="734" cy="16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charset="2"/>
                <a:buNone/>
              </a:pPr>
              <a:r>
                <a:rPr lang="en-US" sz="1200">
                  <a:latin typeface="Arial" charset="0"/>
                </a:rPr>
                <a:t>IFC glue joints</a:t>
              </a:r>
            </a:p>
          </p:txBody>
        </p:sp>
        <p:sp>
          <p:nvSpPr>
            <p:cNvPr id="68629" name="Line 24"/>
            <p:cNvSpPr>
              <a:spLocks noChangeShapeType="1"/>
            </p:cNvSpPr>
            <p:nvPr/>
          </p:nvSpPr>
          <p:spPr bwMode="auto">
            <a:xfrm flipH="1">
              <a:off x="2306" y="3017"/>
              <a:ext cx="455" cy="16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8630" name="Line 25"/>
            <p:cNvSpPr>
              <a:spLocks noChangeShapeType="1"/>
            </p:cNvSpPr>
            <p:nvPr/>
          </p:nvSpPr>
          <p:spPr bwMode="auto">
            <a:xfrm flipV="1">
              <a:off x="1480" y="2632"/>
              <a:ext cx="14" cy="47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32" name="Picture 3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40" y="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616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2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2063" grpId="0" animBg="1"/>
      <p:bldP spid="1922065" grpId="0" animBg="1"/>
      <p:bldP spid="1922066" grpId="0" animBg="1"/>
      <p:bldP spid="192206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409"/>
            <a:ext cx="9258046" cy="641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531"/>
            <a:ext cx="9145143" cy="6336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28600" y="381000"/>
            <a:ext cx="8915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cs-CZ" sz="3600">
                <a:solidFill>
                  <a:schemeClr val="bg1"/>
                </a:solidFill>
                <a:latin typeface="Comic Sans MS" charset="0"/>
                <a:ea typeface="Times New Roman" charset="0"/>
                <a:cs typeface="Times New Roman" charset="0"/>
              </a:rPr>
              <a:t>Srá</a:t>
            </a:r>
            <a:r>
              <a:rPr lang="cs-CZ" sz="3600">
                <a:solidFill>
                  <a:schemeClr val="bg1"/>
                </a:solidFill>
                <a:latin typeface="Comic Sans MS" charset="0"/>
              </a:rPr>
              <a:t>ž</a:t>
            </a:r>
            <a:r>
              <a:rPr lang="en-US" sz="3600">
                <a:solidFill>
                  <a:schemeClr val="bg1"/>
                </a:solidFill>
                <a:latin typeface="Comic Sans MS" charset="0"/>
                <a:ea typeface="Times New Roman" charset="0"/>
                <a:cs typeface="Times New Roman" charset="0"/>
              </a:rPr>
              <a:t>ky </a:t>
            </a:r>
            <a:r>
              <a:rPr lang="cs-CZ" sz="3600">
                <a:solidFill>
                  <a:schemeClr val="bg1"/>
                </a:solidFill>
                <a:latin typeface="Comic Sans MS" charset="0"/>
              </a:rPr>
              <a:t>relativistických </a:t>
            </a:r>
            <a:r>
              <a:rPr lang="en-US" sz="3600">
                <a:solidFill>
                  <a:schemeClr val="bg1"/>
                </a:solidFill>
                <a:latin typeface="Comic Sans MS" charset="0"/>
                <a:ea typeface="Times New Roman" charset="0"/>
                <a:cs typeface="Times New Roman" charset="0"/>
              </a:rPr>
              <a:t>jader:</a:t>
            </a:r>
            <a:r>
              <a:rPr lang="cs-CZ" sz="3600">
                <a:solidFill>
                  <a:schemeClr val="bg1"/>
                </a:solidFill>
                <a:latin typeface="Comic Sans MS" charset="0"/>
              </a:rPr>
              <a:t/>
            </a:r>
            <a:br>
              <a:rPr lang="cs-CZ" sz="3600">
                <a:solidFill>
                  <a:schemeClr val="bg1"/>
                </a:solidFill>
                <a:latin typeface="Comic Sans MS" charset="0"/>
              </a:rPr>
            </a:br>
            <a:r>
              <a:rPr lang="cs-CZ" sz="3600">
                <a:solidFill>
                  <a:schemeClr val="bg1"/>
                </a:solidFill>
                <a:latin typeface="Comic Sans MS" charset="0"/>
              </a:rPr>
              <a:t>malý „velký třesk“ v laboratoři</a:t>
            </a:r>
            <a:endParaRPr lang="en-US" sz="3600">
              <a:solidFill>
                <a:srgbClr val="FF0000"/>
              </a:solidFill>
              <a:latin typeface="Comic Sans MS" charset="0"/>
            </a:endParaRPr>
          </a:p>
        </p:txBody>
      </p:sp>
      <p:pic>
        <p:nvPicPr>
          <p:cNvPr id="16388" name="Picture 4" descr="vni_long_2.gif                                                 0000DBA1KARA                           B2672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8788" y="3276600"/>
            <a:ext cx="1397000" cy="2395538"/>
          </a:xfrm>
          <a:prstGeom prst="rect">
            <a:avLst/>
          </a:prstGeom>
          <a:noFill/>
        </p:spPr>
      </p:pic>
      <p:pic>
        <p:nvPicPr>
          <p:cNvPr id="16389" name="Picture 5" descr="vni_long_3.gif                                                 0000DBA1KARA                           B2672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9138" y="3276600"/>
            <a:ext cx="2030412" cy="2395538"/>
          </a:xfrm>
          <a:prstGeom prst="rect">
            <a:avLst/>
          </a:prstGeom>
          <a:noFill/>
        </p:spPr>
      </p:pic>
      <p:pic>
        <p:nvPicPr>
          <p:cNvPr id="16390" name="Picture 6" descr="vni_long_4.gif                                                 0000DBA1KARA                           B267240C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3276600"/>
            <a:ext cx="2484437" cy="2395538"/>
          </a:xfrm>
          <a:prstGeom prst="rect">
            <a:avLst/>
          </a:prstGeom>
          <a:noFill/>
        </p:spPr>
      </p:pic>
      <p:pic>
        <p:nvPicPr>
          <p:cNvPr id="16391" name="Picture 7" descr="vni_long_1.gif                                                 0000DBA1KARA                           B267240C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200" y="3276600"/>
            <a:ext cx="2695575" cy="238442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9" name="Rectangle 3"/>
          <p:cNvSpPr>
            <a:spLocks noChangeArrowheads="1"/>
          </p:cNvSpPr>
          <p:nvPr/>
        </p:nvSpPr>
        <p:spPr bwMode="auto">
          <a:xfrm>
            <a:off x="2286000" y="258763"/>
            <a:ext cx="4572000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1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.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6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10</a:t>
            </a:r>
            <a:r>
              <a:rPr lang="en-US">
                <a:solidFill>
                  <a:srgbClr val="FFFFFF"/>
                </a:solidFill>
                <a:latin typeface="CMSY7" charset="0"/>
              </a:rPr>
              <a:t>-</a:t>
            </a:r>
            <a:r>
              <a:rPr lang="en-US">
                <a:solidFill>
                  <a:srgbClr val="FFFFFF"/>
                </a:solidFill>
                <a:latin typeface="CMR7" charset="0"/>
              </a:rPr>
              <a:t>19 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J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MI10" charset="0"/>
              </a:rPr>
              <a:t>eV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197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200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GeV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"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6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µJ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How much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energy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in each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collision?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Consider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two mosquitos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colliding...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2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MI10" charset="0"/>
              </a:rPr>
              <a:t>mv</a:t>
            </a:r>
            <a:r>
              <a:rPr lang="en-US">
                <a:solidFill>
                  <a:srgbClr val="FFFFFF"/>
                </a:solidFill>
                <a:latin typeface="CMR7" charset="0"/>
              </a:rPr>
              <a:t>2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= (1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g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)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(10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cm/s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)</a:t>
            </a:r>
            <a:r>
              <a:rPr lang="en-US">
                <a:solidFill>
                  <a:srgbClr val="FFFFFF"/>
                </a:solidFill>
                <a:latin typeface="CMR7" charset="0"/>
              </a:rPr>
              <a:t>2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= 10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µJ</a:t>
            </a:r>
          </a:p>
        </p:txBody>
      </p:sp>
      <p:pic>
        <p:nvPicPr>
          <p:cNvPr id="4290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9063" name="Rectangle 7"/>
          <p:cNvSpPr>
            <a:spLocks noChangeArrowheads="1"/>
          </p:cNvSpPr>
          <p:nvPr/>
        </p:nvSpPr>
        <p:spPr bwMode="auto">
          <a:xfrm>
            <a:off x="-304800" y="4038600"/>
            <a:ext cx="9753600" cy="304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065" name="Text Box 9"/>
          <p:cNvSpPr txBox="1">
            <a:spLocks noChangeArrowheads="1"/>
          </p:cNvSpPr>
          <p:nvPr/>
        </p:nvSpPr>
        <p:spPr bwMode="auto">
          <a:xfrm>
            <a:off x="2819400" y="119063"/>
            <a:ext cx="32972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3300"/>
                </a:solidFill>
                <a:latin typeface="Comic Sans MS" charset="0"/>
              </a:rPr>
              <a:t>Au + Au @ RHIC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ChangeArrowheads="1"/>
          </p:cNvSpPr>
          <p:nvPr/>
        </p:nvSpPr>
        <p:spPr bwMode="auto">
          <a:xfrm>
            <a:off x="2286000" y="258763"/>
            <a:ext cx="4572000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1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.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6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10</a:t>
            </a:r>
            <a:r>
              <a:rPr lang="en-US">
                <a:solidFill>
                  <a:srgbClr val="FFFFFF"/>
                </a:solidFill>
                <a:latin typeface="CMSY7" charset="0"/>
              </a:rPr>
              <a:t>-</a:t>
            </a:r>
            <a:r>
              <a:rPr lang="en-US">
                <a:solidFill>
                  <a:srgbClr val="FFFFFF"/>
                </a:solidFill>
                <a:latin typeface="CMR7" charset="0"/>
              </a:rPr>
              <a:t>19 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J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MI10" charset="0"/>
              </a:rPr>
              <a:t>eV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197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200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GeV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"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6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µJ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How much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energy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in each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collision?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Consider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two mosquitos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colliding...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2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MI10" charset="0"/>
              </a:rPr>
              <a:t>mv</a:t>
            </a:r>
            <a:r>
              <a:rPr lang="en-US">
                <a:solidFill>
                  <a:srgbClr val="FFFFFF"/>
                </a:solidFill>
                <a:latin typeface="CMR7" charset="0"/>
              </a:rPr>
              <a:t>2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= (1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g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)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(10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cm/s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)</a:t>
            </a:r>
            <a:r>
              <a:rPr lang="en-US">
                <a:solidFill>
                  <a:srgbClr val="FFFFFF"/>
                </a:solidFill>
                <a:latin typeface="CMR7" charset="0"/>
              </a:rPr>
              <a:t>2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= 10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µJ</a:t>
            </a:r>
          </a:p>
        </p:txBody>
      </p:sp>
      <p:pic>
        <p:nvPicPr>
          <p:cNvPr id="431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471488"/>
            <a:ext cx="9753600" cy="780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1110" name="Text Box 6"/>
          <p:cNvSpPr txBox="1">
            <a:spLocks noChangeArrowheads="1"/>
          </p:cNvSpPr>
          <p:nvPr/>
        </p:nvSpPr>
        <p:spPr bwMode="auto">
          <a:xfrm>
            <a:off x="2819400" y="119063"/>
            <a:ext cx="32972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3300"/>
                </a:solidFill>
                <a:latin typeface="Comic Sans MS" charset="0"/>
              </a:rPr>
              <a:t>Au + Au @ RHIC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50000"/>
          </a:srgbClr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50000"/>
          </a:srgbClr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1786</Words>
  <Application>Microsoft Macintosh PowerPoint</Application>
  <PresentationFormat>On-screen Show (4:3)</PresentationFormat>
  <Paragraphs>375</Paragraphs>
  <Slides>66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Default Design</vt:lpstr>
      <vt:lpstr>VISIO</vt:lpstr>
      <vt:lpstr>Équation</vt:lpstr>
      <vt:lpstr>Worksheet</vt:lpstr>
      <vt:lpstr>Photo Editor Photo</vt:lpstr>
      <vt:lpstr>Visio</vt:lpstr>
      <vt:lpstr>Jaderná fyzika vysokých energií</vt:lpstr>
      <vt:lpstr>PowerPoint Presentation</vt:lpstr>
      <vt:lpstr>PowerPoint Presentation</vt:lpstr>
      <vt:lpstr>PowerPoint Presentation</vt:lpstr>
      <vt:lpstr>Fázový diagram jaderné hmoty (QCD)</vt:lpstr>
      <vt:lpstr>Fázové přechody QCD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RHIC: pohled z družice</vt:lpstr>
      <vt:lpstr> </vt:lpstr>
      <vt:lpstr>Urychlovačový komplex RHIC</vt:lpstr>
      <vt:lpstr>Experimenty na RHIC</vt:lpstr>
      <vt:lpstr>PowerPoint Presentation</vt:lpstr>
      <vt:lpstr>The                 Collaboration</vt:lpstr>
      <vt:lpstr>PowerPoint Presentation</vt:lpstr>
      <vt:lpstr>Časově projekční komora</vt:lpstr>
      <vt:lpstr>PowerPoint Presentation</vt:lpstr>
      <vt:lpstr>První srážky jader zlata</vt:lpstr>
      <vt:lpstr>PowerPoint Presentation</vt:lpstr>
      <vt:lpstr>PowerPoint Presentation</vt:lpstr>
      <vt:lpstr>PowerPoint Presentation</vt:lpstr>
      <vt:lpstr>PowerPoint Presentation</vt:lpstr>
      <vt:lpstr>Produkce „tvrdých“ částic v proton-protonových  a jádro-jaderných srážkách na RHIC</vt:lpstr>
      <vt:lpstr>PowerPoint Presentation</vt:lpstr>
      <vt:lpstr>Potlačení „tvrdých“ částic plazmatem</vt:lpstr>
      <vt:lpstr>PowerPoint Presentation</vt:lpstr>
      <vt:lpstr>PowerPoint Presentation</vt:lpstr>
      <vt:lpstr>Měření tlaku plazmatu</vt:lpstr>
      <vt:lpstr>PowerPoint Presentation</vt:lpstr>
      <vt:lpstr>PowerPoint Presentation</vt:lpstr>
      <vt:lpstr>PowerPoint Presentation</vt:lpstr>
      <vt:lpstr>Velký srážek hadronů (LHC)  a jeho detektory</vt:lpstr>
      <vt:lpstr>PowerPoint Presentation</vt:lpstr>
      <vt:lpstr>PowerPoint Presentation</vt:lpstr>
      <vt:lpstr>PowerPoint Presentation</vt:lpstr>
      <vt:lpstr>Soustava urychlovačů v CERN</vt:lpstr>
      <vt:lpstr>LHC = pokročilá technologie v akci</vt:lpstr>
      <vt:lpstr>PowerPoint Presentation</vt:lpstr>
      <vt:lpstr>Srážení proti sobě letících svazků částic</vt:lpstr>
      <vt:lpstr>Intersecting Storage Rings: 1971-84 </vt:lpstr>
      <vt:lpstr>Velikost a cena urychlovačů hadronů</vt:lpstr>
      <vt:lpstr>7000 km supravodivých  vícežilových kabelů z Nb-Ti*</vt:lpstr>
      <vt:lpstr>PowerPoint Presentation</vt:lpstr>
      <vt:lpstr>Průřez kryogenním dipólem LHC</vt:lpstr>
      <vt:lpstr>Nejstudenější místo ve vesmíru</vt:lpstr>
      <vt:lpstr>Ochlazení jednoho sektoru LHC</vt:lpstr>
      <vt:lpstr>Ochlazení jednoho sektoru  4625 t materiálu na 3.3 km </vt:lpstr>
      <vt:lpstr>První ochlazování sektorů LHC</vt:lpstr>
      <vt:lpstr>Havárie 19.9.2008</vt:lpstr>
      <vt:lpstr>Interim Summary Report on the analysis of the 19th September 2008 incident at the LHC</vt:lpstr>
      <vt:lpstr>CERN zveřejňuje analýzu havárie na LHC</vt:lpstr>
      <vt:lpstr>Sběrnicový vodič</vt:lpstr>
      <vt:lpstr>Dobrý spoj při normálním provozu (1.9K)</vt:lpstr>
      <vt:lpstr>Dobrý spoj po náhlé ztrátě  supravodivosti (&gt;10K)</vt:lpstr>
      <vt:lpstr>PowerPoint Presentation</vt:lpstr>
      <vt:lpstr>Špatný spoj po ztrátě supravodivosti</vt:lpstr>
      <vt:lpstr>PowerPoint Presentation</vt:lpstr>
      <vt:lpstr>Nov 23, 2009: First p-p collision</vt:lpstr>
      <vt:lpstr>High Multiplicity Event</vt:lpstr>
      <vt:lpstr>Selected data plots</vt:lpstr>
      <vt:lpstr>Getting to know ALICE</vt:lpstr>
      <vt:lpstr>PowerPoint Presentation</vt:lpstr>
      <vt:lpstr>PowerPoint Presentation</vt:lpstr>
    </vt:vector>
  </TitlesOfParts>
  <Company>NPI AS CR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Šumbera</dc:creator>
  <cp:lastModifiedBy>Michal Sumbera</cp:lastModifiedBy>
  <cp:revision>33</cp:revision>
  <dcterms:created xsi:type="dcterms:W3CDTF">2010-12-02T11:41:21Z</dcterms:created>
  <dcterms:modified xsi:type="dcterms:W3CDTF">2012-10-02T11:25:13Z</dcterms:modified>
</cp:coreProperties>
</file>