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charts/chart1.xml" ContentType="application/vnd.openxmlformats-officedocument.drawingml.chart+xml"/>
  <Override PartName="/ppt/embeddings/oleObject29.bin" ContentType="application/vnd.openxmlformats-officedocument.oleObject"/>
  <Override PartName="/ppt/drawings/drawing1.xml" ContentType="application/vnd.openxmlformats-officedocument.drawingml.chartshapes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6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67" r:id="rId2"/>
    <p:sldId id="302" r:id="rId3"/>
    <p:sldId id="348" r:id="rId4"/>
    <p:sldId id="347" r:id="rId5"/>
    <p:sldId id="346" r:id="rId6"/>
    <p:sldId id="366" r:id="rId7"/>
    <p:sldId id="349" r:id="rId8"/>
    <p:sldId id="364" r:id="rId9"/>
    <p:sldId id="365" r:id="rId10"/>
    <p:sldId id="363" r:id="rId11"/>
    <p:sldId id="289" r:id="rId12"/>
    <p:sldId id="303" r:id="rId13"/>
    <p:sldId id="350" r:id="rId14"/>
    <p:sldId id="351" r:id="rId15"/>
    <p:sldId id="361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266" r:id="rId25"/>
    <p:sldId id="305" r:id="rId26"/>
    <p:sldId id="306" r:id="rId27"/>
    <p:sldId id="282" r:id="rId28"/>
    <p:sldId id="293" r:id="rId29"/>
    <p:sldId id="283" r:id="rId30"/>
    <p:sldId id="301" r:id="rId31"/>
    <p:sldId id="304" r:id="rId32"/>
    <p:sldId id="344" r:id="rId33"/>
    <p:sldId id="362" r:id="rId34"/>
    <p:sldId id="296" r:id="rId35"/>
    <p:sldId id="295" r:id="rId36"/>
    <p:sldId id="281" r:id="rId37"/>
    <p:sldId id="342" r:id="rId38"/>
    <p:sldId id="343" r:id="rId39"/>
    <p:sldId id="280" r:id="rId40"/>
    <p:sldId id="297" r:id="rId41"/>
    <p:sldId id="345" r:id="rId42"/>
    <p:sldId id="294" r:id="rId43"/>
    <p:sldId id="308" r:id="rId44"/>
    <p:sldId id="309" r:id="rId45"/>
    <p:sldId id="310" r:id="rId46"/>
    <p:sldId id="311" r:id="rId47"/>
    <p:sldId id="312" r:id="rId4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C0E0E"/>
    <a:srgbClr val="D70D0D"/>
    <a:srgbClr val="360C8A"/>
    <a:srgbClr val="480C8A"/>
    <a:srgbClr val="000066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90929"/>
  </p:normalViewPr>
  <p:slideViewPr>
    <p:cSldViewPr>
      <p:cViewPr varScale="1">
        <p:scale>
          <a:sx n="122" d="100"/>
          <a:sy n="122" d="100"/>
        </p:scale>
        <p:origin x="-2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4" Type="http://schemas.openxmlformats.org/officeDocument/2006/relationships/slide" Target="slides/slide15.xml"/><Relationship Id="rId5" Type="http://schemas.openxmlformats.org/officeDocument/2006/relationships/slide" Target="slides/slide16.xml"/><Relationship Id="rId6" Type="http://schemas.openxmlformats.org/officeDocument/2006/relationships/slide" Target="slides/slide17.xml"/><Relationship Id="rId7" Type="http://schemas.openxmlformats.org/officeDocument/2006/relationships/slide" Target="slides/slide20.xml"/><Relationship Id="rId8" Type="http://schemas.openxmlformats.org/officeDocument/2006/relationships/slide" Target="slides/slide31.xml"/><Relationship Id="rId9" Type="http://schemas.openxmlformats.org/officeDocument/2006/relationships/slide" Target="slides/slide34.xml"/><Relationship Id="rId1" Type="http://schemas.openxmlformats.org/officeDocument/2006/relationships/slide" Target="slides/slide3.xml"/><Relationship Id="rId2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9.bin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4880952380952"/>
          <c:y val="0.03690036900369"/>
          <c:w val="0.693452380952381"/>
          <c:h val="0.859778597785978"/>
        </c:manualLayout>
      </c:layout>
      <c:scatterChart>
        <c:scatterStyle val="smoothMarker"/>
        <c:varyColors val="0"/>
        <c:ser>
          <c:idx val="0"/>
          <c:order val="0"/>
          <c:tx>
            <c:v>Pion Phase</c:v>
          </c:tx>
          <c:spPr>
            <a:ln w="40891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Sheet1!$G$9:$G$24</c:f>
              <c:numCache>
                <c:formatCode>General</c:formatCode>
                <c:ptCount val="16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60.0</c:v>
                </c:pt>
                <c:pt idx="4">
                  <c:v>80.0</c:v>
                </c:pt>
                <c:pt idx="5">
                  <c:v>100.0</c:v>
                </c:pt>
                <c:pt idx="6">
                  <c:v>120.0</c:v>
                </c:pt>
                <c:pt idx="7">
                  <c:v>140.0</c:v>
                </c:pt>
                <c:pt idx="8">
                  <c:v>160.0</c:v>
                </c:pt>
                <c:pt idx="9">
                  <c:v>180.0</c:v>
                </c:pt>
                <c:pt idx="10">
                  <c:v>200.0</c:v>
                </c:pt>
                <c:pt idx="11">
                  <c:v>220.0</c:v>
                </c:pt>
                <c:pt idx="12">
                  <c:v>240.0</c:v>
                </c:pt>
                <c:pt idx="13">
                  <c:v>260.0</c:v>
                </c:pt>
                <c:pt idx="14">
                  <c:v>280.0</c:v>
                </c:pt>
                <c:pt idx="15">
                  <c:v>300.0</c:v>
                </c:pt>
              </c:numCache>
            </c:numRef>
          </c:xVal>
          <c:yVal>
            <c:numRef>
              <c:f>Sheet1!$I$9:$I$24</c:f>
              <c:numCache>
                <c:formatCode>General</c:formatCode>
                <c:ptCount val="16"/>
                <c:pt idx="0">
                  <c:v>0.0</c:v>
                </c:pt>
                <c:pt idx="1">
                  <c:v>6.84662857505683E-6</c:v>
                </c:pt>
                <c:pt idx="2">
                  <c:v>0.000109546057200909</c:v>
                </c:pt>
                <c:pt idx="3">
                  <c:v>0.000554576914579604</c:v>
                </c:pt>
                <c:pt idx="4">
                  <c:v>0.00175273691521455</c:v>
                </c:pt>
                <c:pt idx="5">
                  <c:v>0.00427914285941052</c:v>
                </c:pt>
                <c:pt idx="6">
                  <c:v>0.00887323063327366</c:v>
                </c:pt>
                <c:pt idx="7">
                  <c:v>0.0164387552087115</c:v>
                </c:pt>
                <c:pt idx="8">
                  <c:v>0.0280437906434328</c:v>
                </c:pt>
                <c:pt idx="9">
                  <c:v>0.0449207300809479</c:v>
                </c:pt>
                <c:pt idx="10">
                  <c:v>0.0684662857505683</c:v>
                </c:pt>
                <c:pt idx="11">
                  <c:v>0.100241488967407</c:v>
                </c:pt>
                <c:pt idx="12">
                  <c:v>0.141971690132379</c:v>
                </c:pt>
                <c:pt idx="13">
                  <c:v>0.195546558732198</c:v>
                </c:pt>
                <c:pt idx="14">
                  <c:v>0.263020083339383</c:v>
                </c:pt>
                <c:pt idx="15">
                  <c:v>0.346610571612252</c:v>
                </c:pt>
              </c:numCache>
            </c:numRef>
          </c:yVal>
          <c:smooth val="1"/>
        </c:ser>
        <c:ser>
          <c:idx val="1"/>
          <c:order val="1"/>
          <c:tx>
            <c:v>QGP Phase</c:v>
          </c:tx>
          <c:spPr>
            <a:ln w="40891">
              <a:solidFill>
                <a:srgbClr val="DD0806"/>
              </a:solidFill>
              <a:prstDash val="solid"/>
            </a:ln>
          </c:spPr>
          <c:marker>
            <c:symbol val="none"/>
          </c:marker>
          <c:xVal>
            <c:numRef>
              <c:f>Sheet1!$G$9:$G$24</c:f>
              <c:numCache>
                <c:formatCode>General</c:formatCode>
                <c:ptCount val="16"/>
                <c:pt idx="0">
                  <c:v>0.0</c:v>
                </c:pt>
                <c:pt idx="1">
                  <c:v>20.0</c:v>
                </c:pt>
                <c:pt idx="2">
                  <c:v>40.0</c:v>
                </c:pt>
                <c:pt idx="3">
                  <c:v>60.0</c:v>
                </c:pt>
                <c:pt idx="4">
                  <c:v>80.0</c:v>
                </c:pt>
                <c:pt idx="5">
                  <c:v>100.0</c:v>
                </c:pt>
                <c:pt idx="6">
                  <c:v>120.0</c:v>
                </c:pt>
                <c:pt idx="7">
                  <c:v>140.0</c:v>
                </c:pt>
                <c:pt idx="8">
                  <c:v>160.0</c:v>
                </c:pt>
                <c:pt idx="9">
                  <c:v>180.0</c:v>
                </c:pt>
                <c:pt idx="10">
                  <c:v>200.0</c:v>
                </c:pt>
                <c:pt idx="11">
                  <c:v>220.0</c:v>
                </c:pt>
                <c:pt idx="12">
                  <c:v>240.0</c:v>
                </c:pt>
                <c:pt idx="13">
                  <c:v>260.0</c:v>
                </c:pt>
                <c:pt idx="14">
                  <c:v>280.0</c:v>
                </c:pt>
                <c:pt idx="15">
                  <c:v>300.0</c:v>
                </c:pt>
              </c:numCache>
            </c:numRef>
          </c:xVal>
          <c:yVal>
            <c:numRef>
              <c:f>Sheet1!$J$9:$J$24</c:f>
              <c:numCache>
                <c:formatCode>General</c:formatCode>
                <c:ptCount val="16"/>
                <c:pt idx="0">
                  <c:v>-0.2</c:v>
                </c:pt>
                <c:pt idx="1">
                  <c:v>-0.199915558247574</c:v>
                </c:pt>
                <c:pt idx="2">
                  <c:v>-0.198648931961189</c:v>
                </c:pt>
                <c:pt idx="3">
                  <c:v>-0.193160218053518</c:v>
                </c:pt>
                <c:pt idx="4">
                  <c:v>-0.178382911379021</c:v>
                </c:pt>
                <c:pt idx="5">
                  <c:v>-0.147223904733937</c:v>
                </c:pt>
                <c:pt idx="6">
                  <c:v>-0.0905634888562915</c:v>
                </c:pt>
                <c:pt idx="7">
                  <c:v>0.00274464757410803</c:v>
                </c:pt>
                <c:pt idx="8">
                  <c:v>0.145873417935671</c:v>
                </c:pt>
                <c:pt idx="9">
                  <c:v>0.354022337665024</c:v>
                </c:pt>
                <c:pt idx="10">
                  <c:v>0.64441752425701</c:v>
                </c:pt>
                <c:pt idx="11">
                  <c:v>1.036311697264688</c:v>
                </c:pt>
                <c:pt idx="12">
                  <c:v>1.550984178299335</c:v>
                </c:pt>
                <c:pt idx="13">
                  <c:v>2.211740891030445</c:v>
                </c:pt>
                <c:pt idx="14">
                  <c:v>3.043914361185728</c:v>
                </c:pt>
                <c:pt idx="15">
                  <c:v>4.074863716551111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3790840"/>
        <c:axId val="2100557000"/>
      </c:scatterChart>
      <c:valAx>
        <c:axId val="2133790840"/>
        <c:scaling>
          <c:orientation val="minMax"/>
          <c:max val="2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0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Temperature (MeV)</a:t>
                </a:r>
              </a:p>
            </c:rich>
          </c:tx>
          <c:layout>
            <c:manualLayout>
              <c:xMode val="edge"/>
              <c:yMode val="edge"/>
              <c:x val="0.625"/>
              <c:y val="0.730627306273063"/>
            </c:manualLayout>
          </c:layout>
          <c:overlay val="0"/>
          <c:spPr>
            <a:noFill/>
            <a:ln w="27261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2726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00557000"/>
        <c:crosses val="autoZero"/>
        <c:crossBetween val="midCat"/>
        <c:majorUnit val="100.0"/>
        <c:minorUnit val="20.0"/>
      </c:valAx>
      <c:valAx>
        <c:axId val="2100557000"/>
        <c:scaling>
          <c:orientation val="minMax"/>
          <c:max val="0.5"/>
          <c:min val="-0.25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0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073" b="1" i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Pressure (GeV / fm</a:t>
                </a:r>
                <a:r>
                  <a:rPr lang="en-US" sz="1073" b="1" i="0" strike="noStrike" baseline="3000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3</a:t>
                </a:r>
                <a:r>
                  <a:rPr lang="en-US" sz="1073" b="1" i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0208333333333333"/>
              <c:y val="0.416974169741697"/>
            </c:manualLayout>
          </c:layout>
          <c:overlay val="0"/>
          <c:spPr>
            <a:noFill/>
            <a:ln w="2726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089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3790840"/>
        <c:crossesAt val="0.0"/>
        <c:crossBetween val="midCat"/>
        <c:majorUnit val="0.25"/>
        <c:minorUnit val="0.05"/>
      </c:valAx>
      <c:spPr>
        <a:solidFill>
          <a:srgbClr val="FFFF99"/>
        </a:solidFill>
        <a:ln w="40891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64880952380952"/>
          <c:y val="0.062730627306273"/>
          <c:w val="0.270833333333333"/>
          <c:h val="0.107011070110701"/>
        </c:manualLayout>
      </c:layout>
      <c:overlay val="0"/>
      <c:spPr>
        <a:noFill/>
        <a:ln w="27261">
          <a:noFill/>
        </a:ln>
      </c:spPr>
      <c:txPr>
        <a:bodyPr/>
        <a:lstStyle/>
        <a:p>
          <a:pPr>
            <a:defRPr sz="1057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99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Relationship Id="rId2" Type="http://schemas.openxmlformats.org/officeDocument/2006/relationships/image" Target="../media/image88.wmf"/><Relationship Id="rId3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image" Target="../media/image49.wmf"/><Relationship Id="rId2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0.7865</cdr:x>
      <cdr:y>0.09125</cdr:y>
    </cdr:from>
    <cdr:to>
      <cdr:x>0.939</cdr:x>
      <cdr:y>0.1925</cdr:y>
    </cdr:to>
    <cdr:sp macro="" textlink="">
      <cdr:nvSpPr>
        <cdr:cNvPr id="307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56153" y="314055"/>
          <a:ext cx="650748" cy="3484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50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P</a:t>
          </a:r>
          <a:r>
            <a:rPr lang="en-US" sz="875" b="1" i="0" strike="noStrike">
              <a:solidFill>
                <a:srgbClr val="DD0806"/>
              </a:solidFill>
              <a:latin typeface="Arial"/>
              <a:ea typeface="Arial"/>
              <a:cs typeface="Arial"/>
            </a:rPr>
            <a:t>QGP</a:t>
          </a:r>
        </a:p>
      </cdr:txBody>
    </cdr:sp>
  </cdr:relSizeAnchor>
  <cdr:relSizeAnchor xmlns:cdr="http://schemas.openxmlformats.org/drawingml/2006/chartDrawing">
    <cdr:from>
      <cdr:x>0.8275</cdr:x>
      <cdr:y>0.411</cdr:y>
    </cdr:from>
    <cdr:to>
      <cdr:x>0.97625</cdr:x>
      <cdr:y>0.5125</cdr:y>
    </cdr:to>
    <cdr:sp macro="" textlink="">
      <cdr:nvSpPr>
        <cdr:cNvPr id="307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531108" y="1414539"/>
          <a:ext cx="634746" cy="34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50" b="1" i="0" strike="noStrike">
              <a:solidFill>
                <a:srgbClr val="0000D4"/>
              </a:solidFill>
              <a:latin typeface="Arial"/>
              <a:ea typeface="Arial"/>
              <a:cs typeface="Arial"/>
            </a:rPr>
            <a:t>P</a:t>
          </a:r>
          <a:r>
            <a:rPr lang="en-US" sz="1250" b="1" i="0" strike="noStrike">
              <a:solidFill>
                <a:srgbClr val="0000D4"/>
              </a:solidFill>
              <a:latin typeface="Symbol"/>
              <a:ea typeface="Symbol"/>
              <a:cs typeface="Symbol"/>
            </a:rPr>
            <a:t>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660E7F-7389-544F-982C-C202CF21F5E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94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11C23B-3342-0840-92F0-BD234C5022F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740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E11ED3-E39C-9940-A5FC-AB5B4E8FD666}" type="slidenum">
              <a:rPr lang="cs-CZ">
                <a:latin typeface="Calibri" charset="0"/>
              </a:rPr>
              <a:pPr eaLnBrk="1" hangingPunct="1"/>
              <a:t>1</a:t>
            </a:fld>
            <a:endParaRPr lang="cs-CZ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CFC48-704D-914B-AF1A-E81A517DBC81}" type="slidenum">
              <a:rPr lang="en-US"/>
              <a:pPr/>
              <a:t>43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2" y="4344428"/>
            <a:ext cx="5487637" cy="4115274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40BF9E-70BA-4945-B134-6A26B7D9A8A0}" type="slidenum">
              <a:rPr lang="en-US"/>
              <a:pPr/>
              <a:t>47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F331F-FAC8-714B-9575-1D3A1908C11B}" type="slidenum">
              <a:rPr lang="en-US"/>
              <a:pPr/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917" y="4344988"/>
            <a:ext cx="5482167" cy="4113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A4049-A30F-CA40-B7DA-07780E9ABAE4}" type="slidenum">
              <a:rPr lang="en-US"/>
              <a:pPr/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917" y="4344988"/>
            <a:ext cx="5482167" cy="4113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0AB3F-1B74-F148-B8CF-58C898A1F335}" type="slidenum">
              <a:rPr lang="cs-CZ"/>
              <a:pPr/>
              <a:t>11</a:t>
            </a:fld>
            <a:endParaRPr lang="cs-CZ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/>
              <a:t>rho_0 = 0.16 GeV/fm3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A54E5-A3AB-CD4E-98EA-B86AD14814E3}" type="slidenum">
              <a:rPr lang="en-US"/>
              <a:pPr/>
              <a:t>13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917" y="4344988"/>
            <a:ext cx="5482167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310" tIns="44655" rIns="89310" bIns="44655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FC9C4-2A11-A24C-B5A0-C5B7555342EA}" type="slidenum">
              <a:rPr lang="en-US"/>
              <a:pPr/>
              <a:t>18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94" y="4344988"/>
            <a:ext cx="5032376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310" tIns="44655" rIns="89310" bIns="44655">
            <a:prstTxWarp prst="textNoShape">
              <a:avLst/>
            </a:prstTxWarp>
          </a:bodyPr>
          <a:lstStyle/>
          <a:p>
            <a:r>
              <a:rPr lang="en-US"/>
              <a:t>reference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8C743-84EA-2A4F-8A30-F9BDFBAA0480}" type="slidenum">
              <a:rPr lang="en-US"/>
              <a:pPr/>
              <a:t>26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LHC= 27 x 200 = 170 muJ =&gt; m=17g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29B86-1758-324F-97AD-5B118F87B085}" type="slidenum">
              <a:rPr lang="cs-CZ"/>
              <a:pPr/>
              <a:t>27</a:t>
            </a:fld>
            <a:endParaRPr 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66750"/>
            <a:ext cx="4554537" cy="34163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79913"/>
            <a:ext cx="5056188" cy="4084637"/>
          </a:xfrm>
        </p:spPr>
        <p:txBody>
          <a:bodyPr lIns="87682" tIns="43841" rIns="87682" bIns="438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8D5B-1BD2-2E4A-984B-F172F82C7EE4}" type="slidenum">
              <a:rPr lang="cs-CZ"/>
              <a:pPr/>
              <a:t>36</a:t>
            </a:fld>
            <a:endParaRPr 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67238" cy="3425825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29088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90D190-7CE2-864B-A326-4F21D7631FB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25D8A2-99ED-DA49-9814-AD5B3D2A0E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C1BBAC-0BBA-4849-B314-764D6C9B8E1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F3E1C337-9A7B-7647-B7D1-B86937872F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6A2D680D-85DB-DE4F-8FAA-0F7C2243813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316D35F3-8E4C-014F-BDB8-3ECD81F166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2A1576-54D6-EB4E-A64D-CE46769B64F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CC92F4-CD57-184E-A3CA-946EC72A34F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92752B1-9BFC-3F4E-A500-1DDEB049CF7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A4D2E0-0066-124D-B7C5-63567B9F556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341D73-755B-0E47-AADB-15CA125688A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0EC054-4710-ED4B-B79D-7F102C570AA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271EE1-C89A-C847-883C-79DF89E90A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F3036E-8640-AB41-8DA0-6ED823F47BA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007395-1480-BC40-A752-E0A4036D810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40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41.e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42.emf"/><Relationship Id="rId17" Type="http://schemas.openxmlformats.org/officeDocument/2006/relationships/oleObject" Target="../embeddings/oleObject18.bin"/><Relationship Id="rId18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7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45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46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47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4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7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oleObject" Target="../embeddings/oleObject32.bin"/><Relationship Id="rId13" Type="http://schemas.openxmlformats.org/officeDocument/2006/relationships/image" Target="../media/image3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7.bin"/><Relationship Id="rId4" Type="http://schemas.openxmlformats.org/officeDocument/2006/relationships/image" Target="../media/image49.w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50.wmf"/><Relationship Id="rId7" Type="http://schemas.openxmlformats.org/officeDocument/2006/relationships/chart" Target="../charts/chart1.xml"/><Relationship Id="rId8" Type="http://schemas.openxmlformats.org/officeDocument/2006/relationships/oleObject" Target="../embeddings/oleObject30.bin"/><Relationship Id="rId9" Type="http://schemas.openxmlformats.org/officeDocument/2006/relationships/image" Target="../media/image51.wmf"/><Relationship Id="rId10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6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64.wmf"/><Relationship Id="rId5" Type="http://schemas.openxmlformats.org/officeDocument/2006/relationships/image" Target="../media/image65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7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87.w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88.w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89.wmf"/><Relationship Id="rId10" Type="http://schemas.openxmlformats.org/officeDocument/2006/relationships/image" Target="../media/image27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9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8.emf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jpe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5.jpeg"/><Relationship Id="rId6" Type="http://schemas.openxmlformats.org/officeDocument/2006/relationships/image" Target="../media/image17.jpeg"/><Relationship Id="rId7" Type="http://schemas.openxmlformats.org/officeDocument/2006/relationships/image" Target="../media/image16.jpe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13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Historie</a:t>
            </a:r>
            <a:r>
              <a:rPr lang="en-US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kvark-gluonového</a:t>
            </a:r>
            <a:r>
              <a:rPr lang="en-US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imes New Roman" charset="0"/>
                <a:cs typeface="Times New Roman" charset="0"/>
              </a:rPr>
              <a:t>plazmatu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142875" y="5072063"/>
            <a:ext cx="8786813" cy="1649412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01208"/>
            <a:ext cx="6081712" cy="148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43808" y="2060848"/>
            <a:ext cx="3406702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>
              <a:spcBef>
                <a:spcPct val="20000"/>
              </a:spcBef>
            </a:pPr>
            <a:r>
              <a:rPr lang="en-GB" sz="1800" b="1" i="1" dirty="0">
                <a:latin typeface="Comic Sans MS" charset="0"/>
              </a:rPr>
              <a:t>Michal </a:t>
            </a:r>
            <a:r>
              <a:rPr lang="en-GB" sz="1800" b="1" i="1" dirty="0" err="1">
                <a:latin typeface="Comic Sans MS" charset="0"/>
              </a:rPr>
              <a:t>Šumbera</a:t>
            </a:r>
            <a:endParaRPr lang="en-US" sz="1800" b="1" i="1" dirty="0">
              <a:latin typeface="Comic Sans MS" charset="0"/>
            </a:endParaRPr>
          </a:p>
          <a:p>
            <a:pPr algn="ctr" defTabSz="762000" eaLnBrk="0" hangingPunct="0">
              <a:spcBef>
                <a:spcPct val="20000"/>
              </a:spcBef>
            </a:pPr>
            <a:r>
              <a:rPr lang="cs-CZ" sz="1800" b="1" i="1" dirty="0">
                <a:latin typeface="Comic Sans MS" charset="0"/>
              </a:rPr>
              <a:t>Ústav jaderné fyziky</a:t>
            </a:r>
            <a:r>
              <a:rPr lang="en-US" sz="1800" b="1" i="1" dirty="0">
                <a:latin typeface="Comic Sans MS" charset="0"/>
              </a:rPr>
              <a:t> A</a:t>
            </a:r>
            <a:r>
              <a:rPr lang="cs-CZ" sz="1800" b="1" i="1" dirty="0">
                <a:latin typeface="Comic Sans MS" charset="0"/>
              </a:rPr>
              <a:t>V</a:t>
            </a:r>
            <a:r>
              <a:rPr lang="en-US" sz="1800" b="1" i="1" dirty="0">
                <a:latin typeface="Comic Sans MS" charset="0"/>
              </a:rPr>
              <a:t> </a:t>
            </a:r>
            <a:r>
              <a:rPr lang="cs-CZ" sz="1800" b="1" i="1" dirty="0">
                <a:latin typeface="Comic Sans MS" charset="0"/>
              </a:rPr>
              <a:t>ČR</a:t>
            </a:r>
            <a:endParaRPr lang="cs-CZ" sz="1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5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_phase_diagra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393" y="1663291"/>
            <a:ext cx="4366521" cy="3650400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209550" y="5441950"/>
            <a:ext cx="292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Fázový diagram vody. </a:t>
            </a:r>
            <a:endParaRPr lang="cs-CZ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QCD_phase_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778" y="1659286"/>
            <a:ext cx="4236596" cy="3650400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4881563" y="5453063"/>
            <a:ext cx="4275137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Fázový diagram QCD v proměn-ných teplota T vs. baryonový chemický potenciál µ</a:t>
            </a:r>
            <a:r>
              <a:rPr lang="cs-CZ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9550" y="274638"/>
            <a:ext cx="84772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Fázové diagramy: H</a:t>
            </a:r>
            <a:r>
              <a:rPr lang="cs-CZ" b="1" i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</a:t>
            </a: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 a jaderná hmota</a:t>
            </a:r>
            <a:endParaRPr lang="cs-CZ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1214380" y="1678249"/>
            <a:ext cx="6849480" cy="3477875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 algn="ctr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  <a:softEdge rad="50800"/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Principiální porozumění vyžaduje znalost: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romanLcParenR"/>
              <a:defRPr/>
            </a:pP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polohy kritického bodu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romanLcParenR"/>
              <a:defRPr/>
            </a:pP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polohy křivek fázového rozhraní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romanLcParenR"/>
              <a:defRPr/>
            </a:pP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vlastností každé z jednotlivých fází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altLang="ja-JP" sz="22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ＭＳ Ｐゴシック" pitchFamily="-109" charset="-128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ＭＳ Ｐゴシック" pitchFamily="-109" charset="-128"/>
              </a:rPr>
              <a:t>	</a:t>
            </a: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Principiální porozumění fázového diagramu jaderné hmoty  dosud chybí...</a:t>
            </a:r>
            <a:r>
              <a:rPr lang="cs-CZ" altLang="ja-JP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ＭＳ Ｐゴシック" pitchFamily="-109" charset="-128"/>
              </a:rPr>
              <a:t>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2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Hlavním cílem je zmapování fázového diagramu QCD a stanovení vlastností jednotlivých fází!</a:t>
            </a:r>
            <a:endParaRPr lang="cs-CZ" sz="22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spect="1" noChangeArrowheads="1"/>
          </p:cNvSpPr>
          <p:nvPr/>
        </p:nvSpPr>
        <p:spPr bwMode="auto">
          <a:xfrm>
            <a:off x="1393825" y="1754188"/>
            <a:ext cx="6000750" cy="3760787"/>
          </a:xfrm>
          <a:prstGeom prst="rect">
            <a:avLst/>
          </a:prstGeom>
          <a:solidFill>
            <a:srgbClr val="99CCFF"/>
          </a:solidFill>
          <a:ln w="25400">
            <a:solidFill>
              <a:srgbClr val="FFCC99"/>
            </a:solidFill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20000" cy="685800"/>
          </a:xfrm>
        </p:spPr>
        <p:txBody>
          <a:bodyPr/>
          <a:lstStyle/>
          <a:p>
            <a:r>
              <a:rPr lang="cs-CZ" sz="3200">
                <a:solidFill>
                  <a:schemeClr val="bg1"/>
                </a:solidFill>
                <a:latin typeface="Comic Sans MS" charset="0"/>
              </a:rPr>
              <a:t>Fázový diagram </a:t>
            </a:r>
            <a:r>
              <a:rPr lang="en-US" sz="3200">
                <a:solidFill>
                  <a:schemeClr val="bg1"/>
                </a:solidFill>
                <a:latin typeface="Comic Sans MS" charset="0"/>
              </a:rPr>
              <a:t>jadern</a:t>
            </a:r>
            <a:r>
              <a:rPr lang="cs-CZ" sz="3200">
                <a:solidFill>
                  <a:schemeClr val="bg1"/>
                </a:solidFill>
                <a:latin typeface="Comic Sans MS" charset="0"/>
              </a:rPr>
              <a:t>é hmoty (QCD)</a:t>
            </a:r>
            <a:endParaRPr lang="en-GB" sz="32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180" name="Rectangle 4"/>
          <p:cNvSpPr>
            <a:spLocks noChangeAspect="1" noChangeArrowheads="1"/>
          </p:cNvSpPr>
          <p:nvPr/>
        </p:nvSpPr>
        <p:spPr bwMode="auto">
          <a:xfrm>
            <a:off x="1436688" y="2954338"/>
            <a:ext cx="630237" cy="2505075"/>
          </a:xfrm>
          <a:prstGeom prst="rect">
            <a:avLst/>
          </a:prstGeom>
          <a:solidFill>
            <a:schemeClr val="hlink"/>
          </a:solidFill>
          <a:ln w="25400">
            <a:solidFill>
              <a:schemeClr val="hlink"/>
            </a:solidFill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1" name="Arc 5"/>
          <p:cNvSpPr>
            <a:spLocks noChangeAspect="1"/>
          </p:cNvSpPr>
          <p:nvPr/>
        </p:nvSpPr>
        <p:spPr bwMode="auto">
          <a:xfrm flipH="1">
            <a:off x="5334000" y="4495800"/>
            <a:ext cx="2116138" cy="9429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9FF99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2" name="Line 6"/>
          <p:cNvSpPr>
            <a:spLocks noChangeAspect="1" noChangeShapeType="1"/>
          </p:cNvSpPr>
          <p:nvPr/>
        </p:nvSpPr>
        <p:spPr bwMode="auto">
          <a:xfrm>
            <a:off x="1436688" y="1514475"/>
            <a:ext cx="0" cy="3943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3" name="Arc 7"/>
          <p:cNvSpPr>
            <a:spLocks noChangeAspect="1"/>
          </p:cNvSpPr>
          <p:nvPr/>
        </p:nvSpPr>
        <p:spPr bwMode="auto">
          <a:xfrm>
            <a:off x="2066925" y="2963863"/>
            <a:ext cx="3868738" cy="2505075"/>
          </a:xfrm>
          <a:custGeom>
            <a:avLst/>
            <a:gdLst>
              <a:gd name="G0" fmla="+- 62 0 0"/>
              <a:gd name="G1" fmla="+- 21600 0 0"/>
              <a:gd name="G2" fmla="+- 21600 0 0"/>
              <a:gd name="T0" fmla="*/ 0 w 21662"/>
              <a:gd name="T1" fmla="*/ 1 h 21600"/>
              <a:gd name="T2" fmla="*/ 21662 w 21662"/>
              <a:gd name="T3" fmla="*/ 21600 h 21600"/>
              <a:gd name="T4" fmla="*/ 62 w 2166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62" h="21600" fill="none" extrusionOk="0">
                <a:moveTo>
                  <a:pt x="-1" y="0"/>
                </a:moveTo>
                <a:cubicBezTo>
                  <a:pt x="20" y="0"/>
                  <a:pt x="41" y="-1"/>
                  <a:pt x="62" y="-1"/>
                </a:cubicBezTo>
                <a:cubicBezTo>
                  <a:pt x="11991" y="-1"/>
                  <a:pt x="21662" y="9670"/>
                  <a:pt x="21662" y="21600"/>
                </a:cubicBezTo>
              </a:path>
              <a:path w="21662" h="21600" stroke="0" extrusionOk="0">
                <a:moveTo>
                  <a:pt x="-1" y="0"/>
                </a:moveTo>
                <a:cubicBezTo>
                  <a:pt x="20" y="0"/>
                  <a:pt x="41" y="-1"/>
                  <a:pt x="62" y="-1"/>
                </a:cubicBezTo>
                <a:cubicBezTo>
                  <a:pt x="11991" y="-1"/>
                  <a:pt x="21662" y="9670"/>
                  <a:pt x="21662" y="21600"/>
                </a:cubicBezTo>
                <a:lnTo>
                  <a:pt x="62" y="21600"/>
                </a:lnTo>
                <a:close/>
              </a:path>
            </a:pathLst>
          </a:custGeom>
          <a:solidFill>
            <a:schemeClr val="hlink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4" name="Oval 8"/>
          <p:cNvSpPr>
            <a:spLocks noChangeAspect="1" noChangeArrowheads="1"/>
          </p:cNvSpPr>
          <p:nvPr/>
        </p:nvSpPr>
        <p:spPr bwMode="auto">
          <a:xfrm>
            <a:off x="2071688" y="2900363"/>
            <a:ext cx="106362" cy="104775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5" name="Line 9"/>
          <p:cNvSpPr>
            <a:spLocks noChangeAspect="1" noChangeShapeType="1"/>
          </p:cNvSpPr>
          <p:nvPr/>
        </p:nvSpPr>
        <p:spPr bwMode="auto">
          <a:xfrm flipH="1">
            <a:off x="1436688" y="2954338"/>
            <a:ext cx="63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6" name="Line 10"/>
          <p:cNvSpPr>
            <a:spLocks noChangeAspect="1" noChangeShapeType="1"/>
          </p:cNvSpPr>
          <p:nvPr/>
        </p:nvSpPr>
        <p:spPr bwMode="auto">
          <a:xfrm flipV="1">
            <a:off x="1436688" y="5456238"/>
            <a:ext cx="61372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7" name="Line 11"/>
          <p:cNvSpPr>
            <a:spLocks noChangeAspect="1" noChangeShapeType="1"/>
          </p:cNvSpPr>
          <p:nvPr/>
        </p:nvSpPr>
        <p:spPr bwMode="auto">
          <a:xfrm>
            <a:off x="4543425" y="5264150"/>
            <a:ext cx="0" cy="195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0188" name="Group 12"/>
          <p:cNvGrpSpPr>
            <a:grpSpLocks noChangeAspect="1"/>
          </p:cNvGrpSpPr>
          <p:nvPr/>
        </p:nvGrpSpPr>
        <p:grpSpPr bwMode="auto">
          <a:xfrm>
            <a:off x="3232150" y="4699000"/>
            <a:ext cx="685800" cy="500063"/>
            <a:chOff x="2335" y="2724"/>
            <a:chExt cx="358" cy="262"/>
          </a:xfrm>
        </p:grpSpPr>
        <p:sp>
          <p:nvSpPr>
            <p:cNvPr id="50189" name="Oval 13"/>
            <p:cNvSpPr>
              <a:spLocks noChangeAspect="1" noChangeArrowheads="1"/>
            </p:cNvSpPr>
            <p:nvPr/>
          </p:nvSpPr>
          <p:spPr bwMode="auto">
            <a:xfrm>
              <a:off x="2430" y="2785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0" name="Oval 14"/>
            <p:cNvSpPr>
              <a:spLocks noChangeAspect="1" noChangeArrowheads="1"/>
            </p:cNvSpPr>
            <p:nvPr/>
          </p:nvSpPr>
          <p:spPr bwMode="auto">
            <a:xfrm>
              <a:off x="2516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1" name="Oval 15"/>
            <p:cNvSpPr>
              <a:spLocks noChangeAspect="1" noChangeArrowheads="1"/>
            </p:cNvSpPr>
            <p:nvPr/>
          </p:nvSpPr>
          <p:spPr bwMode="auto">
            <a:xfrm>
              <a:off x="2501" y="275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2" name="Oval 16"/>
            <p:cNvSpPr>
              <a:spLocks noChangeAspect="1" noChangeArrowheads="1"/>
            </p:cNvSpPr>
            <p:nvPr/>
          </p:nvSpPr>
          <p:spPr bwMode="auto">
            <a:xfrm>
              <a:off x="2359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3" name="Oval 17"/>
            <p:cNvSpPr>
              <a:spLocks noChangeAspect="1" noChangeArrowheads="1"/>
            </p:cNvSpPr>
            <p:nvPr/>
          </p:nvSpPr>
          <p:spPr bwMode="auto">
            <a:xfrm>
              <a:off x="2395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4" name="Oval 18"/>
            <p:cNvSpPr>
              <a:spLocks noChangeAspect="1" noChangeArrowheads="1"/>
            </p:cNvSpPr>
            <p:nvPr/>
          </p:nvSpPr>
          <p:spPr bwMode="auto">
            <a:xfrm>
              <a:off x="2491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5" name="Oval 19"/>
            <p:cNvSpPr>
              <a:spLocks noChangeAspect="1" noChangeArrowheads="1"/>
            </p:cNvSpPr>
            <p:nvPr/>
          </p:nvSpPr>
          <p:spPr bwMode="auto">
            <a:xfrm>
              <a:off x="2335" y="291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6" name="Oval 20"/>
            <p:cNvSpPr>
              <a:spLocks noChangeAspect="1" noChangeArrowheads="1"/>
            </p:cNvSpPr>
            <p:nvPr/>
          </p:nvSpPr>
          <p:spPr bwMode="auto">
            <a:xfrm>
              <a:off x="2420" y="288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7" name="Oval 21"/>
            <p:cNvSpPr>
              <a:spLocks noChangeAspect="1" noChangeArrowheads="1"/>
            </p:cNvSpPr>
            <p:nvPr/>
          </p:nvSpPr>
          <p:spPr bwMode="auto">
            <a:xfrm>
              <a:off x="2622" y="2724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8" name="Oval 22"/>
            <p:cNvSpPr>
              <a:spLocks noChangeAspect="1" noChangeArrowheads="1"/>
            </p:cNvSpPr>
            <p:nvPr/>
          </p:nvSpPr>
          <p:spPr bwMode="auto">
            <a:xfrm>
              <a:off x="2536" y="288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99" name="Oval 23"/>
            <p:cNvSpPr>
              <a:spLocks noChangeAspect="1" noChangeArrowheads="1"/>
            </p:cNvSpPr>
            <p:nvPr/>
          </p:nvSpPr>
          <p:spPr bwMode="auto">
            <a:xfrm>
              <a:off x="2536" y="291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0" name="Oval 24"/>
            <p:cNvSpPr>
              <a:spLocks noChangeAspect="1" noChangeArrowheads="1"/>
            </p:cNvSpPr>
            <p:nvPr/>
          </p:nvSpPr>
          <p:spPr bwMode="auto">
            <a:xfrm>
              <a:off x="2612" y="2820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1" name="Oval 25"/>
            <p:cNvSpPr>
              <a:spLocks noChangeAspect="1" noChangeArrowheads="1"/>
            </p:cNvSpPr>
            <p:nvPr/>
          </p:nvSpPr>
          <p:spPr bwMode="auto">
            <a:xfrm>
              <a:off x="2597" y="284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202" name="Group 26"/>
          <p:cNvGrpSpPr>
            <a:grpSpLocks noChangeAspect="1"/>
          </p:cNvGrpSpPr>
          <p:nvPr/>
        </p:nvGrpSpPr>
        <p:grpSpPr bwMode="auto">
          <a:xfrm>
            <a:off x="4395788" y="5027613"/>
            <a:ext cx="314325" cy="344487"/>
            <a:chOff x="2842" y="3482"/>
            <a:chExt cx="164" cy="180"/>
          </a:xfrm>
        </p:grpSpPr>
        <p:sp>
          <p:nvSpPr>
            <p:cNvPr id="50203" name="Oval 27"/>
            <p:cNvSpPr>
              <a:spLocks noChangeAspect="1" noChangeArrowheads="1"/>
            </p:cNvSpPr>
            <p:nvPr/>
          </p:nvSpPr>
          <p:spPr bwMode="auto">
            <a:xfrm>
              <a:off x="2872" y="3592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4" name="Oval 28"/>
            <p:cNvSpPr>
              <a:spLocks noChangeAspect="1" noChangeArrowheads="1"/>
            </p:cNvSpPr>
            <p:nvPr/>
          </p:nvSpPr>
          <p:spPr bwMode="auto">
            <a:xfrm>
              <a:off x="2878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5" name="Oval 29"/>
            <p:cNvSpPr>
              <a:spLocks noChangeAspect="1" noChangeArrowheads="1"/>
            </p:cNvSpPr>
            <p:nvPr/>
          </p:nvSpPr>
          <p:spPr bwMode="auto">
            <a:xfrm>
              <a:off x="2912" y="357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6" name="Oval 30"/>
            <p:cNvSpPr>
              <a:spLocks noChangeAspect="1" noChangeArrowheads="1"/>
            </p:cNvSpPr>
            <p:nvPr/>
          </p:nvSpPr>
          <p:spPr bwMode="auto">
            <a:xfrm>
              <a:off x="2842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7" name="Oval 31"/>
            <p:cNvSpPr>
              <a:spLocks noChangeAspect="1" noChangeArrowheads="1"/>
            </p:cNvSpPr>
            <p:nvPr/>
          </p:nvSpPr>
          <p:spPr bwMode="auto">
            <a:xfrm>
              <a:off x="2920" y="3482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8" name="Oval 32"/>
            <p:cNvSpPr>
              <a:spLocks noChangeAspect="1" noChangeArrowheads="1"/>
            </p:cNvSpPr>
            <p:nvPr/>
          </p:nvSpPr>
          <p:spPr bwMode="auto">
            <a:xfrm>
              <a:off x="2899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09" name="Oval 33"/>
            <p:cNvSpPr>
              <a:spLocks noChangeAspect="1" noChangeArrowheads="1"/>
            </p:cNvSpPr>
            <p:nvPr/>
          </p:nvSpPr>
          <p:spPr bwMode="auto">
            <a:xfrm>
              <a:off x="2935" y="3541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0" name="Oval 34"/>
            <p:cNvSpPr>
              <a:spLocks noChangeAspect="1" noChangeArrowheads="1"/>
            </p:cNvSpPr>
            <p:nvPr/>
          </p:nvSpPr>
          <p:spPr bwMode="auto">
            <a:xfrm>
              <a:off x="2864" y="350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1" name="Oval 35"/>
            <p:cNvSpPr>
              <a:spLocks noChangeAspect="1" noChangeArrowheads="1"/>
            </p:cNvSpPr>
            <p:nvPr/>
          </p:nvSpPr>
          <p:spPr bwMode="auto">
            <a:xfrm>
              <a:off x="2878" y="3576"/>
              <a:ext cx="71" cy="7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12" name="Oval 36"/>
            <p:cNvSpPr>
              <a:spLocks noChangeAspect="1" noChangeArrowheads="1"/>
            </p:cNvSpPr>
            <p:nvPr/>
          </p:nvSpPr>
          <p:spPr bwMode="auto">
            <a:xfrm>
              <a:off x="2899" y="3506"/>
              <a:ext cx="71" cy="7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CC0000">
                    <a:gamma/>
                    <a:shade val="36078"/>
                    <a:invGamma/>
                  </a:srgbClr>
                </a:gs>
              </a:gsLst>
              <a:lin ang="2700000" scaled="1"/>
            </a:gradFill>
            <a:ln w="25400">
              <a:noFill/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213" name="Oval 37"/>
          <p:cNvSpPr>
            <a:spLocks noChangeAspect="1" noChangeArrowheads="1"/>
          </p:cNvSpPr>
          <p:nvPr/>
        </p:nvSpPr>
        <p:spPr bwMode="auto">
          <a:xfrm>
            <a:off x="2360613" y="3317875"/>
            <a:ext cx="134937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4" name="Oval 38"/>
          <p:cNvSpPr>
            <a:spLocks noChangeAspect="1" noChangeArrowheads="1"/>
          </p:cNvSpPr>
          <p:nvPr/>
        </p:nvSpPr>
        <p:spPr bwMode="auto">
          <a:xfrm>
            <a:off x="2524125" y="320040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5" name="Oval 39"/>
          <p:cNvSpPr>
            <a:spLocks noChangeAspect="1" noChangeArrowheads="1"/>
          </p:cNvSpPr>
          <p:nvPr/>
        </p:nvSpPr>
        <p:spPr bwMode="auto">
          <a:xfrm>
            <a:off x="2495550" y="3249613"/>
            <a:ext cx="136525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6" name="Oval 40"/>
          <p:cNvSpPr>
            <a:spLocks noChangeAspect="1" noChangeArrowheads="1"/>
          </p:cNvSpPr>
          <p:nvPr/>
        </p:nvSpPr>
        <p:spPr bwMode="auto">
          <a:xfrm>
            <a:off x="2224088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7" name="Oval 41"/>
          <p:cNvSpPr>
            <a:spLocks noChangeAspect="1" noChangeArrowheads="1"/>
          </p:cNvSpPr>
          <p:nvPr/>
        </p:nvSpPr>
        <p:spPr bwMode="auto">
          <a:xfrm>
            <a:off x="2293938" y="3200400"/>
            <a:ext cx="134937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8" name="Oval 42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19" name="Oval 43"/>
          <p:cNvSpPr>
            <a:spLocks noChangeAspect="1" noChangeArrowheads="1"/>
          </p:cNvSpPr>
          <p:nvPr/>
        </p:nvSpPr>
        <p:spPr bwMode="auto">
          <a:xfrm>
            <a:off x="2178050" y="35671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0" name="Oval 44"/>
          <p:cNvSpPr>
            <a:spLocks noChangeAspect="1" noChangeArrowheads="1"/>
          </p:cNvSpPr>
          <p:nvPr/>
        </p:nvSpPr>
        <p:spPr bwMode="auto">
          <a:xfrm>
            <a:off x="2341563" y="3500438"/>
            <a:ext cx="134937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1" name="Oval 45"/>
          <p:cNvSpPr>
            <a:spLocks noChangeAspect="1" noChangeArrowheads="1"/>
          </p:cNvSpPr>
          <p:nvPr/>
        </p:nvSpPr>
        <p:spPr bwMode="auto">
          <a:xfrm>
            <a:off x="2727325" y="320040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2" name="Oval 46"/>
          <p:cNvSpPr>
            <a:spLocks noChangeAspect="1" noChangeArrowheads="1"/>
          </p:cNvSpPr>
          <p:nvPr/>
        </p:nvSpPr>
        <p:spPr bwMode="auto">
          <a:xfrm>
            <a:off x="2563813" y="3500438"/>
            <a:ext cx="134937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3" name="Oval 47"/>
          <p:cNvSpPr>
            <a:spLocks noChangeAspect="1" noChangeArrowheads="1"/>
          </p:cNvSpPr>
          <p:nvPr/>
        </p:nvSpPr>
        <p:spPr bwMode="auto">
          <a:xfrm>
            <a:off x="2563813" y="3567113"/>
            <a:ext cx="134937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4" name="Oval 48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5" name="Oval 49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6" name="Oval 50"/>
          <p:cNvSpPr>
            <a:spLocks noChangeAspect="1" noChangeArrowheads="1"/>
          </p:cNvSpPr>
          <p:nvPr/>
        </p:nvSpPr>
        <p:spPr bwMode="auto">
          <a:xfrm>
            <a:off x="2543175" y="3500438"/>
            <a:ext cx="136525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7" name="Oval 51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8" name="Oval 52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29" name="Oval 53"/>
          <p:cNvSpPr>
            <a:spLocks noChangeAspect="1" noChangeArrowheads="1"/>
          </p:cNvSpPr>
          <p:nvPr/>
        </p:nvSpPr>
        <p:spPr bwMode="auto">
          <a:xfrm>
            <a:off x="2408238" y="3567113"/>
            <a:ext cx="134937" cy="134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0" name="Oval 54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1" name="Oval 55"/>
          <p:cNvSpPr>
            <a:spLocks noChangeAspect="1" noChangeArrowheads="1"/>
          </p:cNvSpPr>
          <p:nvPr/>
        </p:nvSpPr>
        <p:spPr bwMode="auto">
          <a:xfrm>
            <a:off x="2660650" y="3567113"/>
            <a:ext cx="136525" cy="134937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2" name="Oval 56"/>
          <p:cNvSpPr>
            <a:spLocks noChangeAspect="1" noChangeArrowheads="1"/>
          </p:cNvSpPr>
          <p:nvPr/>
        </p:nvSpPr>
        <p:spPr bwMode="auto">
          <a:xfrm>
            <a:off x="2362200" y="3751263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3" name="Oval 57"/>
          <p:cNvSpPr>
            <a:spLocks noChangeAspect="1" noChangeArrowheads="1"/>
          </p:cNvSpPr>
          <p:nvPr/>
        </p:nvSpPr>
        <p:spPr bwMode="auto">
          <a:xfrm>
            <a:off x="2524125" y="3684588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4" name="Oval 58"/>
          <p:cNvSpPr>
            <a:spLocks noChangeAspect="1" noChangeArrowheads="1"/>
          </p:cNvSpPr>
          <p:nvPr/>
        </p:nvSpPr>
        <p:spPr bwMode="auto">
          <a:xfrm>
            <a:off x="2911475" y="3384550"/>
            <a:ext cx="134938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5" name="Oval 59"/>
          <p:cNvSpPr>
            <a:spLocks noChangeAspect="1" noChangeArrowheads="1"/>
          </p:cNvSpPr>
          <p:nvPr/>
        </p:nvSpPr>
        <p:spPr bwMode="auto">
          <a:xfrm>
            <a:off x="2746375" y="3684588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6" name="Oval 60"/>
          <p:cNvSpPr>
            <a:spLocks noChangeAspect="1" noChangeArrowheads="1"/>
          </p:cNvSpPr>
          <p:nvPr/>
        </p:nvSpPr>
        <p:spPr bwMode="auto">
          <a:xfrm>
            <a:off x="2746375" y="3751263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7" name="Oval 61"/>
          <p:cNvSpPr>
            <a:spLocks noChangeAspect="1" noChangeArrowheads="1"/>
          </p:cNvSpPr>
          <p:nvPr/>
        </p:nvSpPr>
        <p:spPr bwMode="auto">
          <a:xfrm>
            <a:off x="2892425" y="3567113"/>
            <a:ext cx="134938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8" name="Oval 62"/>
          <p:cNvSpPr>
            <a:spLocks noChangeAspect="1" noChangeArrowheads="1"/>
          </p:cNvSpPr>
          <p:nvPr/>
        </p:nvSpPr>
        <p:spPr bwMode="auto">
          <a:xfrm>
            <a:off x="2863850" y="3617913"/>
            <a:ext cx="134938" cy="1333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39" name="Oval 63"/>
          <p:cNvSpPr>
            <a:spLocks noChangeAspect="1" noChangeArrowheads="1"/>
          </p:cNvSpPr>
          <p:nvPr/>
        </p:nvSpPr>
        <p:spPr bwMode="auto">
          <a:xfrm>
            <a:off x="2360613" y="3317875"/>
            <a:ext cx="134937" cy="13335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0" name="Oval 64"/>
          <p:cNvSpPr>
            <a:spLocks noChangeAspect="1" noChangeArrowheads="1"/>
          </p:cNvSpPr>
          <p:nvPr/>
        </p:nvSpPr>
        <p:spPr bwMode="auto">
          <a:xfrm>
            <a:off x="2524125" y="3200400"/>
            <a:ext cx="136525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1" name="Oval 65"/>
          <p:cNvSpPr>
            <a:spLocks noChangeAspect="1" noChangeArrowheads="1"/>
          </p:cNvSpPr>
          <p:nvPr/>
        </p:nvSpPr>
        <p:spPr bwMode="auto">
          <a:xfrm>
            <a:off x="2495550" y="32496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2" name="Oval 66"/>
          <p:cNvSpPr>
            <a:spLocks noChangeAspect="1" noChangeArrowheads="1"/>
          </p:cNvSpPr>
          <p:nvPr/>
        </p:nvSpPr>
        <p:spPr bwMode="auto">
          <a:xfrm>
            <a:off x="2224088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3" name="Oval 67"/>
          <p:cNvSpPr>
            <a:spLocks noChangeAspect="1" noChangeArrowheads="1"/>
          </p:cNvSpPr>
          <p:nvPr/>
        </p:nvSpPr>
        <p:spPr bwMode="auto">
          <a:xfrm>
            <a:off x="2293938" y="3200400"/>
            <a:ext cx="134937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4" name="Oval 68"/>
          <p:cNvSpPr>
            <a:spLocks noChangeAspect="1" noChangeArrowheads="1"/>
          </p:cNvSpPr>
          <p:nvPr/>
        </p:nvSpPr>
        <p:spPr bwMode="auto">
          <a:xfrm>
            <a:off x="2476500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5" name="Oval 69"/>
          <p:cNvSpPr>
            <a:spLocks noChangeAspect="1" noChangeArrowheads="1"/>
          </p:cNvSpPr>
          <p:nvPr/>
        </p:nvSpPr>
        <p:spPr bwMode="auto">
          <a:xfrm>
            <a:off x="2178050" y="3567113"/>
            <a:ext cx="136525" cy="134937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6" name="Oval 70"/>
          <p:cNvSpPr>
            <a:spLocks noChangeAspect="1" noChangeArrowheads="1"/>
          </p:cNvSpPr>
          <p:nvPr/>
        </p:nvSpPr>
        <p:spPr bwMode="auto">
          <a:xfrm>
            <a:off x="2798763" y="3665538"/>
            <a:ext cx="134937" cy="13335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36078"/>
                  <a:invGamma/>
                </a:scheme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7" name="Oval 71"/>
          <p:cNvSpPr>
            <a:spLocks noChangeAspect="1" noChangeArrowheads="1"/>
          </p:cNvSpPr>
          <p:nvPr/>
        </p:nvSpPr>
        <p:spPr bwMode="auto">
          <a:xfrm>
            <a:off x="2727325" y="3200400"/>
            <a:ext cx="136525" cy="133350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8" name="Oval 72"/>
          <p:cNvSpPr>
            <a:spLocks noChangeAspect="1" noChangeArrowheads="1"/>
          </p:cNvSpPr>
          <p:nvPr/>
        </p:nvSpPr>
        <p:spPr bwMode="auto">
          <a:xfrm>
            <a:off x="2563813" y="3500438"/>
            <a:ext cx="134937" cy="134937"/>
          </a:xfrm>
          <a:prstGeom prst="ellipse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36078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49" name="Oval 73"/>
          <p:cNvSpPr>
            <a:spLocks noChangeAspect="1" noChangeArrowheads="1"/>
          </p:cNvSpPr>
          <p:nvPr/>
        </p:nvSpPr>
        <p:spPr bwMode="auto">
          <a:xfrm>
            <a:off x="2563813" y="3567113"/>
            <a:ext cx="134937" cy="134937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0" name="Oval 74"/>
          <p:cNvSpPr>
            <a:spLocks noChangeAspect="1" noChangeArrowheads="1"/>
          </p:cNvSpPr>
          <p:nvPr/>
        </p:nvSpPr>
        <p:spPr bwMode="auto">
          <a:xfrm>
            <a:off x="2708275" y="3384550"/>
            <a:ext cx="136525" cy="133350"/>
          </a:xfrm>
          <a:prstGeom prst="ellipse">
            <a:avLst/>
          </a:prstGeom>
          <a:gradFill rotWithShape="0">
            <a:gsLst>
              <a:gs pos="0">
                <a:srgbClr val="FF66CC"/>
              </a:gs>
              <a:gs pos="100000">
                <a:srgbClr val="FF66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1" name="Oval 75"/>
          <p:cNvSpPr>
            <a:spLocks noChangeAspect="1" noChangeArrowheads="1"/>
          </p:cNvSpPr>
          <p:nvPr/>
        </p:nvSpPr>
        <p:spPr bwMode="auto">
          <a:xfrm>
            <a:off x="2679700" y="3433763"/>
            <a:ext cx="136525" cy="133350"/>
          </a:xfrm>
          <a:prstGeom prst="ellipse">
            <a:avLst/>
          </a:prstGeom>
          <a:gradFill rotWithShape="0">
            <a:gsLst>
              <a:gs pos="0">
                <a:srgbClr val="FF33CC"/>
              </a:gs>
              <a:gs pos="100000">
                <a:srgbClr val="FF33CC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2" name="Oval 76"/>
          <p:cNvSpPr>
            <a:spLocks noChangeAspect="1" noChangeArrowheads="1"/>
          </p:cNvSpPr>
          <p:nvPr/>
        </p:nvSpPr>
        <p:spPr bwMode="auto">
          <a:xfrm>
            <a:off x="2363788" y="2389188"/>
            <a:ext cx="90487" cy="90487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3" name="Oval 77"/>
          <p:cNvSpPr>
            <a:spLocks noChangeAspect="1" noChangeArrowheads="1"/>
          </p:cNvSpPr>
          <p:nvPr/>
        </p:nvSpPr>
        <p:spPr bwMode="auto">
          <a:xfrm>
            <a:off x="2592388" y="2206625"/>
            <a:ext cx="88900" cy="88900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4" name="Oval 78"/>
          <p:cNvSpPr>
            <a:spLocks noChangeAspect="1" noChangeArrowheads="1"/>
          </p:cNvSpPr>
          <p:nvPr/>
        </p:nvSpPr>
        <p:spPr bwMode="auto">
          <a:xfrm>
            <a:off x="2774950" y="2389188"/>
            <a:ext cx="90488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5" name="Oval 79"/>
          <p:cNvSpPr>
            <a:spLocks noChangeAspect="1" noChangeArrowheads="1"/>
          </p:cNvSpPr>
          <p:nvPr/>
        </p:nvSpPr>
        <p:spPr bwMode="auto">
          <a:xfrm>
            <a:off x="2454275" y="2254250"/>
            <a:ext cx="88900" cy="88900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6" name="Oval 80"/>
          <p:cNvSpPr>
            <a:spLocks noChangeAspect="1" noChangeArrowheads="1"/>
          </p:cNvSpPr>
          <p:nvPr/>
        </p:nvSpPr>
        <p:spPr bwMode="auto">
          <a:xfrm>
            <a:off x="2789238" y="2163763"/>
            <a:ext cx="88900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7" name="Oval 81"/>
          <p:cNvSpPr>
            <a:spLocks noChangeAspect="1" noChangeArrowheads="1"/>
          </p:cNvSpPr>
          <p:nvPr/>
        </p:nvSpPr>
        <p:spPr bwMode="auto">
          <a:xfrm>
            <a:off x="2495550" y="2117725"/>
            <a:ext cx="90488" cy="90488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8" name="Oval 82"/>
          <p:cNvSpPr>
            <a:spLocks noChangeAspect="1" noChangeArrowheads="1"/>
          </p:cNvSpPr>
          <p:nvPr/>
        </p:nvSpPr>
        <p:spPr bwMode="auto">
          <a:xfrm>
            <a:off x="2981325" y="2295525"/>
            <a:ext cx="90488" cy="90488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59" name="Oval 83"/>
          <p:cNvSpPr>
            <a:spLocks noChangeAspect="1" noChangeArrowheads="1"/>
          </p:cNvSpPr>
          <p:nvPr/>
        </p:nvSpPr>
        <p:spPr bwMode="auto">
          <a:xfrm>
            <a:off x="2797175" y="2573338"/>
            <a:ext cx="88900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0" name="Oval 84"/>
          <p:cNvSpPr>
            <a:spLocks noChangeAspect="1" noChangeArrowheads="1"/>
          </p:cNvSpPr>
          <p:nvPr/>
        </p:nvSpPr>
        <p:spPr bwMode="auto">
          <a:xfrm>
            <a:off x="2936875" y="2433638"/>
            <a:ext cx="88900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1" name="Oval 85"/>
          <p:cNvSpPr>
            <a:spLocks noChangeAspect="1" noChangeArrowheads="1"/>
          </p:cNvSpPr>
          <p:nvPr/>
        </p:nvSpPr>
        <p:spPr bwMode="auto">
          <a:xfrm>
            <a:off x="2836863" y="2066925"/>
            <a:ext cx="88900" cy="88900"/>
          </a:xfrm>
          <a:prstGeom prst="ellipse">
            <a:avLst/>
          </a:prstGeom>
          <a:solidFill>
            <a:srgbClr val="CC00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2" name="Oval 86"/>
          <p:cNvSpPr>
            <a:spLocks noChangeAspect="1" noChangeArrowheads="1"/>
          </p:cNvSpPr>
          <p:nvPr/>
        </p:nvSpPr>
        <p:spPr bwMode="auto">
          <a:xfrm>
            <a:off x="2570163" y="2433638"/>
            <a:ext cx="90487" cy="90487"/>
          </a:xfrm>
          <a:prstGeom prst="ellipse">
            <a:avLst/>
          </a:prstGeom>
          <a:solidFill>
            <a:srgbClr val="00CC00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3" name="Oval 87"/>
          <p:cNvSpPr>
            <a:spLocks noChangeAspect="1" noChangeArrowheads="1"/>
          </p:cNvSpPr>
          <p:nvPr/>
        </p:nvSpPr>
        <p:spPr bwMode="auto">
          <a:xfrm>
            <a:off x="2698750" y="2116138"/>
            <a:ext cx="90488" cy="90487"/>
          </a:xfrm>
          <a:prstGeom prst="ellipse">
            <a:avLst/>
          </a:prstGeom>
          <a:solidFill>
            <a:srgbClr val="000066"/>
          </a:solidFill>
          <a:ln w="25400">
            <a:noFill/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64" name="Text Box 88"/>
          <p:cNvSpPr txBox="1">
            <a:spLocks noChangeAspect="1" noChangeArrowheads="1"/>
          </p:cNvSpPr>
          <p:nvPr/>
        </p:nvSpPr>
        <p:spPr bwMode="auto">
          <a:xfrm rot="-5400000">
            <a:off x="-34924" y="2574925"/>
            <a:ext cx="108585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Comic Sans MS" charset="0"/>
              </a:rPr>
              <a:t>Te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plota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65" name="Text Box 89"/>
          <p:cNvSpPr txBox="1">
            <a:spLocks noChangeAspect="1" noChangeArrowheads="1"/>
          </p:cNvSpPr>
          <p:nvPr/>
        </p:nvSpPr>
        <p:spPr bwMode="auto">
          <a:xfrm>
            <a:off x="3886200" y="5791200"/>
            <a:ext cx="2071688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chemeClr val="bg1"/>
                </a:solidFill>
                <a:latin typeface="Comic Sans MS" charset="0"/>
              </a:rPr>
              <a:t>jaderná</a:t>
            </a:r>
            <a:r>
              <a:rPr lang="en-GB" sz="200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hustota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66" name="Text Box 90"/>
          <p:cNvSpPr txBox="1">
            <a:spLocks noChangeAspect="1" noChangeArrowheads="1"/>
          </p:cNvSpPr>
          <p:nvPr/>
        </p:nvSpPr>
        <p:spPr bwMode="auto">
          <a:xfrm>
            <a:off x="5410200" y="5492750"/>
            <a:ext cx="2466975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accent1"/>
                </a:solidFill>
                <a:latin typeface="Comic Sans MS" charset="0"/>
              </a:rPr>
              <a:t>Neutron</a:t>
            </a:r>
            <a:r>
              <a:rPr lang="cs-CZ" sz="2000">
                <a:solidFill>
                  <a:schemeClr val="accent1"/>
                </a:solidFill>
                <a:latin typeface="Comic Sans MS" charset="0"/>
              </a:rPr>
              <a:t>ové</a:t>
            </a:r>
            <a:r>
              <a:rPr lang="en-GB" sz="2000">
                <a:solidFill>
                  <a:schemeClr val="accent1"/>
                </a:solidFill>
                <a:latin typeface="Comic Sans MS" charset="0"/>
              </a:rPr>
              <a:t> </a:t>
            </a:r>
            <a:r>
              <a:rPr lang="cs-CZ" sz="2000">
                <a:solidFill>
                  <a:schemeClr val="accent1"/>
                </a:solidFill>
                <a:latin typeface="Comic Sans MS" charset="0"/>
              </a:rPr>
              <a:t>hvězdy</a:t>
            </a:r>
            <a:endParaRPr lang="en-GB" sz="2000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50267" name="Text Box 91"/>
          <p:cNvSpPr txBox="1">
            <a:spLocks noChangeAspect="1" noChangeArrowheads="1"/>
          </p:cNvSpPr>
          <p:nvPr/>
        </p:nvSpPr>
        <p:spPr bwMode="auto">
          <a:xfrm>
            <a:off x="501650" y="1235075"/>
            <a:ext cx="172720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rgbClr val="FFFF00"/>
                </a:solidFill>
                <a:latin typeface="Comic Sans MS" charset="0"/>
              </a:rPr>
              <a:t>Ranný vesmír</a:t>
            </a:r>
            <a:endParaRPr lang="en-GB" sz="20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0268" name="Text Box 92"/>
          <p:cNvSpPr txBox="1">
            <a:spLocks noChangeAspect="1" noChangeArrowheads="1"/>
          </p:cNvSpPr>
          <p:nvPr/>
        </p:nvSpPr>
        <p:spPr bwMode="auto">
          <a:xfrm>
            <a:off x="4395788" y="4543425"/>
            <a:ext cx="819150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latin typeface="Comic Sans MS" charset="0"/>
              </a:rPr>
              <a:t>jádra</a:t>
            </a:r>
            <a:endParaRPr lang="en-GB" sz="2000">
              <a:latin typeface="Comic Sans MS" charset="0"/>
            </a:endParaRPr>
          </a:p>
        </p:txBody>
      </p:sp>
      <p:sp>
        <p:nvSpPr>
          <p:cNvPr id="50269" name="Text Box 93"/>
          <p:cNvSpPr txBox="1">
            <a:spLocks noChangeAspect="1" noChangeArrowheads="1"/>
          </p:cNvSpPr>
          <p:nvPr/>
        </p:nvSpPr>
        <p:spPr bwMode="auto">
          <a:xfrm>
            <a:off x="1587500" y="4287838"/>
            <a:ext cx="1998663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Comic Sans MS" charset="0"/>
              </a:rPr>
              <a:t>n</a:t>
            </a:r>
            <a:r>
              <a:rPr lang="cs-CZ" sz="2000">
                <a:latin typeface="Comic Sans MS" charset="0"/>
              </a:rPr>
              <a:t>ukleonový plyn</a:t>
            </a:r>
            <a:endParaRPr lang="en-GB" sz="2000">
              <a:latin typeface="Comic Sans MS" charset="0"/>
            </a:endParaRPr>
          </a:p>
        </p:txBody>
      </p:sp>
      <p:sp>
        <p:nvSpPr>
          <p:cNvPr id="50270" name="Text Box 94"/>
          <p:cNvSpPr txBox="1">
            <a:spLocks noChangeAspect="1" noChangeArrowheads="1"/>
          </p:cNvSpPr>
          <p:nvPr/>
        </p:nvSpPr>
        <p:spPr bwMode="auto">
          <a:xfrm>
            <a:off x="2998788" y="3803650"/>
            <a:ext cx="1935162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latin typeface="Comic Sans MS" charset="0"/>
              </a:rPr>
              <a:t>hadron</a:t>
            </a:r>
            <a:r>
              <a:rPr lang="cs-CZ" sz="2000">
                <a:latin typeface="Comic Sans MS" charset="0"/>
              </a:rPr>
              <a:t>ový plyn</a:t>
            </a:r>
            <a:endParaRPr lang="en-GB" sz="2000">
              <a:latin typeface="Comic Sans MS" charset="0"/>
            </a:endParaRPr>
          </a:p>
        </p:txBody>
      </p:sp>
      <p:sp>
        <p:nvSpPr>
          <p:cNvPr id="50271" name="Text Box 95"/>
          <p:cNvSpPr txBox="1">
            <a:spLocks noChangeAspect="1" noChangeArrowheads="1"/>
          </p:cNvSpPr>
          <p:nvPr/>
        </p:nvSpPr>
        <p:spPr bwMode="auto">
          <a:xfrm>
            <a:off x="5724525" y="3587750"/>
            <a:ext cx="1458913" cy="7016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cs-CZ" sz="2000">
                <a:solidFill>
                  <a:srgbClr val="008000"/>
                </a:solidFill>
                <a:latin typeface="Comic Sans MS" charset="0"/>
              </a:rPr>
              <a:t>barevný</a:t>
            </a:r>
            <a:r>
              <a:rPr lang="en-GB" sz="2000">
                <a:solidFill>
                  <a:srgbClr val="008000"/>
                </a:solidFill>
                <a:latin typeface="Comic Sans MS" charset="0"/>
              </a:rPr>
              <a:t> </a:t>
            </a:r>
          </a:p>
          <a:p>
            <a:pPr algn="ctr" eaLnBrk="0" hangingPunct="0"/>
            <a:r>
              <a:rPr lang="cs-CZ" sz="2000">
                <a:solidFill>
                  <a:srgbClr val="008000"/>
                </a:solidFill>
                <a:latin typeface="Comic Sans MS" charset="0"/>
              </a:rPr>
              <a:t>supravodič</a:t>
            </a:r>
            <a:endParaRPr lang="en-GB" sz="200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50272" name="Line 96"/>
          <p:cNvSpPr>
            <a:spLocks noChangeAspect="1" noChangeShapeType="1"/>
          </p:cNvSpPr>
          <p:nvPr/>
        </p:nvSpPr>
        <p:spPr bwMode="auto">
          <a:xfrm>
            <a:off x="1557338" y="1697038"/>
            <a:ext cx="0" cy="17367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73" name="Text Box 97"/>
          <p:cNvSpPr txBox="1">
            <a:spLocks noChangeAspect="1" noChangeArrowheads="1"/>
          </p:cNvSpPr>
          <p:nvPr/>
        </p:nvSpPr>
        <p:spPr bwMode="auto">
          <a:xfrm>
            <a:off x="3338513" y="2354263"/>
            <a:ext cx="2816225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000">
                <a:solidFill>
                  <a:srgbClr val="FF0000"/>
                </a:solidFill>
                <a:latin typeface="Comic Sans MS" charset="0"/>
              </a:rPr>
              <a:t>kv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ark-gluono</a:t>
            </a:r>
            <a:r>
              <a:rPr lang="cs-CZ" sz="2000">
                <a:solidFill>
                  <a:srgbClr val="FF0000"/>
                </a:solidFill>
                <a:latin typeface="Comic Sans MS" charset="0"/>
              </a:rPr>
              <a:t>vé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 pla</a:t>
            </a:r>
            <a:r>
              <a:rPr lang="cs-CZ" sz="2000">
                <a:solidFill>
                  <a:srgbClr val="FF0000"/>
                </a:solidFill>
                <a:latin typeface="Comic Sans MS" charset="0"/>
              </a:rPr>
              <a:t>z</a:t>
            </a:r>
            <a:r>
              <a:rPr lang="en-GB" sz="2000">
                <a:solidFill>
                  <a:srgbClr val="FF0000"/>
                </a:solidFill>
                <a:latin typeface="Comic Sans MS" charset="0"/>
              </a:rPr>
              <a:t>ma</a:t>
            </a:r>
          </a:p>
        </p:txBody>
      </p:sp>
      <p:sp>
        <p:nvSpPr>
          <p:cNvPr id="50274" name="Text Box 98"/>
          <p:cNvSpPr txBox="1">
            <a:spLocks noChangeAspect="1" noChangeArrowheads="1"/>
          </p:cNvSpPr>
          <p:nvPr/>
        </p:nvSpPr>
        <p:spPr bwMode="auto">
          <a:xfrm>
            <a:off x="769938" y="2667000"/>
            <a:ext cx="423862" cy="3952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Helvetica" charset="0"/>
              </a:rPr>
              <a:t>T</a:t>
            </a:r>
            <a:r>
              <a:rPr lang="en-GB" sz="2000" baseline="-25000">
                <a:solidFill>
                  <a:schemeClr val="bg1"/>
                </a:solidFill>
                <a:latin typeface="Helvetica" charset="0"/>
              </a:rPr>
              <a:t>c</a:t>
            </a:r>
            <a:endParaRPr lang="en-GB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0275" name="Text Box 99"/>
          <p:cNvSpPr txBox="1">
            <a:spLocks noChangeAspect="1" noChangeArrowheads="1"/>
          </p:cNvSpPr>
          <p:nvPr/>
        </p:nvSpPr>
        <p:spPr bwMode="auto">
          <a:xfrm>
            <a:off x="4319588" y="5486400"/>
            <a:ext cx="406400" cy="3952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 i="1">
                <a:solidFill>
                  <a:schemeClr val="bg1"/>
                </a:solidFill>
                <a:latin typeface="Symbol" charset="2"/>
              </a:rPr>
              <a:t>r</a:t>
            </a:r>
            <a:r>
              <a:rPr lang="en-GB" sz="2000" baseline="-25000">
                <a:solidFill>
                  <a:schemeClr val="bg1"/>
                </a:solidFill>
                <a:latin typeface="Times" charset="0"/>
              </a:rPr>
              <a:t>0</a:t>
            </a:r>
            <a:endParaRPr lang="en-GB" sz="200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0276" name="Text Box 100"/>
          <p:cNvSpPr txBox="1">
            <a:spLocks noChangeAspect="1" noChangeArrowheads="1"/>
          </p:cNvSpPr>
          <p:nvPr/>
        </p:nvSpPr>
        <p:spPr bwMode="auto">
          <a:xfrm>
            <a:off x="1535113" y="2576513"/>
            <a:ext cx="1054100" cy="2444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000" b="1">
                <a:solidFill>
                  <a:schemeClr val="bg1"/>
                </a:solidFill>
                <a:latin typeface="Comic Sans MS" charset="0"/>
              </a:rPr>
              <a:t>Kritický </a:t>
            </a:r>
            <a:r>
              <a:rPr lang="en-GB" sz="1000" b="1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cs-CZ" sz="1000" b="1">
                <a:solidFill>
                  <a:schemeClr val="bg1"/>
                </a:solidFill>
                <a:latin typeface="Comic Sans MS" charset="0"/>
              </a:rPr>
              <a:t>bod</a:t>
            </a:r>
            <a:r>
              <a:rPr lang="en-GB" sz="1000" b="1">
                <a:solidFill>
                  <a:schemeClr val="bg1"/>
                </a:solidFill>
                <a:latin typeface="Comic Sans MS" charset="0"/>
              </a:rPr>
              <a:t>?</a:t>
            </a:r>
          </a:p>
        </p:txBody>
      </p:sp>
      <p:sp>
        <p:nvSpPr>
          <p:cNvPr id="50277" name="Line 101"/>
          <p:cNvSpPr>
            <a:spLocks noChangeAspect="1" noChangeShapeType="1"/>
          </p:cNvSpPr>
          <p:nvPr/>
        </p:nvSpPr>
        <p:spPr bwMode="auto">
          <a:xfrm rot="-7294579">
            <a:off x="1305719" y="5752306"/>
            <a:ext cx="533400" cy="1588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78" name="Text Box 102"/>
          <p:cNvSpPr txBox="1">
            <a:spLocks noChangeAspect="1" noChangeArrowheads="1"/>
          </p:cNvSpPr>
          <p:nvPr/>
        </p:nvSpPr>
        <p:spPr bwMode="auto">
          <a:xfrm>
            <a:off x="1668463" y="5791200"/>
            <a:ext cx="1074737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  <a:latin typeface="Comic Sans MS" charset="0"/>
              </a:rPr>
              <a:t>va</a:t>
            </a:r>
            <a:r>
              <a:rPr lang="cs-CZ" sz="2000">
                <a:solidFill>
                  <a:schemeClr val="bg1"/>
                </a:solidFill>
                <a:latin typeface="Comic Sans MS" charset="0"/>
              </a:rPr>
              <a:t>kuum</a:t>
            </a:r>
            <a:endParaRPr lang="en-GB" sz="20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50279" name="Arc 103"/>
          <p:cNvSpPr>
            <a:spLocks noChangeAspect="1"/>
          </p:cNvSpPr>
          <p:nvPr/>
        </p:nvSpPr>
        <p:spPr bwMode="auto">
          <a:xfrm flipH="1">
            <a:off x="6551613" y="4810125"/>
            <a:ext cx="896937" cy="6381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98"/>
              <a:gd name="T1" fmla="*/ 0 h 21600"/>
              <a:gd name="T2" fmla="*/ 21598 w 21598"/>
              <a:gd name="T3" fmla="*/ 21299 h 21600"/>
              <a:gd name="T4" fmla="*/ 0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0" y="-1"/>
                </a:moveTo>
                <a:cubicBezTo>
                  <a:pt x="11811" y="-1"/>
                  <a:pt x="21433" y="9488"/>
                  <a:pt x="21597" y="21299"/>
                </a:cubicBezTo>
              </a:path>
              <a:path w="21598" h="21600" stroke="0" extrusionOk="0">
                <a:moveTo>
                  <a:pt x="0" y="-1"/>
                </a:moveTo>
                <a:cubicBezTo>
                  <a:pt x="11811" y="-1"/>
                  <a:pt x="21433" y="9488"/>
                  <a:pt x="21597" y="21299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CC00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80" name="Line 104"/>
          <p:cNvSpPr>
            <a:spLocks noChangeAspect="1" noChangeShapeType="1"/>
          </p:cNvSpPr>
          <p:nvPr/>
        </p:nvSpPr>
        <p:spPr bwMode="auto">
          <a:xfrm>
            <a:off x="5638800" y="5410200"/>
            <a:ext cx="1189038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lg" len="lg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81" name="Text Box 105"/>
          <p:cNvSpPr txBox="1">
            <a:spLocks noChangeAspect="1" noChangeArrowheads="1"/>
          </p:cNvSpPr>
          <p:nvPr/>
        </p:nvSpPr>
        <p:spPr bwMode="auto">
          <a:xfrm>
            <a:off x="6802438" y="4953000"/>
            <a:ext cx="665162" cy="396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000">
                <a:latin typeface="Helvetica" charset="0"/>
              </a:rPr>
              <a:t>CFL</a:t>
            </a:r>
          </a:p>
        </p:txBody>
      </p:sp>
      <p:pic>
        <p:nvPicPr>
          <p:cNvPr id="50282" name="Picture 106" descr="Gluon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79315">
            <a:off x="2743200" y="2438400"/>
            <a:ext cx="2794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283" name="Picture 107" descr="Gluon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19316306">
            <a:off x="2490788" y="3078163"/>
            <a:ext cx="225425" cy="73025"/>
          </a:xfrm>
          <a:noFill/>
          <a:ln/>
        </p:spPr>
      </p:pic>
      <p:pic>
        <p:nvPicPr>
          <p:cNvPr id="50284" name="Picture 108" descr="Gluon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 rot="1536724">
            <a:off x="2792413" y="2976563"/>
            <a:ext cx="274637" cy="90487"/>
          </a:xfrm>
          <a:noFill/>
          <a:ln/>
        </p:spPr>
      </p:pic>
      <p:sp>
        <p:nvSpPr>
          <p:cNvPr id="50285" name="Comment 109"/>
          <p:cNvSpPr>
            <a:spLocks noChangeArrowheads="1"/>
          </p:cNvSpPr>
          <p:nvPr/>
        </p:nvSpPr>
        <p:spPr bwMode="auto">
          <a:xfrm>
            <a:off x="304800" y="6172200"/>
            <a:ext cx="3276600" cy="55880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D.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J. 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Gross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,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H.D.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 Politzer &amp; </a:t>
            </a:r>
            <a:r>
              <a:rPr lang="cs-CZ" sz="1200" b="1">
                <a:solidFill>
                  <a:srgbClr val="000000"/>
                </a:solidFill>
                <a:latin typeface="Comic Sans MS" charset="0"/>
              </a:rPr>
              <a:t>F. </a:t>
            </a: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Wilczek</a:t>
            </a:r>
            <a:endParaRPr lang="cs-CZ" sz="1200">
              <a:solidFill>
                <a:srgbClr val="000000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Comic Sans MS" charset="0"/>
              </a:rPr>
              <a:t> Nobelova cena </a:t>
            </a:r>
            <a:r>
              <a:rPr lang="cs-CZ" sz="1200">
                <a:solidFill>
                  <a:srgbClr val="000000"/>
                </a:solidFill>
                <a:latin typeface="Comic Sans MS" charset="0"/>
              </a:rPr>
              <a:t>za fyziku v roce </a:t>
            </a:r>
            <a:r>
              <a:rPr lang="en-US" sz="1200">
                <a:solidFill>
                  <a:srgbClr val="000000"/>
                </a:solidFill>
                <a:latin typeface="Comic Sans MS" charset="0"/>
              </a:rPr>
              <a:t>2004</a:t>
            </a:r>
            <a:endParaRPr lang="cs-CZ" sz="1200">
              <a:solidFill>
                <a:srgbClr val="0000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14300"/>
            <a:ext cx="6553200" cy="495300"/>
          </a:xfrm>
        </p:spPr>
        <p:txBody>
          <a:bodyPr/>
          <a:lstStyle/>
          <a:p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cs-CZ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ázové přechody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QCD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57531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Experiment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á</a:t>
            </a:r>
            <a:r>
              <a:rPr lang="en-US" sz="2800" dirty="0" err="1">
                <a:solidFill>
                  <a:srgbClr val="FFCC00"/>
                </a:solidFill>
                <a:latin typeface="Comic Sans MS" charset="0"/>
              </a:rPr>
              <a:t>l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ní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 </a:t>
            </a:r>
            <a:r>
              <a:rPr lang="en-US" sz="2800" dirty="0" err="1">
                <a:solidFill>
                  <a:srgbClr val="FFCC00"/>
                </a:solidFill>
                <a:latin typeface="Comic Sans MS" charset="0"/>
              </a:rPr>
              <a:t>metod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a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cs-CZ" sz="2400" dirty="0">
                <a:solidFill>
                  <a:srgbClr val="FFCC00"/>
                </a:solidFill>
                <a:latin typeface="Comic Sans MS" charset="0"/>
              </a:rPr>
              <a:t>Vysokoenergetické srážky těžkých jader</a:t>
            </a:r>
            <a:endParaRPr lang="en-US" sz="2400" dirty="0">
              <a:solidFill>
                <a:srgbClr val="FFCC00"/>
              </a:solidFill>
              <a:latin typeface="Comic Sans MS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Experimental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ní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 </a:t>
            </a:r>
            <a:r>
              <a:rPr lang="en-US" sz="2800" dirty="0" err="1">
                <a:solidFill>
                  <a:srgbClr val="FFCC00"/>
                </a:solidFill>
                <a:latin typeface="Comic Sans MS" charset="0"/>
              </a:rPr>
              <a:t>m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ěření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:</a:t>
            </a:r>
            <a:br>
              <a:rPr lang="en-US" sz="2800" dirty="0">
                <a:solidFill>
                  <a:srgbClr val="FFCC00"/>
                </a:solidFill>
                <a:latin typeface="Comic Sans MS" charset="0"/>
              </a:rPr>
            </a:b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Užíváme sondy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/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signál</a:t>
            </a:r>
            <a:r>
              <a:rPr lang="en-US" sz="2800" dirty="0" err="1">
                <a:solidFill>
                  <a:srgbClr val="FFCC00"/>
                </a:solidFill>
                <a:latin typeface="Comic Sans MS" charset="0"/>
              </a:rPr>
              <a:t>y</a:t>
            </a:r>
            <a:r>
              <a:rPr lang="en-US" sz="2800" dirty="0">
                <a:solidFill>
                  <a:srgbClr val="FFCC00"/>
                </a:solidFill>
                <a:latin typeface="Comic Sans MS" charset="0"/>
              </a:rPr>
              <a:t>, </a:t>
            </a:r>
            <a:r>
              <a:rPr lang="en-US" sz="2800" dirty="0" err="1">
                <a:solidFill>
                  <a:srgbClr val="FFCC00"/>
                </a:solidFill>
                <a:latin typeface="Comic Sans MS" charset="0"/>
              </a:rPr>
              <a:t>kter</a:t>
            </a:r>
            <a:r>
              <a:rPr lang="cs-CZ" sz="2800" dirty="0">
                <a:solidFill>
                  <a:srgbClr val="FFCC00"/>
                </a:solidFill>
                <a:latin typeface="Comic Sans MS" charset="0"/>
              </a:rPr>
              <a:t>é</a:t>
            </a:r>
            <a:endParaRPr lang="en-US" sz="2800" dirty="0">
              <a:solidFill>
                <a:srgbClr val="FFCC00"/>
              </a:solidFill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cs-CZ" sz="2400" dirty="0" smtClean="0">
                <a:solidFill>
                  <a:srgbClr val="FFCC00"/>
                </a:solidFill>
                <a:latin typeface="Comic Sans MS" charset="0"/>
              </a:rPr>
              <a:t>Sami </a:t>
            </a:r>
            <a:r>
              <a:rPr lang="cs-CZ" sz="2400" dirty="0">
                <a:solidFill>
                  <a:srgbClr val="FFCC00"/>
                </a:solidFill>
                <a:latin typeface="Comic Sans MS" charset="0"/>
              </a:rPr>
              <a:t>vznikají</a:t>
            </a:r>
            <a:endParaRPr lang="en-US" sz="2400" dirty="0">
              <a:solidFill>
                <a:srgbClr val="FFCC00"/>
              </a:solidFill>
              <a:latin typeface="Comic Sans MS" charset="0"/>
            </a:endParaRPr>
          </a:p>
          <a:p>
            <a:pPr lvl="1">
              <a:lnSpc>
                <a:spcPct val="90000"/>
              </a:lnSpc>
            </a:pPr>
            <a:r>
              <a:rPr lang="cs-CZ" sz="2400" dirty="0">
                <a:solidFill>
                  <a:srgbClr val="FFCC00"/>
                </a:solidFill>
                <a:latin typeface="Comic Sans MS" charset="0"/>
              </a:rPr>
              <a:t>Jsou citlivé ke všem časovým škálám srážky</a:t>
            </a:r>
            <a:endParaRPr lang="en-US" sz="2400" dirty="0">
              <a:solidFill>
                <a:srgbClr val="FFCC00"/>
              </a:solidFill>
              <a:latin typeface="Comic Sans MS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6548438" y="2741613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1" name="VISIO" r:id="rId3" imgW="3822700" imgH="3136900" progId="">
                  <p:embed/>
                </p:oleObj>
              </mc:Choice>
              <mc:Fallback>
                <p:oleObj name="VISIO" r:id="rId3" imgW="3822700" imgH="31369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438" y="2741613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6553200" y="4760913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2" name="VISIO" r:id="rId5" imgW="3822700" imgH="3136900" progId="">
                  <p:embed/>
                </p:oleObj>
              </mc:Choice>
              <mc:Fallback>
                <p:oleObj name="VISIO" r:id="rId5" imgW="3822700" imgH="31369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760913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1524000"/>
            <a:ext cx="6324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SzPct val="62000"/>
              <a:buFont typeface="Monotype Sorts" charset="2"/>
              <a:buChar char="l"/>
            </a:pPr>
            <a:r>
              <a:rPr lang="en-US" b="1">
                <a:solidFill>
                  <a:srgbClr val="FFCC00"/>
                </a:solidFill>
                <a:latin typeface="Comic Sans MS" charset="0"/>
              </a:rPr>
              <a:t>Studujeme neporuchov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é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 “va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k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uum”</a:t>
            </a:r>
            <a:r>
              <a:rPr lang="cs-CZ" b="1">
                <a:solidFill>
                  <a:srgbClr val="FFCC00"/>
                </a:solidFill>
                <a:latin typeface="Comic Sans MS" charset="0"/>
              </a:rPr>
              <a:t>,</a:t>
            </a:r>
            <a:r>
              <a:rPr lang="en-US" b="1">
                <a:solidFill>
                  <a:srgbClr val="FFCC00"/>
                </a:solidFill>
                <a:latin typeface="Comic Sans MS" charset="0"/>
              </a:rPr>
              <a:t>  </a:t>
            </a:r>
            <a:br>
              <a:rPr lang="en-US" b="1">
                <a:solidFill>
                  <a:srgbClr val="FFCC00"/>
                </a:solidFill>
                <a:latin typeface="Comic Sans MS" charset="0"/>
              </a:rPr>
            </a:br>
            <a:r>
              <a:rPr lang="cs-CZ" b="1">
                <a:solidFill>
                  <a:srgbClr val="FFCC00"/>
                </a:solidFill>
                <a:latin typeface="Comic Sans MS" charset="0"/>
              </a:rPr>
              <a:t>které vězní kvarky,  tím, že jej </a:t>
            </a:r>
            <a:r>
              <a:rPr lang="cs-CZ" b="1" u="sng">
                <a:solidFill>
                  <a:srgbClr val="FFCC00"/>
                </a:solidFill>
                <a:latin typeface="Comic Sans MS" charset="0"/>
              </a:rPr>
              <a:t>„roztavíme“</a:t>
            </a:r>
            <a:endParaRPr lang="en-US" b="1" u="sng">
              <a:solidFill>
                <a:srgbClr val="FFCC00"/>
              </a:solidFill>
              <a:latin typeface="Comic Sans MS" charset="0"/>
            </a:endParaRPr>
          </a:p>
        </p:txBody>
      </p:sp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6519863" y="700088"/>
          <a:ext cx="26670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VISIO" r:id="rId7" imgW="3822700" imgH="3136900" progId="">
                  <p:embed/>
                </p:oleObj>
              </mc:Choice>
              <mc:Fallback>
                <p:oleObj name="VISIO" r:id="rId7" imgW="3822700" imgH="31369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863" y="700088"/>
                        <a:ext cx="266700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val 2"/>
          <p:cNvSpPr>
            <a:spLocks noChangeArrowheads="1"/>
          </p:cNvSpPr>
          <p:nvPr/>
        </p:nvSpPr>
        <p:spPr bwMode="auto">
          <a:xfrm>
            <a:off x="2971800" y="2895600"/>
            <a:ext cx="1600200" cy="609600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/2</a:t>
            </a:r>
            <a:r>
              <a:rPr lang="en-US" baseline="30000"/>
              <a:t>nd</a:t>
            </a:r>
            <a:r>
              <a:rPr lang="en-US"/>
              <a:t> order</a:t>
            </a:r>
          </a:p>
        </p:txBody>
      </p:sp>
      <p:pic>
        <p:nvPicPr>
          <p:cNvPr id="116739" name="Picture 3" descr="krish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12863"/>
            <a:ext cx="7543800" cy="5087937"/>
          </a:xfrm>
          <a:prstGeom prst="rect">
            <a:avLst/>
          </a:prstGeom>
          <a:noFill/>
        </p:spPr>
      </p:pic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69863"/>
            <a:ext cx="5486400" cy="896937"/>
          </a:xfrm>
        </p:spPr>
        <p:txBody>
          <a:bodyPr/>
          <a:lstStyle/>
          <a:p>
            <a:r>
              <a:rPr lang="en-US" sz="4000" b="1" i="1" dirty="0" err="1" smtClean="0">
                <a:solidFill>
                  <a:srgbClr val="360C8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Fázový</a:t>
            </a:r>
            <a:r>
              <a:rPr lang="en-US" sz="4000" b="1" i="1" dirty="0" smtClean="0">
                <a:solidFill>
                  <a:srgbClr val="360C8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diagram QCD</a:t>
            </a:r>
            <a:endParaRPr lang="en-US" sz="4000" b="1" i="1" dirty="0">
              <a:solidFill>
                <a:srgbClr val="360C8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57200" y="5562600"/>
            <a:ext cx="8382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Tx/>
              <a:buChar char="•"/>
            </a:pPr>
            <a:endParaRPr lang="de-DE"/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152400" y="1066800"/>
            <a:ext cx="891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endParaRPr lang="en-US">
              <a:sym typeface="Symbol" charset="2"/>
            </a:endParaRPr>
          </a:p>
        </p:txBody>
      </p:sp>
      <p:sp>
        <p:nvSpPr>
          <p:cNvPr id="116744" name="Oval 8"/>
          <p:cNvSpPr>
            <a:spLocks noChangeArrowheads="1"/>
          </p:cNvSpPr>
          <p:nvPr/>
        </p:nvSpPr>
        <p:spPr bwMode="auto">
          <a:xfrm>
            <a:off x="1143000" y="1905000"/>
            <a:ext cx="1066800" cy="457200"/>
          </a:xfrm>
          <a:prstGeom prst="ellipse">
            <a:avLst/>
          </a:prstGeom>
          <a:solidFill>
            <a:srgbClr val="FFCC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/>
              <a:t>Crossover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" y="5410200"/>
            <a:ext cx="1981200" cy="1289050"/>
            <a:chOff x="144" y="3408"/>
            <a:chExt cx="1248" cy="812"/>
          </a:xfrm>
        </p:grpSpPr>
        <p:sp>
          <p:nvSpPr>
            <p:cNvPr id="116755" name="Text Box 19"/>
            <p:cNvSpPr txBox="1">
              <a:spLocks noChangeArrowheads="1"/>
            </p:cNvSpPr>
            <p:nvPr/>
          </p:nvSpPr>
          <p:spPr bwMode="auto">
            <a:xfrm>
              <a:off x="144" y="3984"/>
              <a:ext cx="1248" cy="23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b="1" i="1">
                  <a:solidFill>
                    <a:schemeClr val="accent1"/>
                  </a:solidFill>
                  <a:latin typeface="Comic Sans MS" charset="0"/>
                </a:rPr>
                <a:t>Particle Physics</a:t>
              </a:r>
            </a:p>
          </p:txBody>
        </p:sp>
        <p:sp>
          <p:nvSpPr>
            <p:cNvPr id="116756" name="Line 20"/>
            <p:cNvSpPr>
              <a:spLocks noChangeShapeType="1"/>
            </p:cNvSpPr>
            <p:nvPr/>
          </p:nvSpPr>
          <p:spPr bwMode="auto">
            <a:xfrm flipH="1" flipV="1">
              <a:off x="624" y="3408"/>
              <a:ext cx="0" cy="57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16757" name="Text Box 21"/>
          <p:cNvSpPr txBox="1">
            <a:spLocks noChangeArrowheads="1"/>
          </p:cNvSpPr>
          <p:nvPr/>
        </p:nvSpPr>
        <p:spPr bwMode="auto">
          <a:xfrm>
            <a:off x="819150" y="5105400"/>
            <a:ext cx="32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accent1"/>
                </a:solidFill>
                <a:sym typeface="Symbol" charset="2"/>
              </a:rPr>
              <a:t>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16758" name="Text Box 22"/>
          <p:cNvSpPr txBox="1">
            <a:spLocks noChangeArrowheads="1"/>
          </p:cNvSpPr>
          <p:nvPr/>
        </p:nvSpPr>
        <p:spPr bwMode="auto">
          <a:xfrm>
            <a:off x="44450" y="2733675"/>
            <a:ext cx="9366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latin typeface="Arial" charset="0"/>
                <a:sym typeface="Symbol" charset="2"/>
              </a:rPr>
              <a:t>~210</a:t>
            </a:r>
            <a:r>
              <a:rPr lang="en-US" sz="1400" b="1" baseline="30000">
                <a:latin typeface="Arial" charset="0"/>
                <a:sym typeface="Symbol" charset="2"/>
              </a:rPr>
              <a:t>12</a:t>
            </a:r>
            <a:r>
              <a:rPr lang="en-US" sz="1400" b="1">
                <a:latin typeface="Arial" charset="0"/>
                <a:sym typeface="Symbol" charset="2"/>
              </a:rPr>
              <a:t>K</a:t>
            </a:r>
            <a:endParaRPr lang="en-US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-228600"/>
            <a:ext cx="8397875" cy="12954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Vysokoteplotní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fázový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přechod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QCD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kostce</a:t>
            </a:r>
            <a:endParaRPr lang="en-US" sz="3200" b="1" i="1" dirty="0">
              <a:solidFill>
                <a:srgbClr val="EC0E0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05600" y="831850"/>
            <a:ext cx="2286000" cy="5416550"/>
            <a:chOff x="4224" y="812"/>
            <a:chExt cx="1440" cy="3412"/>
          </a:xfrm>
        </p:grpSpPr>
        <p:graphicFrame>
          <p:nvGraphicFramePr>
            <p:cNvPr id="238596" name="Object 4"/>
            <p:cNvGraphicFramePr>
              <a:graphicFrameLocks noChangeAspect="1"/>
            </p:cNvGraphicFramePr>
            <p:nvPr/>
          </p:nvGraphicFramePr>
          <p:xfrm>
            <a:off x="4224" y="1928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1" name="VISIO" r:id="rId3" imgW="3822700" imgH="3136900" progId="">
                    <p:embed/>
                  </p:oleObj>
                </mc:Choice>
                <mc:Fallback>
                  <p:oleObj name="VISIO" r:id="rId3" imgW="3822700" imgH="313690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928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597" name="Object 5"/>
            <p:cNvGraphicFramePr>
              <a:graphicFrameLocks noChangeAspect="1"/>
            </p:cNvGraphicFramePr>
            <p:nvPr/>
          </p:nvGraphicFramePr>
          <p:xfrm>
            <a:off x="4224" y="3043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2" name="VISIO" r:id="rId5" imgW="3822700" imgH="3136900" progId="">
                    <p:embed/>
                  </p:oleObj>
                </mc:Choice>
                <mc:Fallback>
                  <p:oleObj name="VISIO" r:id="rId5" imgW="3822700" imgH="3136900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3043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598" name="Object 6"/>
            <p:cNvGraphicFramePr>
              <a:graphicFrameLocks noChangeAspect="1"/>
            </p:cNvGraphicFramePr>
            <p:nvPr/>
          </p:nvGraphicFramePr>
          <p:xfrm>
            <a:off x="4224" y="812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3" name="VISIO" r:id="rId7" imgW="3822700" imgH="3136900" progId="">
                    <p:embed/>
                  </p:oleObj>
                </mc:Choice>
                <mc:Fallback>
                  <p:oleObj name="VISIO" r:id="rId7" imgW="3822700" imgH="3136900" progId="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812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212725" y="2068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400"/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188075" cy="2209800"/>
          </a:xfrm>
          <a:noFill/>
          <a:ln/>
        </p:spPr>
        <p:txBody>
          <a:bodyPr lIns="92075" tIns="46038" rIns="92075" bIns="46038"/>
          <a:lstStyle/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2400" dirty="0">
                <a:latin typeface="Comic Sans MS" charset="0"/>
              </a:rPr>
              <a:t>Q: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Jak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osvobodit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kvarky</a:t>
            </a:r>
            <a:r>
              <a:rPr lang="en-US" sz="2400" dirty="0" smtClean="0">
                <a:latin typeface="Comic Sans MS" charset="0"/>
              </a:rPr>
              <a:t> a </a:t>
            </a:r>
            <a:r>
              <a:rPr lang="en-US" sz="2400" dirty="0" err="1" smtClean="0">
                <a:latin typeface="Comic Sans MS" charset="0"/>
              </a:rPr>
              <a:t>gluony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z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oblasti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odpovídající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charakteristickým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rozměrům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jejich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uvězněni</a:t>
            </a:r>
            <a:r>
              <a:rPr lang="en-US" sz="2400" dirty="0" smtClean="0">
                <a:latin typeface="Comic Sans MS" charset="0"/>
              </a:rPr>
              <a:t> (</a:t>
            </a:r>
            <a:r>
              <a:rPr lang="en-US" sz="2400" dirty="0" err="1" smtClean="0">
                <a:latin typeface="Comic Sans MS" charset="0"/>
              </a:rPr>
              <a:t>tj</a:t>
            </a:r>
            <a:r>
              <a:rPr lang="en-US" sz="2400" dirty="0" smtClean="0">
                <a:latin typeface="Comic Sans MS" charset="0"/>
              </a:rPr>
              <a:t>. 1fm) ?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2400" dirty="0" smtClean="0">
                <a:latin typeface="Comic Sans MS" charset="0"/>
              </a:rPr>
              <a:t>A</a:t>
            </a:r>
            <a:r>
              <a:rPr lang="en-US" sz="2400" dirty="0">
                <a:latin typeface="Comic Sans MS" charset="0"/>
              </a:rPr>
              <a:t>: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Vytvořme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hustotu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energié</a:t>
            </a:r>
            <a:r>
              <a:rPr lang="en-US" sz="2400" dirty="0" smtClean="0">
                <a:latin typeface="Comic Sans MS" charset="0"/>
              </a:rPr>
              <a:t> &gt;</a:t>
            </a:r>
            <a:r>
              <a:rPr lang="en-US" sz="2400" dirty="0">
                <a:latin typeface="Comic Sans MS" charset="0"/>
              </a:rPr>
              <a:t>&gt; </a:t>
            </a:r>
            <a:r>
              <a:rPr lang="en-US" sz="2400" dirty="0" err="1" smtClean="0">
                <a:latin typeface="Comic Sans MS" charset="0"/>
              </a:rPr>
              <a:t>normální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jaderná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dustota</a:t>
            </a:r>
            <a:r>
              <a:rPr lang="en-US" sz="2400" dirty="0" smtClean="0">
                <a:latin typeface="Comic Sans MS" charset="0"/>
              </a:rPr>
              <a:t>: </a:t>
            </a:r>
            <a:r>
              <a:rPr lang="en-US" sz="2800" dirty="0" smtClean="0">
                <a:latin typeface="Comic Sans MS" charset="0"/>
              </a:rPr>
              <a:t> </a:t>
            </a:r>
            <a:endParaRPr lang="en-US" sz="2800" dirty="0">
              <a:latin typeface="Comic Sans MS" charset="0"/>
            </a:endParaRPr>
          </a:p>
          <a:p>
            <a:pPr marL="457200" indent="-457200">
              <a:lnSpc>
                <a:spcPct val="90000"/>
              </a:lnSpc>
            </a:pPr>
            <a:endParaRPr lang="en-US" sz="2800" dirty="0">
              <a:latin typeface="Comic Sans MS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238601" name="Text Box 9"/>
          <p:cNvSpPr txBox="1">
            <a:spLocks noChangeArrowheads="1"/>
          </p:cNvSpPr>
          <p:nvPr/>
        </p:nvSpPr>
        <p:spPr bwMode="auto">
          <a:xfrm>
            <a:off x="152400" y="3849598"/>
            <a:ext cx="2819400" cy="1200328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Hustota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energie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pro “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g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”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nehmot-ných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d.o.f</a:t>
            </a:r>
            <a:endParaRPr lang="en-US" b="1" dirty="0">
              <a:solidFill>
                <a:srgbClr val="0000CC"/>
              </a:solidFill>
              <a:latin typeface="Comic Sans MS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1625" y="5045078"/>
            <a:ext cx="5524500" cy="784225"/>
            <a:chOff x="190" y="3082"/>
            <a:chExt cx="3480" cy="494"/>
          </a:xfrm>
        </p:grpSpPr>
        <p:graphicFrame>
          <p:nvGraphicFramePr>
            <p:cNvPr id="238604" name="Object 12"/>
            <p:cNvGraphicFramePr>
              <a:graphicFrameLocks noChangeAspect="1"/>
            </p:cNvGraphicFramePr>
            <p:nvPr/>
          </p:nvGraphicFramePr>
          <p:xfrm>
            <a:off x="190" y="3084"/>
            <a:ext cx="860" cy="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4" name="Equation" r:id="rId9" imgW="698500" imgH="381000" progId="Equation.3">
                    <p:embed/>
                  </p:oleObj>
                </mc:Choice>
                <mc:Fallback>
                  <p:oleObj name="Equation" r:id="rId9" imgW="698500" imgH="3810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" y="3084"/>
                          <a:ext cx="860" cy="46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605" name="Object 13"/>
            <p:cNvGraphicFramePr>
              <a:graphicFrameLocks noChangeAspect="1"/>
            </p:cNvGraphicFramePr>
            <p:nvPr/>
          </p:nvGraphicFramePr>
          <p:xfrm>
            <a:off x="1141" y="3082"/>
            <a:ext cx="2529" cy="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5" name="Equation" r:id="rId11" imgW="2057400" imgH="406400" progId="Equation.3">
                    <p:embed/>
                  </p:oleObj>
                </mc:Choice>
                <mc:Fallback>
                  <p:oleObj name="Equation" r:id="rId11" imgW="2057400" imgH="406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1" y="3082"/>
                          <a:ext cx="2529" cy="4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606" name="Text Box 14"/>
          <p:cNvSpPr txBox="1">
            <a:spLocks noChangeArrowheads="1"/>
          </p:cNvSpPr>
          <p:nvPr/>
        </p:nvSpPr>
        <p:spPr bwMode="auto">
          <a:xfrm>
            <a:off x="3048000" y="4032250"/>
            <a:ext cx="3276600" cy="8636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00CC"/>
                </a:solidFill>
                <a:latin typeface="Comic Sans MS" charset="0"/>
              </a:rPr>
              <a:t>8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gluonů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</a:t>
            </a:r>
            <a:r>
              <a:rPr lang="en-US" sz="1600" b="1" dirty="0">
                <a:solidFill>
                  <a:srgbClr val="0000CC"/>
                </a:solidFill>
                <a:latin typeface="Comic Sans MS" charset="0"/>
              </a:rPr>
              <a:t>2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spinové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orientace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; </a:t>
            </a:r>
            <a:r>
              <a:rPr lang="en-US" sz="1600" b="1" dirty="0">
                <a:solidFill>
                  <a:srgbClr val="0000CC"/>
                </a:solidFill>
                <a:latin typeface="Comic Sans MS" charset="0"/>
              </a:rPr>
              <a:t/>
            </a:r>
            <a:br>
              <a:rPr lang="en-US" sz="1600" b="1" dirty="0">
                <a:solidFill>
                  <a:srgbClr val="0000CC"/>
                </a:solidFill>
                <a:latin typeface="Comic Sans MS" charset="0"/>
              </a:rPr>
            </a:br>
            <a:r>
              <a:rPr lang="en-US" sz="1600" b="1" dirty="0">
                <a:solidFill>
                  <a:srgbClr val="FF3300"/>
                </a:solidFill>
                <a:latin typeface="Comic Sans MS" charset="0"/>
              </a:rPr>
              <a:t>2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druhy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kvarků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antikvarky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  2 spiny, 3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barvy</a:t>
            </a:r>
            <a:endParaRPr lang="en-US" sz="1600" b="1" dirty="0">
              <a:solidFill>
                <a:srgbClr val="0000CC"/>
              </a:solidFill>
              <a:latin typeface="Comic Sans MS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39713" y="5835650"/>
            <a:ext cx="5907088" cy="909638"/>
            <a:chOff x="302" y="3587"/>
            <a:chExt cx="3721" cy="573"/>
          </a:xfrm>
        </p:grpSpPr>
        <p:graphicFrame>
          <p:nvGraphicFramePr>
            <p:cNvPr id="238608" name="Object 16"/>
            <p:cNvGraphicFramePr>
              <a:graphicFrameLocks noChangeAspect="1"/>
            </p:cNvGraphicFramePr>
            <p:nvPr/>
          </p:nvGraphicFramePr>
          <p:xfrm>
            <a:off x="302" y="3652"/>
            <a:ext cx="815" cy="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6" name="Equation" r:id="rId13" imgW="736600" imgH="381000" progId="Equation.3">
                    <p:embed/>
                  </p:oleObj>
                </mc:Choice>
                <mc:Fallback>
                  <p:oleObj name="Equation" r:id="rId13" imgW="736600" imgH="3810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" y="3652"/>
                          <a:ext cx="815" cy="46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609" name="Object 17"/>
            <p:cNvGraphicFramePr>
              <a:graphicFrameLocks noChangeAspect="1"/>
            </p:cNvGraphicFramePr>
            <p:nvPr/>
          </p:nvGraphicFramePr>
          <p:xfrm>
            <a:off x="1407" y="3587"/>
            <a:ext cx="26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7" name="Equation" r:id="rId15" imgW="2362200" imgH="469900" progId="Equation.3">
                    <p:embed/>
                  </p:oleObj>
                </mc:Choice>
                <mc:Fallback>
                  <p:oleObj name="Equation" r:id="rId15" imgW="2362200" imgH="4699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7" y="3587"/>
                          <a:ext cx="2616" cy="5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610" name="Rectangle 18"/>
          <p:cNvSpPr>
            <a:spLocks noChangeArrowheads="1"/>
          </p:cNvSpPr>
          <p:nvPr/>
        </p:nvSpPr>
        <p:spPr bwMode="auto">
          <a:xfrm>
            <a:off x="152400" y="3200400"/>
            <a:ext cx="6345238" cy="6794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Hrybý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odhad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: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Ideální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plyn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nehmotných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a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neinteragujících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částic</a:t>
            </a:r>
            <a:endParaRPr lang="en-US" dirty="0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38611" name="Comment 19"/>
          <p:cNvSpPr>
            <a:spLocks noChangeArrowheads="1"/>
          </p:cNvSpPr>
          <p:nvPr/>
        </p:nvSpPr>
        <p:spPr bwMode="auto">
          <a:xfrm>
            <a:off x="6781800" y="6435725"/>
            <a:ext cx="22098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  <a:sym typeface="Symbol" charset="2"/>
              </a:rPr>
              <a:t>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4.3 x 10</a:t>
            </a:r>
            <a:r>
              <a:rPr lang="en-US" sz="1600" b="1" baseline="30000">
                <a:solidFill>
                  <a:srgbClr val="000000"/>
                </a:solidFill>
                <a:latin typeface="Comic Sans MS" charset="0"/>
              </a:rPr>
              <a:t>15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g/cm</a:t>
            </a:r>
            <a:r>
              <a:rPr lang="en-US" sz="1600" b="1" baseline="3000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</a:t>
            </a:r>
          </a:p>
        </p:txBody>
      </p:sp>
      <p:graphicFrame>
        <p:nvGraphicFramePr>
          <p:cNvPr id="238613" name="Object 21"/>
          <p:cNvGraphicFramePr>
            <a:graphicFrameLocks noChangeAspect="1"/>
          </p:cNvGraphicFramePr>
          <p:nvPr/>
        </p:nvGraphicFramePr>
        <p:xfrm>
          <a:off x="3141663" y="2386013"/>
          <a:ext cx="26924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8" name="Equation" r:id="rId17" imgW="1587500" imgH="203200" progId="Equation.3">
                  <p:embed/>
                </p:oleObj>
              </mc:Choice>
              <mc:Fallback>
                <p:oleObj name="Equation" r:id="rId17" imgW="15875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2386013"/>
                        <a:ext cx="2692400" cy="390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-228600"/>
            <a:ext cx="8397875" cy="1295400"/>
          </a:xfrm>
        </p:spPr>
        <p:txBody>
          <a:bodyPr/>
          <a:lstStyle/>
          <a:p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Vysokoteplotní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fázový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přechod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QCD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</a:t>
            </a:r>
            <a:r>
              <a:rPr lang="en-US" sz="32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kostce</a:t>
            </a:r>
            <a:endParaRPr lang="en-US" sz="3200" b="1" i="1" dirty="0">
              <a:solidFill>
                <a:srgbClr val="EC0E0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05600" y="831850"/>
            <a:ext cx="2286000" cy="5416550"/>
            <a:chOff x="4224" y="812"/>
            <a:chExt cx="1440" cy="3412"/>
          </a:xfrm>
        </p:grpSpPr>
        <p:graphicFrame>
          <p:nvGraphicFramePr>
            <p:cNvPr id="238596" name="Object 4"/>
            <p:cNvGraphicFramePr>
              <a:graphicFrameLocks noChangeAspect="1"/>
            </p:cNvGraphicFramePr>
            <p:nvPr/>
          </p:nvGraphicFramePr>
          <p:xfrm>
            <a:off x="4224" y="1928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63" name="VISIO" r:id="rId3" imgW="3822700" imgH="3136900" progId="">
                    <p:embed/>
                  </p:oleObj>
                </mc:Choice>
                <mc:Fallback>
                  <p:oleObj name="VISIO" r:id="rId3" imgW="3822700" imgH="313690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928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597" name="Object 5"/>
            <p:cNvGraphicFramePr>
              <a:graphicFrameLocks noChangeAspect="1"/>
            </p:cNvGraphicFramePr>
            <p:nvPr/>
          </p:nvGraphicFramePr>
          <p:xfrm>
            <a:off x="4224" y="3043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64" name="VISIO" r:id="rId5" imgW="3822700" imgH="3136900" progId="">
                    <p:embed/>
                  </p:oleObj>
                </mc:Choice>
                <mc:Fallback>
                  <p:oleObj name="VISIO" r:id="rId5" imgW="3822700" imgH="3136900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3043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598" name="Object 6"/>
            <p:cNvGraphicFramePr>
              <a:graphicFrameLocks noChangeAspect="1"/>
            </p:cNvGraphicFramePr>
            <p:nvPr/>
          </p:nvGraphicFramePr>
          <p:xfrm>
            <a:off x="4224" y="812"/>
            <a:ext cx="1440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65" name="VISIO" r:id="rId7" imgW="3822700" imgH="3136900" progId="">
                    <p:embed/>
                  </p:oleObj>
                </mc:Choice>
                <mc:Fallback>
                  <p:oleObj name="VISIO" r:id="rId7" imgW="3822700" imgH="3136900" progId="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812"/>
                          <a:ext cx="1440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212725" y="2068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400"/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188075" cy="2209800"/>
          </a:xfrm>
          <a:noFill/>
          <a:ln/>
        </p:spPr>
        <p:txBody>
          <a:bodyPr lIns="92075" tIns="46038" rIns="92075" bIns="46038"/>
          <a:lstStyle/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2400" dirty="0">
                <a:latin typeface="Comic Sans MS" charset="0"/>
              </a:rPr>
              <a:t>Q: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Jak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osvobodit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kvarky</a:t>
            </a:r>
            <a:r>
              <a:rPr lang="en-US" sz="2400" dirty="0" smtClean="0">
                <a:latin typeface="Comic Sans MS" charset="0"/>
              </a:rPr>
              <a:t> a </a:t>
            </a:r>
            <a:r>
              <a:rPr lang="en-US" sz="2400" dirty="0" err="1" smtClean="0">
                <a:latin typeface="Comic Sans MS" charset="0"/>
              </a:rPr>
              <a:t>gluony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z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oblasti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odpovídající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charakteristickým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rozměrům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jejich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uvězněni</a:t>
            </a:r>
            <a:r>
              <a:rPr lang="en-US" sz="2400" dirty="0" smtClean="0">
                <a:latin typeface="Comic Sans MS" charset="0"/>
              </a:rPr>
              <a:t> (</a:t>
            </a:r>
            <a:r>
              <a:rPr lang="en-US" sz="2400" dirty="0" err="1" smtClean="0">
                <a:latin typeface="Comic Sans MS" charset="0"/>
              </a:rPr>
              <a:t>tj</a:t>
            </a:r>
            <a:r>
              <a:rPr lang="en-US" sz="2400" dirty="0" smtClean="0">
                <a:latin typeface="Comic Sans MS" charset="0"/>
              </a:rPr>
              <a:t>. 1fm) ?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2400" dirty="0" smtClean="0">
                <a:latin typeface="Comic Sans MS" charset="0"/>
              </a:rPr>
              <a:t>A</a:t>
            </a:r>
            <a:r>
              <a:rPr lang="en-US" sz="2400" dirty="0">
                <a:latin typeface="Comic Sans MS" charset="0"/>
              </a:rPr>
              <a:t>: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Vytvořme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hustotu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energié</a:t>
            </a:r>
            <a:r>
              <a:rPr lang="en-US" sz="2400" dirty="0" smtClean="0">
                <a:latin typeface="Comic Sans MS" charset="0"/>
              </a:rPr>
              <a:t> &gt;</a:t>
            </a:r>
            <a:r>
              <a:rPr lang="en-US" sz="2400" dirty="0">
                <a:latin typeface="Comic Sans MS" charset="0"/>
              </a:rPr>
              <a:t>&gt; </a:t>
            </a:r>
            <a:r>
              <a:rPr lang="en-US" sz="2400" dirty="0" err="1" smtClean="0">
                <a:latin typeface="Comic Sans MS" charset="0"/>
              </a:rPr>
              <a:t>normální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jaderná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dustota</a:t>
            </a:r>
            <a:r>
              <a:rPr lang="en-US" sz="2400" dirty="0" smtClean="0">
                <a:latin typeface="Comic Sans MS" charset="0"/>
              </a:rPr>
              <a:t>: </a:t>
            </a:r>
            <a:r>
              <a:rPr lang="en-US" sz="2800" dirty="0" smtClean="0">
                <a:latin typeface="Comic Sans MS" charset="0"/>
              </a:rPr>
              <a:t> </a:t>
            </a:r>
            <a:endParaRPr lang="en-US" sz="2800" dirty="0">
              <a:latin typeface="Comic Sans MS" charset="0"/>
            </a:endParaRPr>
          </a:p>
          <a:p>
            <a:pPr marL="457200" indent="-457200">
              <a:lnSpc>
                <a:spcPct val="90000"/>
              </a:lnSpc>
            </a:pPr>
            <a:endParaRPr lang="en-US" sz="2800" dirty="0">
              <a:latin typeface="Comic Sans MS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sp>
        <p:nvSpPr>
          <p:cNvPr id="238601" name="Text Box 9"/>
          <p:cNvSpPr txBox="1">
            <a:spLocks noChangeArrowheads="1"/>
          </p:cNvSpPr>
          <p:nvPr/>
        </p:nvSpPr>
        <p:spPr bwMode="auto">
          <a:xfrm>
            <a:off x="152400" y="3849598"/>
            <a:ext cx="2819400" cy="1200328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Hustota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energie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pro “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g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”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nehmot-ných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d.o.f</a:t>
            </a:r>
            <a:endParaRPr lang="en-US" b="1" dirty="0">
              <a:solidFill>
                <a:srgbClr val="0000CC"/>
              </a:solidFill>
              <a:latin typeface="Comic Sans MS" charset="0"/>
            </a:endParaRPr>
          </a:p>
        </p:txBody>
      </p:sp>
      <p:sp>
        <p:nvSpPr>
          <p:cNvPr id="238606" name="Text Box 14"/>
          <p:cNvSpPr txBox="1">
            <a:spLocks noChangeArrowheads="1"/>
          </p:cNvSpPr>
          <p:nvPr/>
        </p:nvSpPr>
        <p:spPr bwMode="auto">
          <a:xfrm>
            <a:off x="3048000" y="4032250"/>
            <a:ext cx="3276600" cy="8636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00CC"/>
                </a:solidFill>
                <a:latin typeface="Comic Sans MS" charset="0"/>
              </a:rPr>
              <a:t>8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gluonů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</a:t>
            </a:r>
            <a:r>
              <a:rPr lang="en-US" sz="1600" b="1" dirty="0">
                <a:solidFill>
                  <a:srgbClr val="0000CC"/>
                </a:solidFill>
                <a:latin typeface="Comic Sans MS" charset="0"/>
              </a:rPr>
              <a:t>2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spinové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orientace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; </a:t>
            </a:r>
            <a:b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</a:br>
            <a:r>
              <a:rPr lang="en-US" sz="1600" b="1" dirty="0">
                <a:solidFill>
                  <a:srgbClr val="FF3300"/>
                </a:solidFill>
                <a:latin typeface="Comic Sans MS" charset="0"/>
              </a:rPr>
              <a:t>3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druhy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kvarků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antikvarky</a:t>
            </a:r>
            <a:r>
              <a:rPr lang="en-US" sz="1600" b="1" dirty="0" smtClean="0">
                <a:solidFill>
                  <a:srgbClr val="0000CC"/>
                </a:solidFill>
                <a:latin typeface="Comic Sans MS" charset="0"/>
              </a:rPr>
              <a:t>,   2 spiny, 3 </a:t>
            </a:r>
            <a:r>
              <a:rPr lang="en-US" sz="1600" b="1" dirty="0" err="1" smtClean="0">
                <a:solidFill>
                  <a:srgbClr val="0000CC"/>
                </a:solidFill>
                <a:latin typeface="Comic Sans MS" charset="0"/>
              </a:rPr>
              <a:t>barvy</a:t>
            </a:r>
            <a:endParaRPr lang="en-US" sz="1600" b="1" dirty="0">
              <a:solidFill>
                <a:srgbClr val="0000CC"/>
              </a:solidFill>
              <a:latin typeface="Comic Sans MS" charset="0"/>
            </a:endParaRPr>
          </a:p>
        </p:txBody>
      </p:sp>
      <p:sp>
        <p:nvSpPr>
          <p:cNvPr id="238610" name="Rectangle 18"/>
          <p:cNvSpPr>
            <a:spLocks noChangeArrowheads="1"/>
          </p:cNvSpPr>
          <p:nvPr/>
        </p:nvSpPr>
        <p:spPr bwMode="auto">
          <a:xfrm>
            <a:off x="152400" y="3200400"/>
            <a:ext cx="6345238" cy="6794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Hrybý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odhad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: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Ideální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plyn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nehmotných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a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neinteragujících</a:t>
            </a:r>
            <a:r>
              <a:rPr lang="en-US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Comic Sans MS" charset="0"/>
              </a:rPr>
              <a:t>částic</a:t>
            </a:r>
            <a:endParaRPr lang="en-US" dirty="0">
              <a:solidFill>
                <a:srgbClr val="FF3300"/>
              </a:solidFill>
              <a:latin typeface="Comic Sans MS" charset="0"/>
            </a:endParaRPr>
          </a:p>
        </p:txBody>
      </p:sp>
      <p:graphicFrame>
        <p:nvGraphicFramePr>
          <p:cNvPr id="238613" name="Object 21"/>
          <p:cNvGraphicFramePr>
            <a:graphicFrameLocks noChangeAspect="1"/>
          </p:cNvGraphicFramePr>
          <p:nvPr/>
        </p:nvGraphicFramePr>
        <p:xfrm>
          <a:off x="3141663" y="2386013"/>
          <a:ext cx="26924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6" name="Equation" r:id="rId9" imgW="1587500" imgH="203200" progId="Equation.3">
                  <p:embed/>
                </p:oleObj>
              </mc:Choice>
              <mc:Fallback>
                <p:oleObj name="Equation" r:id="rId9" imgW="15875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2386013"/>
                        <a:ext cx="2692400" cy="390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8" name="Object 10"/>
          <p:cNvGraphicFramePr>
            <a:graphicFrameLocks noChangeAspect="1"/>
          </p:cNvGraphicFramePr>
          <p:nvPr/>
        </p:nvGraphicFramePr>
        <p:xfrm>
          <a:off x="301625" y="5132387"/>
          <a:ext cx="1365250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7" name="Equation" r:id="rId11" imgW="698500" imgH="381000" progId="Equation.3">
                  <p:embed/>
                </p:oleObj>
              </mc:Choice>
              <mc:Fallback>
                <p:oleObj name="Equation" r:id="rId11" imgW="698500" imgH="381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5132387"/>
                        <a:ext cx="1365250" cy="735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9" name="Object 11"/>
          <p:cNvGraphicFramePr>
            <a:graphicFrameLocks noChangeAspect="1"/>
          </p:cNvGraphicFramePr>
          <p:nvPr/>
        </p:nvGraphicFramePr>
        <p:xfrm>
          <a:off x="1836738" y="5083175"/>
          <a:ext cx="396398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8" name="Equation" r:id="rId13" imgW="2032000" imgH="406400" progId="Equation.3">
                  <p:embed/>
                </p:oleObj>
              </mc:Choice>
              <mc:Fallback>
                <p:oleObj name="Equation" r:id="rId13" imgW="2032000" imgH="4064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5083175"/>
                        <a:ext cx="3963987" cy="784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0" name="Object 12"/>
          <p:cNvGraphicFramePr>
            <a:graphicFrameLocks noChangeAspect="1"/>
          </p:cNvGraphicFramePr>
          <p:nvPr/>
        </p:nvGraphicFramePr>
        <p:xfrm>
          <a:off x="261938" y="5969000"/>
          <a:ext cx="15700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9" name="Equation" r:id="rId15" imgW="850900" imgH="381000" progId="Equation.3">
                  <p:embed/>
                </p:oleObj>
              </mc:Choice>
              <mc:Fallback>
                <p:oleObj name="Equation" r:id="rId15" imgW="850900" imgH="381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5969000"/>
                        <a:ext cx="1570037" cy="736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1" name="Object 13"/>
          <p:cNvGraphicFramePr>
            <a:graphicFrameLocks noChangeAspect="1"/>
          </p:cNvGraphicFramePr>
          <p:nvPr/>
        </p:nvGraphicFramePr>
        <p:xfrm>
          <a:off x="1866900" y="5873750"/>
          <a:ext cx="45862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0" name="Equation" r:id="rId17" imgW="2489200" imgH="469900" progId="Equation.3">
                  <p:embed/>
                </p:oleObj>
              </mc:Choice>
              <mc:Fallback>
                <p:oleObj name="Equation" r:id="rId17" imgW="2489200" imgH="4699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5873750"/>
                        <a:ext cx="4586288" cy="908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omment 19"/>
          <p:cNvSpPr>
            <a:spLocks noChangeArrowheads="1"/>
          </p:cNvSpPr>
          <p:nvPr/>
        </p:nvSpPr>
        <p:spPr bwMode="auto">
          <a:xfrm>
            <a:off x="6781800" y="6435725"/>
            <a:ext cx="22098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  <a:sym typeface="Symbol" charset="2"/>
              </a:rPr>
              <a:t>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5.4 x 10</a:t>
            </a:r>
            <a:r>
              <a:rPr lang="en-US" sz="1600" b="1" baseline="30000">
                <a:solidFill>
                  <a:srgbClr val="000000"/>
                </a:solidFill>
                <a:latin typeface="Comic Sans MS" charset="0"/>
              </a:rPr>
              <a:t>15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g/cm</a:t>
            </a:r>
            <a:r>
              <a:rPr lang="en-US" sz="1600" b="1" baseline="30000">
                <a:solidFill>
                  <a:srgbClr val="000000"/>
                </a:solidFill>
                <a:latin typeface="Comic Sans MS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2009775"/>
            <a:ext cx="8610600" cy="809625"/>
            <a:chOff x="96" y="1056"/>
            <a:chExt cx="5424" cy="510"/>
          </a:xfrm>
        </p:grpSpPr>
        <p:graphicFrame>
          <p:nvGraphicFramePr>
            <p:cNvPr id="241667" name="Object 3"/>
            <p:cNvGraphicFramePr>
              <a:graphicFrameLocks noChangeAspect="1"/>
            </p:cNvGraphicFramePr>
            <p:nvPr/>
          </p:nvGraphicFramePr>
          <p:xfrm>
            <a:off x="96" y="1056"/>
            <a:ext cx="2078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17" name="Equation" r:id="rId3" imgW="1688760" imgH="419040" progId="Equation.3">
                    <p:embed/>
                  </p:oleObj>
                </mc:Choice>
                <mc:Fallback>
                  <p:oleObj name="Equation" r:id="rId3" imgW="1688760" imgH="41904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1056"/>
                          <a:ext cx="2078" cy="5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1668" name="Text Box 4"/>
            <p:cNvSpPr txBox="1">
              <a:spLocks noChangeArrowheads="1"/>
            </p:cNvSpPr>
            <p:nvPr/>
          </p:nvSpPr>
          <p:spPr bwMode="auto">
            <a:xfrm>
              <a:off x="2256" y="1056"/>
              <a:ext cx="3264" cy="504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Tlak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plazmatu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s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>
                  <a:solidFill>
                    <a:srgbClr val="0000CC"/>
                  </a:solidFill>
                  <a:latin typeface="Comic Sans MS" charset="0"/>
                </a:rPr>
                <a:t>“Bag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konstantou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”  </a:t>
              </a:r>
              <a:r>
                <a:rPr lang="en-US" sz="2200" b="1" dirty="0">
                  <a:solidFill>
                    <a:srgbClr val="0000CC"/>
                  </a:solidFill>
                  <a:latin typeface="Comic Sans MS" charset="0"/>
                </a:rPr>
                <a:t>B ~ 0.2 GeV/fm</a:t>
              </a:r>
              <a:r>
                <a:rPr lang="en-US" sz="2200" b="1" baseline="30000" dirty="0">
                  <a:solidFill>
                    <a:srgbClr val="0000CC"/>
                  </a:solidFill>
                  <a:latin typeface="Comic Sans MS" charset="0"/>
                </a:rPr>
                <a:t>3</a:t>
              </a:r>
              <a:r>
                <a:rPr lang="en-US" sz="2200" b="1" dirty="0">
                  <a:solidFill>
                    <a:srgbClr val="0000CC"/>
                  </a:solidFill>
                  <a:latin typeface="Comic Sans MS" charset="0"/>
                </a:rPr>
                <a:t> 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2400" y="1171575"/>
            <a:ext cx="8610600" cy="809625"/>
            <a:chOff x="240" y="546"/>
            <a:chExt cx="5424" cy="510"/>
          </a:xfrm>
        </p:grpSpPr>
        <p:graphicFrame>
          <p:nvGraphicFramePr>
            <p:cNvPr id="241670" name="Object 6"/>
            <p:cNvGraphicFramePr>
              <a:graphicFrameLocks noChangeAspect="1"/>
            </p:cNvGraphicFramePr>
            <p:nvPr/>
          </p:nvGraphicFramePr>
          <p:xfrm>
            <a:off x="240" y="546"/>
            <a:ext cx="1015" cy="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18" name="Equation" r:id="rId5" imgW="825480" imgH="419040" progId="Equation.3">
                    <p:embed/>
                  </p:oleObj>
                </mc:Choice>
                <mc:Fallback>
                  <p:oleObj name="Equation" r:id="rId5" imgW="825480" imgH="41904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6"/>
                          <a:ext cx="1015" cy="5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bg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1671" name="Text Box 7"/>
            <p:cNvSpPr txBox="1">
              <a:spLocks noChangeArrowheads="1"/>
            </p:cNvSpPr>
            <p:nvPr/>
          </p:nvSpPr>
          <p:spPr bwMode="auto">
            <a:xfrm>
              <a:off x="1344" y="671"/>
              <a:ext cx="4320" cy="27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Tlak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 “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čistého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”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pionového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plynu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při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</a:t>
              </a:r>
              <a:r>
                <a:rPr lang="en-US" sz="2200" b="1" dirty="0" err="1" smtClean="0">
                  <a:solidFill>
                    <a:srgbClr val="0000CC"/>
                  </a:solidFill>
                  <a:latin typeface="Comic Sans MS" charset="0"/>
                </a:rPr>
                <a:t>teplotě</a:t>
              </a:r>
              <a:r>
                <a:rPr lang="en-US" sz="2200" b="1" dirty="0" smtClean="0">
                  <a:solidFill>
                    <a:srgbClr val="0000CC"/>
                  </a:solidFill>
                  <a:latin typeface="Comic Sans MS" charset="0"/>
                </a:rPr>
                <a:t>  </a:t>
              </a:r>
              <a:r>
                <a:rPr lang="en-US" sz="2200" b="1" dirty="0">
                  <a:solidFill>
                    <a:srgbClr val="0000CC"/>
                  </a:solidFill>
                  <a:latin typeface="Comic Sans MS" charset="0"/>
                </a:rPr>
                <a:t>T</a:t>
              </a:r>
            </a:p>
          </p:txBody>
        </p:sp>
      </p:grpSp>
      <p:sp>
        <p:nvSpPr>
          <p:cNvPr id="241672" name="Text Box 8"/>
          <p:cNvSpPr txBox="1">
            <a:spLocks noChangeArrowheads="1"/>
          </p:cNvSpPr>
          <p:nvPr/>
        </p:nvSpPr>
        <p:spPr bwMode="auto">
          <a:xfrm>
            <a:off x="5486400" y="4243814"/>
            <a:ext cx="3505200" cy="83099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Font typeface="Symbol" charset="2"/>
              <a:buChar char="Þ"/>
            </a:pP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Fázový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přechod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při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teplotě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T≈140 </a:t>
            </a:r>
            <a:r>
              <a:rPr lang="en-US" b="1" dirty="0" err="1">
                <a:solidFill>
                  <a:srgbClr val="0000CC"/>
                </a:solidFill>
                <a:latin typeface="Comic Sans MS" charset="0"/>
              </a:rPr>
              <a:t>MeV</a:t>
            </a:r>
            <a:endParaRPr lang="en-US" b="1" dirty="0">
              <a:solidFill>
                <a:srgbClr val="0000CC"/>
              </a:solidFill>
              <a:latin typeface="Comic Sans MS" charset="0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874621" y="2932101"/>
          <a:ext cx="4573303" cy="4110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1675" name="Object 11"/>
          <p:cNvGraphicFramePr>
            <a:graphicFrameLocks noChangeAspect="1"/>
          </p:cNvGraphicFramePr>
          <p:nvPr/>
        </p:nvGraphicFramePr>
        <p:xfrm>
          <a:off x="6858000" y="263525"/>
          <a:ext cx="21431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9" name="Rovnice" r:id="rId8" imgW="1473120" imgH="419040" progId="Equation.3">
                  <p:embed/>
                </p:oleObj>
              </mc:Choice>
              <mc:Fallback>
                <p:oleObj name="Rovnice" r:id="rId8" imgW="147312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63525"/>
                        <a:ext cx="21431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52388" y="190500"/>
            <a:ext cx="68056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Vybereme</a:t>
            </a:r>
            <a:r>
              <a:rPr lang="en-US" sz="36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soustavu</a:t>
            </a:r>
            <a:r>
              <a:rPr lang="en-US" sz="36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sz="36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větším</a:t>
            </a:r>
            <a:r>
              <a:rPr lang="en-US" sz="36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tlakem</a:t>
            </a:r>
            <a:endParaRPr lang="en-US" sz="3600" b="1" i="1" dirty="0">
              <a:solidFill>
                <a:srgbClr val="EC0E0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41677" name="Text Box 13"/>
          <p:cNvSpPr txBox="1">
            <a:spLocks noChangeArrowheads="1"/>
          </p:cNvSpPr>
          <p:nvPr/>
        </p:nvSpPr>
        <p:spPr bwMode="auto">
          <a:xfrm>
            <a:off x="5562600" y="5202456"/>
            <a:ext cx="3361617" cy="1169551"/>
          </a:xfrm>
          <a:prstGeom prst="rect">
            <a:avLst/>
          </a:prstGeom>
          <a:solidFill>
            <a:srgbClr val="FFCC66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Současné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předpovědi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br>
              <a:rPr lang="en-US" b="1" dirty="0" smtClean="0">
                <a:solidFill>
                  <a:srgbClr val="0000CC"/>
                </a:solidFill>
                <a:latin typeface="Comic Sans MS" charset="0"/>
              </a:rPr>
            </a:b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z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výpočtů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na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Comic Sans MS" charset="0"/>
              </a:rPr>
              <a:t>mříži</a:t>
            </a:r>
            <a:r>
              <a:rPr lang="en-US" b="1" dirty="0" smtClean="0">
                <a:solidFill>
                  <a:srgbClr val="0000CC"/>
                </a:solidFill>
                <a:latin typeface="Comic Sans MS" charset="0"/>
              </a:rPr>
              <a:t>:</a:t>
            </a:r>
            <a:r>
              <a:rPr lang="en-US" b="1" dirty="0">
                <a:solidFill>
                  <a:srgbClr val="0000CC"/>
                </a:solidFill>
                <a:latin typeface="Comic Sans MS" charset="0"/>
              </a:rPr>
              <a:t/>
            </a:r>
            <a:br>
              <a:rPr lang="en-US" b="1" dirty="0">
                <a:solidFill>
                  <a:srgbClr val="0000CC"/>
                </a:solidFill>
                <a:latin typeface="Comic Sans MS" charset="0"/>
              </a:rPr>
            </a:br>
            <a:r>
              <a:rPr lang="en-US" sz="2200" b="1" dirty="0">
                <a:solidFill>
                  <a:srgbClr val="0000CC"/>
                </a:solidFill>
                <a:latin typeface="Comic Sans MS" charset="0"/>
              </a:rPr>
              <a:t>T ~ 150-170 </a:t>
            </a:r>
            <a:r>
              <a:rPr lang="en-US" sz="2200" b="1" dirty="0" err="1">
                <a:solidFill>
                  <a:srgbClr val="0000CC"/>
                </a:solidFill>
                <a:latin typeface="Comic Sans MS" charset="0"/>
              </a:rPr>
              <a:t>MeV</a:t>
            </a:r>
            <a:endParaRPr lang="en-US" sz="2200" b="1" dirty="0">
              <a:solidFill>
                <a:srgbClr val="0000CC"/>
              </a:solidFill>
              <a:latin typeface="Comic Sans MS" charset="0"/>
            </a:endParaRPr>
          </a:p>
        </p:txBody>
      </p:sp>
      <p:graphicFrame>
        <p:nvGraphicFramePr>
          <p:cNvPr id="241678" name="Object 14"/>
          <p:cNvGraphicFramePr>
            <a:graphicFrameLocks noChangeAspect="1"/>
          </p:cNvGraphicFramePr>
          <p:nvPr/>
        </p:nvGraphicFramePr>
        <p:xfrm>
          <a:off x="5181600" y="3000375"/>
          <a:ext cx="11731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0" name="VISIO" r:id="rId10" imgW="3822700" imgH="3136900" progId="">
                  <p:embed/>
                </p:oleObj>
              </mc:Choice>
              <mc:Fallback>
                <p:oleObj name="VISIO" r:id="rId10" imgW="3822700" imgH="31369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000375"/>
                        <a:ext cx="11731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9" name="Text Box 15"/>
          <p:cNvSpPr txBox="1">
            <a:spLocks noChangeArrowheads="1"/>
          </p:cNvSpPr>
          <p:nvPr/>
        </p:nvSpPr>
        <p:spPr bwMode="auto">
          <a:xfrm>
            <a:off x="5602288" y="6486525"/>
            <a:ext cx="3160712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latin typeface="Comic Sans MS" charset="0"/>
              </a:rPr>
              <a:t>N.B.</a:t>
            </a:r>
            <a:r>
              <a:rPr lang="en-US" sz="1200" b="1" dirty="0" smtClean="0">
                <a:latin typeface="Comic Sans MS" charset="0"/>
              </a:rPr>
              <a:t> </a:t>
            </a:r>
            <a:r>
              <a:rPr lang="en-US" sz="1200" b="1" dirty="0" err="1" smtClean="0">
                <a:latin typeface="Comic Sans MS" charset="0"/>
              </a:rPr>
              <a:t>ve</a:t>
            </a:r>
            <a:r>
              <a:rPr lang="en-US" sz="1200" b="1" dirty="0" smtClean="0">
                <a:latin typeface="Comic Sans MS" charset="0"/>
              </a:rPr>
              <a:t> </a:t>
            </a:r>
            <a:r>
              <a:rPr lang="en-US" sz="1200" b="1" dirty="0" err="1" smtClean="0">
                <a:latin typeface="Comic Sans MS" charset="0"/>
              </a:rPr>
              <a:t>středu</a:t>
            </a:r>
            <a:r>
              <a:rPr lang="en-US" sz="1200" b="1" dirty="0" smtClean="0">
                <a:latin typeface="Comic Sans MS" charset="0"/>
              </a:rPr>
              <a:t> </a:t>
            </a:r>
            <a:r>
              <a:rPr lang="en-US" sz="1200" b="1" dirty="0" err="1" smtClean="0">
                <a:latin typeface="Comic Sans MS" charset="0"/>
              </a:rPr>
              <a:t>slunce</a:t>
            </a:r>
            <a:r>
              <a:rPr lang="en-US" sz="1200" b="1" dirty="0" smtClean="0">
                <a:latin typeface="Comic Sans MS" charset="0"/>
              </a:rPr>
              <a:t> je T</a:t>
            </a:r>
            <a:r>
              <a:rPr lang="en-US" sz="1200" b="1" dirty="0" smtClean="0">
                <a:latin typeface="Comic Sans MS" charset="0"/>
                <a:sym typeface="Symbol" charset="2"/>
              </a:rPr>
              <a:t>10</a:t>
            </a:r>
            <a:r>
              <a:rPr lang="en-US" sz="1200" b="1" baseline="30000" dirty="0" smtClean="0">
                <a:latin typeface="Comic Sans MS" charset="0"/>
                <a:sym typeface="Symbol" charset="2"/>
              </a:rPr>
              <a:t>7 </a:t>
            </a:r>
            <a:r>
              <a:rPr lang="en-US" sz="1200" b="1" dirty="0">
                <a:latin typeface="Comic Sans MS" charset="0"/>
                <a:sym typeface="Symbol" charset="2"/>
              </a:rPr>
              <a:t>K</a:t>
            </a:r>
            <a:endParaRPr lang="en-US" sz="1200" b="1" baseline="30000" dirty="0">
              <a:latin typeface="Comic Sans MS" charset="0"/>
            </a:endParaRPr>
          </a:p>
        </p:txBody>
      </p:sp>
      <p:sp>
        <p:nvSpPr>
          <p:cNvPr id="241680" name="Text Box 16"/>
          <p:cNvSpPr txBox="1">
            <a:spLocks noChangeArrowheads="1"/>
          </p:cNvSpPr>
          <p:nvPr/>
        </p:nvSpPr>
        <p:spPr bwMode="auto">
          <a:xfrm>
            <a:off x="3694113" y="6192838"/>
            <a:ext cx="1487487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latin typeface="Comic Sans MS" charset="0"/>
              </a:rPr>
              <a:t>100MeV </a:t>
            </a:r>
            <a:r>
              <a:rPr lang="en-US" sz="1200" b="1">
                <a:latin typeface="Comic Sans MS" charset="0"/>
                <a:sym typeface="Symbol" charset="2"/>
              </a:rPr>
              <a:t> 10</a:t>
            </a:r>
            <a:r>
              <a:rPr lang="en-US" sz="1200" b="1" baseline="30000">
                <a:latin typeface="Comic Sans MS" charset="0"/>
                <a:sym typeface="Symbol" charset="2"/>
              </a:rPr>
              <a:t>12</a:t>
            </a:r>
            <a:r>
              <a:rPr lang="en-US" sz="1200" b="1">
                <a:latin typeface="Comic Sans MS" charset="0"/>
                <a:sym typeface="Symbol" charset="2"/>
              </a:rPr>
              <a:t> K</a:t>
            </a:r>
            <a:endParaRPr lang="en-US" sz="1200" b="1">
              <a:latin typeface="Comic Sans MS" charset="0"/>
            </a:endParaRPr>
          </a:p>
        </p:txBody>
      </p:sp>
      <p:graphicFrame>
        <p:nvGraphicFramePr>
          <p:cNvPr id="241681" name="Object 17"/>
          <p:cNvGraphicFramePr>
            <a:graphicFrameLocks noChangeAspect="1"/>
          </p:cNvGraphicFramePr>
          <p:nvPr/>
        </p:nvGraphicFramePr>
        <p:xfrm>
          <a:off x="304800" y="5486400"/>
          <a:ext cx="129540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1" name="VISIO" r:id="rId12" imgW="3822700" imgH="3136900" progId="">
                  <p:embed/>
                </p:oleObj>
              </mc:Choice>
              <mc:Fallback>
                <p:oleObj name="VISIO" r:id="rId12" imgW="3822700" imgH="31369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486400"/>
                        <a:ext cx="1295400" cy="107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4800" y="3754438"/>
            <a:ext cx="1752600" cy="284162"/>
            <a:chOff x="96" y="2317"/>
            <a:chExt cx="1104" cy="179"/>
          </a:xfrm>
        </p:grpSpPr>
        <p:sp>
          <p:nvSpPr>
            <p:cNvPr id="241683" name="Text Box 19"/>
            <p:cNvSpPr txBox="1">
              <a:spLocks noChangeArrowheads="1"/>
            </p:cNvSpPr>
            <p:nvPr/>
          </p:nvSpPr>
          <p:spPr bwMode="auto">
            <a:xfrm>
              <a:off x="96" y="2317"/>
              <a:ext cx="733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200" b="1">
                  <a:latin typeface="Comic Sans MS" charset="0"/>
                </a:rPr>
                <a:t>0.5x</a:t>
              </a:r>
              <a:r>
                <a:rPr lang="en-US" sz="1200" b="1">
                  <a:latin typeface="Comic Sans MS" charset="0"/>
                  <a:sym typeface="Symbol" charset="2"/>
                </a:rPr>
                <a:t>10</a:t>
              </a:r>
              <a:r>
                <a:rPr lang="en-US" sz="1200" b="1" baseline="30000">
                  <a:latin typeface="Comic Sans MS" charset="0"/>
                  <a:sym typeface="Symbol" charset="2"/>
                </a:rPr>
                <a:t>32</a:t>
              </a:r>
              <a:r>
                <a:rPr lang="en-US" sz="1200" b="1">
                  <a:latin typeface="Comic Sans MS" charset="0"/>
                  <a:sym typeface="Symbol" charset="2"/>
                </a:rPr>
                <a:t> bar</a:t>
              </a:r>
              <a:endParaRPr lang="en-US" sz="1200" b="1">
                <a:latin typeface="Comic Sans MS" charset="0"/>
              </a:endParaRPr>
            </a:p>
          </p:txBody>
        </p:sp>
        <p:sp>
          <p:nvSpPr>
            <p:cNvPr id="241684" name="Line 20"/>
            <p:cNvSpPr>
              <a:spLocks noChangeShapeType="1"/>
            </p:cNvSpPr>
            <p:nvPr/>
          </p:nvSpPr>
          <p:spPr bwMode="auto">
            <a:xfrm>
              <a:off x="829" y="2400"/>
              <a:ext cx="37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2" grpId="0" animBg="1" autoUpdateAnimBg="0"/>
      <p:bldGraphic spid="20" grpId="0">
        <p:bldSub>
          <a:bldChart bld="series"/>
        </p:bldSub>
      </p:bldGraphic>
      <p:bldP spid="241677" grpId="0" animBg="1" autoUpdateAnimBg="0"/>
      <p:bldP spid="241679" grpId="0" animBg="1" autoUpdateAnimBg="0"/>
      <p:bldP spid="241680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432050"/>
            <a:ext cx="59436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4" name="Comment 4"/>
          <p:cNvSpPr>
            <a:spLocks noChangeAspect="1" noChangeArrowheads="1"/>
          </p:cNvSpPr>
          <p:nvPr/>
        </p:nvSpPr>
        <p:spPr bwMode="auto">
          <a:xfrm>
            <a:off x="2590800" y="6207125"/>
            <a:ext cx="35052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QCDOC computing center at BNL</a:t>
            </a:r>
          </a:p>
        </p:txBody>
      </p:sp>
      <p:sp>
        <p:nvSpPr>
          <p:cNvPr id="230405" name="Comment 5"/>
          <p:cNvSpPr>
            <a:spLocks noChangeAspect="1" noChangeArrowheads="1"/>
          </p:cNvSpPr>
          <p:nvPr/>
        </p:nvSpPr>
        <p:spPr bwMode="auto">
          <a:xfrm>
            <a:off x="304800" y="6207125"/>
            <a:ext cx="12954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10 TFlops</a:t>
            </a:r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Neporuchová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QCD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QCD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mřížce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304800" y="792540"/>
            <a:ext cx="8686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Numerický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výpočet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dráhového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integrálu</a:t>
            </a:r>
            <a:endParaRPr lang="en-US" sz="2400" dirty="0" smtClean="0">
              <a:solidFill>
                <a:schemeClr val="accent2"/>
              </a:solidFill>
              <a:latin typeface="Comic Sans MS" charset="0"/>
            </a:endParaRPr>
          </a:p>
          <a:p>
            <a:pPr algn="l"/>
            <a:r>
              <a:rPr lang="en-US" sz="2400" dirty="0">
                <a:solidFill>
                  <a:schemeClr val="accent2"/>
                </a:solidFill>
                <a:latin typeface="Comic Sans MS" charset="0"/>
              </a:rPr>
              <a:t>                                          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pomocí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prostoro-časové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charset="0"/>
              </a:rPr>
              <a:t>mřížky</a:t>
            </a:r>
            <a:r>
              <a:rPr lang="en-US" sz="2400" dirty="0" smtClean="0">
                <a:solidFill>
                  <a:schemeClr val="accent2"/>
                </a:solidFill>
                <a:latin typeface="Comic Sans MS" charset="0"/>
              </a:rPr>
              <a:t> </a:t>
            </a:r>
          </a:p>
          <a:p>
            <a:pPr algn="l"/>
            <a:endParaRPr lang="en-US" sz="2400" dirty="0">
              <a:solidFill>
                <a:schemeClr val="accent2"/>
              </a:solidFill>
              <a:latin typeface="Comic Sans MS" charset="0"/>
            </a:endParaRPr>
          </a:p>
        </p:txBody>
      </p:sp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432050"/>
            <a:ext cx="2389188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11" name="Line 11"/>
          <p:cNvSpPr>
            <a:spLocks noChangeShapeType="1"/>
          </p:cNvSpPr>
          <p:nvPr/>
        </p:nvSpPr>
        <p:spPr bwMode="auto">
          <a:xfrm>
            <a:off x="6781800" y="51816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0412" name="Text Box 12"/>
          <p:cNvSpPr txBox="1">
            <a:spLocks noChangeArrowheads="1"/>
          </p:cNvSpPr>
          <p:nvPr/>
        </p:nvSpPr>
        <p:spPr bwMode="auto">
          <a:xfrm>
            <a:off x="6324600" y="6186488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Comic Sans MS" charset="0"/>
              </a:rPr>
              <a:t>N.B.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</a:rPr>
              <a:t>Cena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</a:rPr>
              <a:t>roste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charset="0"/>
              </a:rPr>
              <a:t>jako</a:t>
            </a:r>
            <a:r>
              <a:rPr lang="en-US" sz="180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N</a:t>
            </a:r>
            <a:r>
              <a:rPr lang="en-US" sz="1800" baseline="30000" dirty="0" smtClean="0">
                <a:solidFill>
                  <a:srgbClr val="FF0000"/>
                </a:solidFill>
              </a:rPr>
              <a:t>7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230413" name="Text Box 13"/>
          <p:cNvSpPr txBox="1">
            <a:spLocks noChangeArrowheads="1"/>
          </p:cNvSpPr>
          <p:nvPr/>
        </p:nvSpPr>
        <p:spPr bwMode="auto">
          <a:xfrm>
            <a:off x="7359650" y="5105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i="1">
                <a:solidFill>
                  <a:srgbClr val="FF3300"/>
                </a:solidFill>
              </a:rPr>
              <a:t>a</a:t>
            </a:r>
          </a:p>
        </p:txBody>
      </p:sp>
      <p:pic>
        <p:nvPicPr>
          <p:cNvPr id="23041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3657600" cy="5175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230416" name="Text Box 16"/>
          <p:cNvSpPr txBox="1">
            <a:spLocks noChangeArrowheads="1"/>
          </p:cNvSpPr>
          <p:nvPr/>
        </p:nvSpPr>
        <p:spPr bwMode="auto">
          <a:xfrm>
            <a:off x="6311900" y="5638800"/>
            <a:ext cx="2850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MMI10" charset="0"/>
              </a:rPr>
              <a:t>V </a:t>
            </a:r>
            <a:r>
              <a:rPr lang="en-US" sz="2000" dirty="0">
                <a:solidFill>
                  <a:srgbClr val="FF0000"/>
                </a:solidFill>
                <a:latin typeface="CMR10" charset="0"/>
              </a:rPr>
              <a:t>= (</a:t>
            </a:r>
            <a:r>
              <a:rPr lang="en-US" sz="2000" dirty="0">
                <a:solidFill>
                  <a:srgbClr val="FF0000"/>
                </a:solidFill>
                <a:latin typeface="CMMI10" charset="0"/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  <a:latin typeface="CMMI7" charset="0"/>
              </a:rPr>
              <a:t>σ</a:t>
            </a:r>
            <a:r>
              <a:rPr lang="en-US" sz="2000" dirty="0">
                <a:solidFill>
                  <a:srgbClr val="FF0000"/>
                </a:solidFill>
                <a:latin typeface="CMMI7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MMI10" charset="0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CMR10" charset="0"/>
              </a:rPr>
              <a:t>)</a:t>
            </a:r>
            <a:r>
              <a:rPr lang="en-US" sz="2000" baseline="30000" dirty="0">
                <a:solidFill>
                  <a:srgbClr val="FF0000"/>
                </a:solidFill>
                <a:latin typeface="CMR7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CMR7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MMI10" charset="0"/>
              </a:rPr>
              <a:t>, T</a:t>
            </a:r>
            <a:r>
              <a:rPr lang="en-US" sz="2000" baseline="30000" dirty="0">
                <a:solidFill>
                  <a:srgbClr val="FF0000"/>
                </a:solidFill>
                <a:latin typeface="CMSY7" charset="0"/>
              </a:rPr>
              <a:t>-</a:t>
            </a:r>
            <a:r>
              <a:rPr lang="en-US" sz="2000" baseline="30000" dirty="0">
                <a:solidFill>
                  <a:srgbClr val="FF0000"/>
                </a:solidFill>
                <a:latin typeface="CMR7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CMR7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MR10" charset="0"/>
              </a:rPr>
              <a:t>= </a:t>
            </a:r>
            <a:r>
              <a:rPr lang="en-US" sz="2000" dirty="0">
                <a:solidFill>
                  <a:srgbClr val="FF0000"/>
                </a:solidFill>
                <a:latin typeface="CMMI10" charset="0"/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  <a:latin typeface="CMMI7" charset="0"/>
              </a:rPr>
              <a:t>τ</a:t>
            </a:r>
            <a:r>
              <a:rPr lang="en-US" sz="2000" dirty="0">
                <a:solidFill>
                  <a:srgbClr val="FF0000"/>
                </a:solidFill>
                <a:latin typeface="CMMI7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MMI10" charset="0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CMMI10" charset="0"/>
              </a:rPr>
              <a:t> ,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36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Deconfinement</a:t>
            </a:r>
            <a:endParaRPr lang="en-US" sz="3600" b="1" i="1" dirty="0">
              <a:solidFill>
                <a:srgbClr val="EC0E0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>
                <a:latin typeface="Comic Sans MS" charset="0"/>
              </a:rPr>
              <a:t>LQCD predicts a </a:t>
            </a:r>
            <a:r>
              <a:rPr lang="en-US">
                <a:solidFill>
                  <a:srgbClr val="CC3300"/>
                </a:solidFill>
                <a:latin typeface="Comic Sans MS" charset="0"/>
              </a:rPr>
              <a:t>phase transition</a:t>
            </a:r>
            <a:r>
              <a:rPr lang="en-US">
                <a:latin typeface="Comic Sans MS" charset="0"/>
              </a:rPr>
              <a:t> to a 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q</a:t>
            </a:r>
            <a:r>
              <a:rPr lang="en-GB">
                <a:solidFill>
                  <a:srgbClr val="00CC00"/>
                </a:solidFill>
                <a:latin typeface="Comic Sans MS" charset="0"/>
              </a:rPr>
              <a:t>u</a:t>
            </a:r>
            <a:r>
              <a:rPr lang="en-GB">
                <a:solidFill>
                  <a:srgbClr val="0066FF"/>
                </a:solidFill>
                <a:latin typeface="Comic Sans MS" charset="0"/>
              </a:rPr>
              <a:t>a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r</a:t>
            </a:r>
            <a:r>
              <a:rPr lang="en-GB">
                <a:solidFill>
                  <a:srgbClr val="00CC00"/>
                </a:solidFill>
                <a:latin typeface="Comic Sans MS" charset="0"/>
              </a:rPr>
              <a:t>k</a:t>
            </a:r>
            <a:r>
              <a:rPr lang="en-GB">
                <a:latin typeface="Comic Sans MS" charset="0"/>
              </a:rPr>
              <a:t>-</a:t>
            </a:r>
            <a:r>
              <a:rPr lang="en-GB">
                <a:solidFill>
                  <a:srgbClr val="0066FF"/>
                </a:solidFill>
                <a:latin typeface="Comic Sans MS" charset="0"/>
              </a:rPr>
              <a:t>g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l</a:t>
            </a:r>
            <a:r>
              <a:rPr lang="en-GB">
                <a:solidFill>
                  <a:srgbClr val="00CC00"/>
                </a:solidFill>
                <a:latin typeface="Comic Sans MS" charset="0"/>
              </a:rPr>
              <a:t>u</a:t>
            </a:r>
            <a:r>
              <a:rPr lang="en-GB">
                <a:solidFill>
                  <a:srgbClr val="0066FF"/>
                </a:solidFill>
                <a:latin typeface="Comic Sans MS" charset="0"/>
              </a:rPr>
              <a:t>o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n</a:t>
            </a:r>
            <a:r>
              <a:rPr lang="en-GB">
                <a:latin typeface="Comic Sans MS" charset="0"/>
              </a:rPr>
              <a:t> </a:t>
            </a:r>
            <a:r>
              <a:rPr lang="en-GB">
                <a:solidFill>
                  <a:srgbClr val="00CC00"/>
                </a:solidFill>
                <a:latin typeface="Comic Sans MS" charset="0"/>
              </a:rPr>
              <a:t>p</a:t>
            </a:r>
            <a:r>
              <a:rPr lang="en-GB">
                <a:solidFill>
                  <a:srgbClr val="0066FF"/>
                </a:solidFill>
                <a:latin typeface="Comic Sans MS" charset="0"/>
              </a:rPr>
              <a:t>l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a</a:t>
            </a:r>
            <a:r>
              <a:rPr lang="en-GB">
                <a:solidFill>
                  <a:srgbClr val="00CC00"/>
                </a:solidFill>
                <a:latin typeface="Comic Sans MS" charset="0"/>
              </a:rPr>
              <a:t>s</a:t>
            </a:r>
            <a:r>
              <a:rPr lang="en-GB">
                <a:solidFill>
                  <a:srgbClr val="0066FF"/>
                </a:solidFill>
                <a:latin typeface="Comic Sans MS" charset="0"/>
              </a:rPr>
              <a:t>m</a:t>
            </a:r>
            <a:r>
              <a:rPr lang="en-GB">
                <a:solidFill>
                  <a:srgbClr val="FF0000"/>
                </a:solidFill>
                <a:latin typeface="Comic Sans MS" charset="0"/>
              </a:rPr>
              <a:t>a</a:t>
            </a:r>
            <a:r>
              <a:rPr lang="en-US">
                <a:latin typeface="Comic Sans MS" charset="0"/>
              </a:rPr>
              <a:t> where the long range confining force is screened.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467600" y="1676400"/>
            <a:ext cx="1524000" cy="1752600"/>
            <a:chOff x="3217" y="2960"/>
            <a:chExt cx="960" cy="1104"/>
          </a:xfrm>
        </p:grpSpPr>
        <p:sp>
          <p:nvSpPr>
            <p:cNvPr id="226310" name="Rectangle 6"/>
            <p:cNvSpPr>
              <a:spLocks noChangeArrowheads="1"/>
            </p:cNvSpPr>
            <p:nvPr/>
          </p:nvSpPr>
          <p:spPr bwMode="auto">
            <a:xfrm>
              <a:off x="3217" y="2960"/>
              <a:ext cx="960" cy="1104"/>
            </a:xfrm>
            <a:prstGeom prst="rect">
              <a:avLst/>
            </a:pr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6311" name="Oval 7"/>
            <p:cNvSpPr>
              <a:spLocks noChangeArrowheads="1"/>
            </p:cNvSpPr>
            <p:nvPr/>
          </p:nvSpPr>
          <p:spPr bwMode="auto">
            <a:xfrm>
              <a:off x="3504" y="2984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408" y="3144"/>
              <a:ext cx="152" cy="152"/>
              <a:chOff x="3408" y="3144"/>
              <a:chExt cx="152" cy="152"/>
            </a:xfrm>
          </p:grpSpPr>
          <p:sp>
            <p:nvSpPr>
              <p:cNvPr id="226313" name="Oval 9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14" name="Line 10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26315" name="Oval 11"/>
            <p:cNvSpPr>
              <a:spLocks noChangeArrowheads="1"/>
            </p:cNvSpPr>
            <p:nvPr/>
          </p:nvSpPr>
          <p:spPr bwMode="auto">
            <a:xfrm>
              <a:off x="3456" y="3568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592" y="3080"/>
              <a:ext cx="152" cy="152"/>
              <a:chOff x="3408" y="3144"/>
              <a:chExt cx="152" cy="152"/>
            </a:xfrm>
          </p:grpSpPr>
          <p:sp>
            <p:nvSpPr>
              <p:cNvPr id="226317" name="Oval 13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18" name="Line 14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26319" name="Oval 15"/>
            <p:cNvSpPr>
              <a:spLocks noChangeArrowheads="1"/>
            </p:cNvSpPr>
            <p:nvPr/>
          </p:nvSpPr>
          <p:spPr bwMode="auto">
            <a:xfrm>
              <a:off x="3304" y="3584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752" y="2984"/>
              <a:ext cx="152" cy="152"/>
              <a:chOff x="3408" y="3144"/>
              <a:chExt cx="152" cy="152"/>
            </a:xfrm>
          </p:grpSpPr>
          <p:sp>
            <p:nvSpPr>
              <p:cNvPr id="226321" name="Oval 17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22" name="Line 18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26323" name="Oval 19"/>
            <p:cNvSpPr>
              <a:spLocks noChangeArrowheads="1"/>
            </p:cNvSpPr>
            <p:nvPr/>
          </p:nvSpPr>
          <p:spPr bwMode="auto">
            <a:xfrm>
              <a:off x="3280" y="3072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4" name="Oval 20"/>
            <p:cNvSpPr>
              <a:spLocks noChangeArrowheads="1"/>
            </p:cNvSpPr>
            <p:nvPr/>
          </p:nvSpPr>
          <p:spPr bwMode="auto">
            <a:xfrm>
              <a:off x="4024" y="2976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5" name="Oval 21"/>
            <p:cNvSpPr>
              <a:spLocks noChangeArrowheads="1"/>
            </p:cNvSpPr>
            <p:nvPr/>
          </p:nvSpPr>
          <p:spPr bwMode="auto">
            <a:xfrm>
              <a:off x="3560" y="3424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6" name="Oval 22"/>
            <p:cNvSpPr>
              <a:spLocks noChangeArrowheads="1"/>
            </p:cNvSpPr>
            <p:nvPr/>
          </p:nvSpPr>
          <p:spPr bwMode="auto">
            <a:xfrm>
              <a:off x="3672" y="3912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7" name="Oval 23"/>
            <p:cNvSpPr>
              <a:spLocks noChangeArrowheads="1"/>
            </p:cNvSpPr>
            <p:nvPr/>
          </p:nvSpPr>
          <p:spPr bwMode="auto">
            <a:xfrm>
              <a:off x="3592" y="3720"/>
              <a:ext cx="152" cy="152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8" name="Oval 24"/>
            <p:cNvSpPr>
              <a:spLocks noChangeArrowheads="1"/>
            </p:cNvSpPr>
            <p:nvPr/>
          </p:nvSpPr>
          <p:spPr bwMode="auto">
            <a:xfrm>
              <a:off x="3768" y="3184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29" name="Oval 25"/>
            <p:cNvSpPr>
              <a:spLocks noChangeArrowheads="1"/>
            </p:cNvSpPr>
            <p:nvPr/>
          </p:nvSpPr>
          <p:spPr bwMode="auto">
            <a:xfrm>
              <a:off x="3936" y="3096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0" name="Oval 26"/>
            <p:cNvSpPr>
              <a:spLocks noChangeArrowheads="1"/>
            </p:cNvSpPr>
            <p:nvPr/>
          </p:nvSpPr>
          <p:spPr bwMode="auto">
            <a:xfrm>
              <a:off x="3736" y="3760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1" name="Oval 27"/>
            <p:cNvSpPr>
              <a:spLocks noChangeArrowheads="1"/>
            </p:cNvSpPr>
            <p:nvPr/>
          </p:nvSpPr>
          <p:spPr bwMode="auto">
            <a:xfrm>
              <a:off x="3832" y="3856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2" name="Oval 28"/>
            <p:cNvSpPr>
              <a:spLocks noChangeArrowheads="1"/>
            </p:cNvSpPr>
            <p:nvPr/>
          </p:nvSpPr>
          <p:spPr bwMode="auto">
            <a:xfrm>
              <a:off x="3248" y="3736"/>
              <a:ext cx="152" cy="1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3" name="Oval 29"/>
            <p:cNvSpPr>
              <a:spLocks noChangeArrowheads="1"/>
            </p:cNvSpPr>
            <p:nvPr/>
          </p:nvSpPr>
          <p:spPr bwMode="auto">
            <a:xfrm>
              <a:off x="3696" y="3480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4" name="Oval 30"/>
            <p:cNvSpPr>
              <a:spLocks noChangeArrowheads="1"/>
            </p:cNvSpPr>
            <p:nvPr/>
          </p:nvSpPr>
          <p:spPr bwMode="auto">
            <a:xfrm>
              <a:off x="3792" y="3576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5" name="Oval 31"/>
            <p:cNvSpPr>
              <a:spLocks noChangeArrowheads="1"/>
            </p:cNvSpPr>
            <p:nvPr/>
          </p:nvSpPr>
          <p:spPr bwMode="auto">
            <a:xfrm>
              <a:off x="3888" y="3672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6" name="Oval 32"/>
            <p:cNvSpPr>
              <a:spLocks noChangeArrowheads="1"/>
            </p:cNvSpPr>
            <p:nvPr/>
          </p:nvSpPr>
          <p:spPr bwMode="auto">
            <a:xfrm>
              <a:off x="3536" y="3568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sp>
          <p:nvSpPr>
            <p:cNvPr id="226337" name="Oval 33"/>
            <p:cNvSpPr>
              <a:spLocks noChangeArrowheads="1"/>
            </p:cNvSpPr>
            <p:nvPr/>
          </p:nvSpPr>
          <p:spPr bwMode="auto">
            <a:xfrm>
              <a:off x="3224" y="3192"/>
              <a:ext cx="152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q</a:t>
              </a:r>
            </a:p>
          </p:txBody>
        </p: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3328" y="3872"/>
              <a:ext cx="152" cy="152"/>
              <a:chOff x="3408" y="3144"/>
              <a:chExt cx="152" cy="152"/>
            </a:xfrm>
          </p:grpSpPr>
          <p:sp>
            <p:nvSpPr>
              <p:cNvPr id="226339" name="Oval 35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40" name="Line 36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3272" y="3312"/>
              <a:ext cx="152" cy="152"/>
              <a:chOff x="3408" y="3144"/>
              <a:chExt cx="152" cy="152"/>
            </a:xfrm>
          </p:grpSpPr>
          <p:sp>
            <p:nvSpPr>
              <p:cNvPr id="226342" name="Oval 38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43" name="Line 39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3760" y="3424"/>
              <a:ext cx="152" cy="152"/>
              <a:chOff x="3408" y="3144"/>
              <a:chExt cx="152" cy="152"/>
            </a:xfrm>
          </p:grpSpPr>
          <p:sp>
            <p:nvSpPr>
              <p:cNvPr id="226345" name="Oval 41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46" name="Line 42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3824" y="3120"/>
              <a:ext cx="152" cy="152"/>
              <a:chOff x="3408" y="3144"/>
              <a:chExt cx="152" cy="152"/>
            </a:xfrm>
          </p:grpSpPr>
          <p:sp>
            <p:nvSpPr>
              <p:cNvPr id="226348" name="Oval 44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49" name="Line 45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3440" y="3296"/>
              <a:ext cx="152" cy="152"/>
              <a:chOff x="3408" y="3144"/>
              <a:chExt cx="152" cy="152"/>
            </a:xfrm>
          </p:grpSpPr>
          <p:sp>
            <p:nvSpPr>
              <p:cNvPr id="226351" name="Oval 47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52" name="Line 48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>
              <a:off x="3568" y="3256"/>
              <a:ext cx="152" cy="152"/>
              <a:chOff x="3408" y="3144"/>
              <a:chExt cx="152" cy="152"/>
            </a:xfrm>
          </p:grpSpPr>
          <p:sp>
            <p:nvSpPr>
              <p:cNvPr id="226354" name="Oval 50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55" name="Line 51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2" name="Group 52"/>
            <p:cNvGrpSpPr>
              <a:grpSpLocks/>
            </p:cNvGrpSpPr>
            <p:nvPr/>
          </p:nvGrpSpPr>
          <p:grpSpPr bwMode="auto">
            <a:xfrm>
              <a:off x="3456" y="3736"/>
              <a:ext cx="152" cy="152"/>
              <a:chOff x="3408" y="3144"/>
              <a:chExt cx="152" cy="152"/>
            </a:xfrm>
          </p:grpSpPr>
          <p:sp>
            <p:nvSpPr>
              <p:cNvPr id="226357" name="Oval 53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58" name="Line 54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3888" y="3264"/>
              <a:ext cx="152" cy="152"/>
              <a:chOff x="3408" y="3144"/>
              <a:chExt cx="152" cy="152"/>
            </a:xfrm>
          </p:grpSpPr>
          <p:sp>
            <p:nvSpPr>
              <p:cNvPr id="226360" name="Oval 56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61" name="Line 57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3880" y="3368"/>
              <a:ext cx="152" cy="152"/>
              <a:chOff x="3408" y="3144"/>
              <a:chExt cx="152" cy="152"/>
            </a:xfrm>
          </p:grpSpPr>
          <p:sp>
            <p:nvSpPr>
              <p:cNvPr id="226363" name="Oval 59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64" name="Line 60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5" name="Group 61"/>
            <p:cNvGrpSpPr>
              <a:grpSpLocks/>
            </p:cNvGrpSpPr>
            <p:nvPr/>
          </p:nvGrpSpPr>
          <p:grpSpPr bwMode="auto">
            <a:xfrm>
              <a:off x="3968" y="3512"/>
              <a:ext cx="152" cy="152"/>
              <a:chOff x="3408" y="3144"/>
              <a:chExt cx="152" cy="152"/>
            </a:xfrm>
          </p:grpSpPr>
          <p:sp>
            <p:nvSpPr>
              <p:cNvPr id="226366" name="Oval 62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67" name="Line 63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>
              <a:off x="3368" y="3440"/>
              <a:ext cx="152" cy="152"/>
              <a:chOff x="3408" y="3144"/>
              <a:chExt cx="152" cy="152"/>
            </a:xfrm>
          </p:grpSpPr>
          <p:sp>
            <p:nvSpPr>
              <p:cNvPr id="226369" name="Oval 65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70" name="Line 66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7" name="Group 67"/>
            <p:cNvGrpSpPr>
              <a:grpSpLocks/>
            </p:cNvGrpSpPr>
            <p:nvPr/>
          </p:nvGrpSpPr>
          <p:grpSpPr bwMode="auto">
            <a:xfrm>
              <a:off x="3544" y="3840"/>
              <a:ext cx="152" cy="152"/>
              <a:chOff x="3408" y="3144"/>
              <a:chExt cx="152" cy="152"/>
            </a:xfrm>
          </p:grpSpPr>
          <p:sp>
            <p:nvSpPr>
              <p:cNvPr id="226372" name="Oval 68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73" name="Line 69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8" name="Group 70"/>
            <p:cNvGrpSpPr>
              <a:grpSpLocks/>
            </p:cNvGrpSpPr>
            <p:nvPr/>
          </p:nvGrpSpPr>
          <p:grpSpPr bwMode="auto">
            <a:xfrm>
              <a:off x="4008" y="3648"/>
              <a:ext cx="152" cy="152"/>
              <a:chOff x="3408" y="3144"/>
              <a:chExt cx="152" cy="152"/>
            </a:xfrm>
          </p:grpSpPr>
          <p:sp>
            <p:nvSpPr>
              <p:cNvPr id="226375" name="Oval 71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76" name="Line 72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19" name="Group 73"/>
            <p:cNvGrpSpPr>
              <a:grpSpLocks/>
            </p:cNvGrpSpPr>
            <p:nvPr/>
          </p:nvGrpSpPr>
          <p:grpSpPr bwMode="auto">
            <a:xfrm>
              <a:off x="4008" y="3808"/>
              <a:ext cx="152" cy="152"/>
              <a:chOff x="3408" y="3144"/>
              <a:chExt cx="152" cy="152"/>
            </a:xfrm>
          </p:grpSpPr>
          <p:sp>
            <p:nvSpPr>
              <p:cNvPr id="226378" name="Oval 74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79" name="Line 75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0" name="Group 76"/>
            <p:cNvGrpSpPr>
              <a:grpSpLocks/>
            </p:cNvGrpSpPr>
            <p:nvPr/>
          </p:nvGrpSpPr>
          <p:grpSpPr bwMode="auto">
            <a:xfrm>
              <a:off x="3672" y="3336"/>
              <a:ext cx="152" cy="152"/>
              <a:chOff x="3408" y="3144"/>
              <a:chExt cx="152" cy="152"/>
            </a:xfrm>
          </p:grpSpPr>
          <p:sp>
            <p:nvSpPr>
              <p:cNvPr id="226381" name="Oval 77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82" name="Line 78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1" name="Group 79"/>
            <p:cNvGrpSpPr>
              <a:grpSpLocks/>
            </p:cNvGrpSpPr>
            <p:nvPr/>
          </p:nvGrpSpPr>
          <p:grpSpPr bwMode="auto">
            <a:xfrm>
              <a:off x="3344" y="2960"/>
              <a:ext cx="152" cy="152"/>
              <a:chOff x="3408" y="3144"/>
              <a:chExt cx="152" cy="152"/>
            </a:xfrm>
          </p:grpSpPr>
          <p:sp>
            <p:nvSpPr>
              <p:cNvPr id="226384" name="Oval 80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85" name="Line 81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2" name="Group 82"/>
            <p:cNvGrpSpPr>
              <a:grpSpLocks/>
            </p:cNvGrpSpPr>
            <p:nvPr/>
          </p:nvGrpSpPr>
          <p:grpSpPr bwMode="auto">
            <a:xfrm>
              <a:off x="3992" y="3360"/>
              <a:ext cx="152" cy="152"/>
              <a:chOff x="3408" y="3144"/>
              <a:chExt cx="152" cy="152"/>
            </a:xfrm>
          </p:grpSpPr>
          <p:sp>
            <p:nvSpPr>
              <p:cNvPr id="226387" name="Oval 83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88" name="Line 84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3" name="Group 85"/>
            <p:cNvGrpSpPr>
              <a:grpSpLocks/>
            </p:cNvGrpSpPr>
            <p:nvPr/>
          </p:nvGrpSpPr>
          <p:grpSpPr bwMode="auto">
            <a:xfrm>
              <a:off x="3968" y="3168"/>
              <a:ext cx="152" cy="152"/>
              <a:chOff x="3408" y="3144"/>
              <a:chExt cx="152" cy="152"/>
            </a:xfrm>
          </p:grpSpPr>
          <p:sp>
            <p:nvSpPr>
              <p:cNvPr id="226390" name="Oval 86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91" name="Line 87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4" name="Group 88"/>
            <p:cNvGrpSpPr>
              <a:grpSpLocks/>
            </p:cNvGrpSpPr>
            <p:nvPr/>
          </p:nvGrpSpPr>
          <p:grpSpPr bwMode="auto">
            <a:xfrm>
              <a:off x="3672" y="3592"/>
              <a:ext cx="152" cy="152"/>
              <a:chOff x="3408" y="3144"/>
              <a:chExt cx="152" cy="152"/>
            </a:xfrm>
          </p:grpSpPr>
          <p:sp>
            <p:nvSpPr>
              <p:cNvPr id="226393" name="Oval 89"/>
              <p:cNvSpPr>
                <a:spLocks noChangeArrowheads="1"/>
              </p:cNvSpPr>
              <p:nvPr/>
            </p:nvSpPr>
            <p:spPr bwMode="auto">
              <a:xfrm>
                <a:off x="3408" y="3144"/>
                <a:ext cx="152" cy="152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q</a:t>
                </a:r>
              </a:p>
            </p:txBody>
          </p:sp>
          <p:sp>
            <p:nvSpPr>
              <p:cNvPr id="226394" name="Line 90"/>
              <p:cNvSpPr>
                <a:spLocks noChangeShapeType="1"/>
              </p:cNvSpPr>
              <p:nvPr/>
            </p:nvSpPr>
            <p:spPr bwMode="auto">
              <a:xfrm flipV="1">
                <a:off x="3440" y="317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5" name="Group 91"/>
          <p:cNvGrpSpPr>
            <a:grpSpLocks/>
          </p:cNvGrpSpPr>
          <p:nvPr/>
        </p:nvGrpSpPr>
        <p:grpSpPr bwMode="auto">
          <a:xfrm>
            <a:off x="152400" y="4384675"/>
            <a:ext cx="1571625" cy="1635125"/>
            <a:chOff x="0" y="3288"/>
            <a:chExt cx="990" cy="1030"/>
          </a:xfrm>
        </p:grpSpPr>
        <p:sp>
          <p:nvSpPr>
            <p:cNvPr id="226396" name="Rectangle 92"/>
            <p:cNvSpPr>
              <a:spLocks noChangeArrowheads="1"/>
            </p:cNvSpPr>
            <p:nvPr/>
          </p:nvSpPr>
          <p:spPr bwMode="auto">
            <a:xfrm>
              <a:off x="0" y="3288"/>
              <a:ext cx="990" cy="1030"/>
            </a:xfrm>
            <a:prstGeom prst="rect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26" name="Group 93"/>
            <p:cNvGrpSpPr>
              <a:grpSpLocks/>
            </p:cNvGrpSpPr>
            <p:nvPr/>
          </p:nvGrpSpPr>
          <p:grpSpPr bwMode="auto">
            <a:xfrm>
              <a:off x="54" y="3301"/>
              <a:ext cx="319" cy="330"/>
              <a:chOff x="54" y="3301"/>
              <a:chExt cx="319" cy="330"/>
            </a:xfrm>
          </p:grpSpPr>
          <p:sp>
            <p:nvSpPr>
              <p:cNvPr id="226398" name="Oval 94"/>
              <p:cNvSpPr>
                <a:spLocks noChangeArrowheads="1"/>
              </p:cNvSpPr>
              <p:nvPr/>
            </p:nvSpPr>
            <p:spPr bwMode="auto">
              <a:xfrm>
                <a:off x="65" y="3350"/>
                <a:ext cx="296" cy="2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6399" name="Text Box 95"/>
              <p:cNvSpPr txBox="1">
                <a:spLocks noChangeArrowheads="1"/>
              </p:cNvSpPr>
              <p:nvPr/>
            </p:nvSpPr>
            <p:spPr bwMode="auto">
              <a:xfrm>
                <a:off x="169" y="3397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chemeClr val="accent2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226400" name="Text Box 96"/>
              <p:cNvSpPr txBox="1">
                <a:spLocks noChangeArrowheads="1"/>
              </p:cNvSpPr>
              <p:nvPr/>
            </p:nvSpPr>
            <p:spPr bwMode="auto">
              <a:xfrm>
                <a:off x="103" y="3301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26401" name="Text Box 97"/>
              <p:cNvSpPr txBox="1">
                <a:spLocks noChangeArrowheads="1"/>
              </p:cNvSpPr>
              <p:nvPr/>
            </p:nvSpPr>
            <p:spPr bwMode="auto">
              <a:xfrm>
                <a:off x="54" y="3400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0099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009900"/>
                  </a:solidFill>
                  <a:latin typeface="Arial" charset="0"/>
                </a:endParaRPr>
              </a:p>
            </p:txBody>
          </p:sp>
        </p:grpSp>
        <p:grpSp>
          <p:nvGrpSpPr>
            <p:cNvPr id="27" name="Group 98"/>
            <p:cNvGrpSpPr>
              <a:grpSpLocks/>
            </p:cNvGrpSpPr>
            <p:nvPr/>
          </p:nvGrpSpPr>
          <p:grpSpPr bwMode="auto">
            <a:xfrm>
              <a:off x="557" y="3945"/>
              <a:ext cx="314" cy="359"/>
              <a:chOff x="557" y="3945"/>
              <a:chExt cx="314" cy="359"/>
            </a:xfrm>
          </p:grpSpPr>
          <p:sp>
            <p:nvSpPr>
              <p:cNvPr id="226403" name="Oval 99"/>
              <p:cNvSpPr>
                <a:spLocks noChangeArrowheads="1"/>
              </p:cNvSpPr>
              <p:nvPr/>
            </p:nvSpPr>
            <p:spPr bwMode="auto">
              <a:xfrm>
                <a:off x="557" y="4016"/>
                <a:ext cx="297" cy="2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6404" name="Text Box 100"/>
              <p:cNvSpPr txBox="1">
                <a:spLocks noChangeArrowheads="1"/>
              </p:cNvSpPr>
              <p:nvPr/>
            </p:nvSpPr>
            <p:spPr bwMode="auto">
              <a:xfrm>
                <a:off x="667" y="3995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26405" name="Text Box 101"/>
              <p:cNvSpPr txBox="1">
                <a:spLocks noChangeArrowheads="1"/>
              </p:cNvSpPr>
              <p:nvPr/>
            </p:nvSpPr>
            <p:spPr bwMode="auto">
              <a:xfrm>
                <a:off x="559" y="3945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chemeClr val="accent2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226406" name="Text Box 102"/>
              <p:cNvSpPr txBox="1">
                <a:spLocks noChangeArrowheads="1"/>
              </p:cNvSpPr>
              <p:nvPr/>
            </p:nvSpPr>
            <p:spPr bwMode="auto">
              <a:xfrm>
                <a:off x="580" y="4072"/>
                <a:ext cx="204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0099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009900"/>
                  </a:solidFill>
                  <a:latin typeface="Arial" charset="0"/>
                </a:endParaRPr>
              </a:p>
            </p:txBody>
          </p:sp>
        </p:grpSp>
        <p:grpSp>
          <p:nvGrpSpPr>
            <p:cNvPr id="28" name="Group 103"/>
            <p:cNvGrpSpPr>
              <a:grpSpLocks/>
            </p:cNvGrpSpPr>
            <p:nvPr/>
          </p:nvGrpSpPr>
          <p:grpSpPr bwMode="auto">
            <a:xfrm>
              <a:off x="164" y="3565"/>
              <a:ext cx="321" cy="339"/>
              <a:chOff x="164" y="3565"/>
              <a:chExt cx="321" cy="339"/>
            </a:xfrm>
          </p:grpSpPr>
          <p:sp>
            <p:nvSpPr>
              <p:cNvPr id="226408" name="Oval 104"/>
              <p:cNvSpPr>
                <a:spLocks noChangeArrowheads="1"/>
              </p:cNvSpPr>
              <p:nvPr/>
            </p:nvSpPr>
            <p:spPr bwMode="auto">
              <a:xfrm>
                <a:off x="184" y="3622"/>
                <a:ext cx="298" cy="2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6409" name="Text Box 105"/>
              <p:cNvSpPr txBox="1">
                <a:spLocks noChangeArrowheads="1"/>
              </p:cNvSpPr>
              <p:nvPr/>
            </p:nvSpPr>
            <p:spPr bwMode="auto">
              <a:xfrm>
                <a:off x="219" y="3673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0099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226410" name="Text Box 106"/>
              <p:cNvSpPr txBox="1">
                <a:spLocks noChangeArrowheads="1"/>
              </p:cNvSpPr>
              <p:nvPr/>
            </p:nvSpPr>
            <p:spPr bwMode="auto">
              <a:xfrm>
                <a:off x="281" y="3565"/>
                <a:ext cx="20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chemeClr val="accent2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226411" name="Text Box 107"/>
              <p:cNvSpPr txBox="1">
                <a:spLocks noChangeArrowheads="1"/>
              </p:cNvSpPr>
              <p:nvPr/>
            </p:nvSpPr>
            <p:spPr bwMode="auto">
              <a:xfrm>
                <a:off x="164" y="3573"/>
                <a:ext cx="204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9" name="Group 108"/>
            <p:cNvGrpSpPr>
              <a:grpSpLocks/>
            </p:cNvGrpSpPr>
            <p:nvPr/>
          </p:nvGrpSpPr>
          <p:grpSpPr bwMode="auto">
            <a:xfrm>
              <a:off x="541" y="3644"/>
              <a:ext cx="322" cy="335"/>
              <a:chOff x="541" y="3644"/>
              <a:chExt cx="322" cy="335"/>
            </a:xfrm>
          </p:grpSpPr>
          <p:sp>
            <p:nvSpPr>
              <p:cNvPr id="226413" name="Oval 109"/>
              <p:cNvSpPr>
                <a:spLocks noChangeArrowheads="1"/>
              </p:cNvSpPr>
              <p:nvPr/>
            </p:nvSpPr>
            <p:spPr bwMode="auto">
              <a:xfrm>
                <a:off x="567" y="3702"/>
                <a:ext cx="296" cy="2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6414" name="Text Box 110"/>
              <p:cNvSpPr txBox="1">
                <a:spLocks noChangeArrowheads="1"/>
              </p:cNvSpPr>
              <p:nvPr/>
            </p:nvSpPr>
            <p:spPr bwMode="auto">
              <a:xfrm>
                <a:off x="629" y="3748"/>
                <a:ext cx="20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26415" name="Text Box 111"/>
              <p:cNvSpPr txBox="1">
                <a:spLocks noChangeArrowheads="1"/>
              </p:cNvSpPr>
              <p:nvPr/>
            </p:nvSpPr>
            <p:spPr bwMode="auto">
              <a:xfrm>
                <a:off x="657" y="3644"/>
                <a:ext cx="20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chemeClr val="accent2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226416" name="Text Box 112"/>
              <p:cNvSpPr txBox="1">
                <a:spLocks noChangeArrowheads="1"/>
              </p:cNvSpPr>
              <p:nvPr/>
            </p:nvSpPr>
            <p:spPr bwMode="auto">
              <a:xfrm>
                <a:off x="541" y="3666"/>
                <a:ext cx="20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0099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009900"/>
                  </a:solidFill>
                  <a:latin typeface="Arial" charset="0"/>
                </a:endParaRPr>
              </a:p>
            </p:txBody>
          </p:sp>
        </p:grpSp>
        <p:grpSp>
          <p:nvGrpSpPr>
            <p:cNvPr id="30" name="Group 113"/>
            <p:cNvGrpSpPr>
              <a:grpSpLocks/>
            </p:cNvGrpSpPr>
            <p:nvPr/>
          </p:nvGrpSpPr>
          <p:grpSpPr bwMode="auto">
            <a:xfrm>
              <a:off x="93" y="3951"/>
              <a:ext cx="325" cy="271"/>
              <a:chOff x="93" y="3951"/>
              <a:chExt cx="325" cy="271"/>
            </a:xfrm>
          </p:grpSpPr>
          <p:sp>
            <p:nvSpPr>
              <p:cNvPr id="226418" name="Oval 114"/>
              <p:cNvSpPr>
                <a:spLocks noChangeArrowheads="1"/>
              </p:cNvSpPr>
              <p:nvPr/>
            </p:nvSpPr>
            <p:spPr bwMode="auto">
              <a:xfrm>
                <a:off x="114" y="3952"/>
                <a:ext cx="297" cy="2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grpSp>
            <p:nvGrpSpPr>
              <p:cNvPr id="31" name="Group 115"/>
              <p:cNvGrpSpPr>
                <a:grpSpLocks/>
              </p:cNvGrpSpPr>
              <p:nvPr/>
            </p:nvGrpSpPr>
            <p:grpSpPr bwMode="auto">
              <a:xfrm>
                <a:off x="93" y="3951"/>
                <a:ext cx="325" cy="246"/>
                <a:chOff x="231" y="3558"/>
                <a:chExt cx="381" cy="299"/>
              </a:xfrm>
            </p:grpSpPr>
            <p:sp>
              <p:nvSpPr>
                <p:cNvPr id="226420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231" y="3558"/>
                  <a:ext cx="204" cy="2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1800" b="1">
                      <a:solidFill>
                        <a:schemeClr val="accent2"/>
                      </a:solidFill>
                      <a:latin typeface="Helvetica" charset="0"/>
                    </a:rPr>
                    <a:t>q</a:t>
                  </a:r>
                  <a:endParaRPr lang="en-US" sz="1800" b="1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sp>
              <p:nvSpPr>
                <p:cNvPr id="226421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373" y="3577"/>
                  <a:ext cx="239" cy="2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1800" b="1">
                      <a:solidFill>
                        <a:schemeClr val="accent2"/>
                      </a:solidFill>
                      <a:latin typeface="Helvetica" charset="0"/>
                    </a:rPr>
                    <a:t>q</a:t>
                  </a:r>
                  <a:endParaRPr lang="en-US" sz="1800" b="1">
                    <a:solidFill>
                      <a:schemeClr val="accent2"/>
                    </a:solidFill>
                    <a:latin typeface="Arial" charset="0"/>
                  </a:endParaRPr>
                </a:p>
              </p:txBody>
            </p:sp>
            <p:sp>
              <p:nvSpPr>
                <p:cNvPr id="226422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04" y="3616"/>
                  <a:ext cx="116" cy="3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</p:grpSp>
        <p:grpSp>
          <p:nvGrpSpPr>
            <p:cNvPr id="226304" name="Group 119"/>
            <p:cNvGrpSpPr>
              <a:grpSpLocks/>
            </p:cNvGrpSpPr>
            <p:nvPr/>
          </p:nvGrpSpPr>
          <p:grpSpPr bwMode="auto">
            <a:xfrm>
              <a:off x="597" y="3317"/>
              <a:ext cx="302" cy="355"/>
              <a:chOff x="597" y="3317"/>
              <a:chExt cx="302" cy="355"/>
            </a:xfrm>
          </p:grpSpPr>
          <p:sp>
            <p:nvSpPr>
              <p:cNvPr id="226424" name="Oval 120"/>
              <p:cNvSpPr>
                <a:spLocks noChangeArrowheads="1"/>
              </p:cNvSpPr>
              <p:nvPr/>
            </p:nvSpPr>
            <p:spPr bwMode="auto">
              <a:xfrm>
                <a:off x="597" y="3370"/>
                <a:ext cx="297" cy="2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6425" name="Text Box 121"/>
              <p:cNvSpPr txBox="1">
                <a:spLocks noChangeArrowheads="1"/>
              </p:cNvSpPr>
              <p:nvPr/>
            </p:nvSpPr>
            <p:spPr bwMode="auto">
              <a:xfrm>
                <a:off x="636" y="3441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26426" name="Text Box 122"/>
              <p:cNvSpPr txBox="1">
                <a:spLocks noChangeArrowheads="1"/>
              </p:cNvSpPr>
              <p:nvPr/>
            </p:nvSpPr>
            <p:spPr bwMode="auto">
              <a:xfrm>
                <a:off x="695" y="3317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 sz="1800" b="1">
                    <a:solidFill>
                      <a:srgbClr val="FF0000"/>
                    </a:solidFill>
                    <a:latin typeface="Helvetica" charset="0"/>
                  </a:rPr>
                  <a:t>q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26427" name="Line 123"/>
              <p:cNvSpPr>
                <a:spLocks noChangeShapeType="1"/>
              </p:cNvSpPr>
              <p:nvPr/>
            </p:nvSpPr>
            <p:spPr bwMode="auto">
              <a:xfrm flipV="1">
                <a:off x="687" y="3503"/>
                <a:ext cx="98" cy="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226428" name="Text Box 124"/>
          <p:cNvSpPr txBox="1">
            <a:spLocks noChangeArrowheads="1"/>
          </p:cNvSpPr>
          <p:nvPr/>
        </p:nvSpPr>
        <p:spPr bwMode="auto">
          <a:xfrm>
            <a:off x="765175" y="1692275"/>
            <a:ext cx="2359025" cy="730250"/>
          </a:xfrm>
          <a:prstGeom prst="rect">
            <a:avLst/>
          </a:prstGeom>
          <a:solidFill>
            <a:srgbClr val="FFFF99"/>
          </a:solidFill>
          <a:ln w="28575">
            <a:solidFill>
              <a:srgbClr val="00330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>
                <a:solidFill>
                  <a:srgbClr val="FF0000"/>
                </a:solidFill>
                <a:latin typeface="Comic Sans MS" charset="0"/>
              </a:rPr>
              <a:t>T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= 173 </a:t>
            </a:r>
            <a:r>
              <a:rPr lang="en-US" b="1">
                <a:solidFill>
                  <a:srgbClr val="FF0000"/>
                </a:solidFill>
                <a:latin typeface="Comic Sans MS" charset="0"/>
                <a:sym typeface="Symbol" charset="2"/>
              </a:rPr>
              <a:t>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15 MeV</a:t>
            </a:r>
          </a:p>
          <a:p>
            <a:pPr algn="l" eaLnBrk="0" hangingPunct="0"/>
            <a:r>
              <a:rPr lang="en-US" b="1">
                <a:solidFill>
                  <a:srgbClr val="FF0000"/>
                </a:solidFill>
                <a:latin typeface="Symbol" charset="2"/>
              </a:rPr>
              <a:t>e</a:t>
            </a:r>
            <a:r>
              <a:rPr lang="en-US" baseline="-25000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b="1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>
                <a:solidFill>
                  <a:srgbClr val="FF0000"/>
                </a:solidFill>
                <a:latin typeface="Comic Sans MS" charset="0"/>
                <a:sym typeface="Symbol" charset="2"/>
              </a:rPr>
              <a:t>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0.7 GeV/fm</a:t>
            </a:r>
            <a:r>
              <a:rPr lang="en-US" b="1" baseline="30000">
                <a:solidFill>
                  <a:srgbClr val="FF0000"/>
                </a:solidFill>
                <a:latin typeface="Comic Sans MS" charset="0"/>
              </a:rPr>
              <a:t>3</a:t>
            </a:r>
          </a:p>
        </p:txBody>
      </p:sp>
      <p:pic>
        <p:nvPicPr>
          <p:cNvPr id="226430" name="Picture 126"/>
          <p:cNvPicPr>
            <a:picLocks noChangeAspect="1" noChangeArrowheads="1"/>
          </p:cNvPicPr>
          <p:nvPr/>
        </p:nvPicPr>
        <p:blipFill>
          <a:blip r:embed="rId3"/>
          <a:srcRect l="1474" t="5476" r="1474" b="5476"/>
          <a:stretch>
            <a:fillRect/>
          </a:stretch>
        </p:blipFill>
        <p:spPr bwMode="auto">
          <a:xfrm>
            <a:off x="1752600" y="2613025"/>
            <a:ext cx="56388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431" name="Text Box 127"/>
          <p:cNvSpPr txBox="1">
            <a:spLocks noChangeArrowheads="1"/>
          </p:cNvSpPr>
          <p:nvPr/>
        </p:nvSpPr>
        <p:spPr bwMode="auto">
          <a:xfrm>
            <a:off x="3200400" y="1676400"/>
            <a:ext cx="3733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omic Sans MS" charset="0"/>
                <a:sym typeface="Symbol" charset="2"/>
              </a:rPr>
              <a:t>( 100 000  T</a:t>
            </a:r>
            <a:r>
              <a:rPr lang="en-US" b="1" baseline="-25000">
                <a:latin typeface="Comic Sans MS" charset="0"/>
              </a:rPr>
              <a:t>center of the sun</a:t>
            </a:r>
            <a:r>
              <a:rPr lang="en-US" b="1">
                <a:latin typeface="Comic Sans MS" charset="0"/>
              </a:rPr>
              <a:t>)</a:t>
            </a:r>
            <a:endParaRPr lang="en-US" b="1" baseline="-25000">
              <a:latin typeface="Comic Sans MS" charset="0"/>
            </a:endParaRPr>
          </a:p>
        </p:txBody>
      </p:sp>
      <p:sp>
        <p:nvSpPr>
          <p:cNvPr id="226433" name="Comment 129"/>
          <p:cNvSpPr>
            <a:spLocks noChangeArrowheads="1"/>
          </p:cNvSpPr>
          <p:nvPr/>
        </p:nvSpPr>
        <p:spPr bwMode="auto">
          <a:xfrm>
            <a:off x="6553200" y="5946775"/>
            <a:ext cx="2514600" cy="83502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F. Karsch and E. Laermann, ArXiv: hep-lat/0305025, in “Quark-Gluon Plasma 3”</a:t>
            </a:r>
          </a:p>
        </p:txBody>
      </p:sp>
      <p:sp>
        <p:nvSpPr>
          <p:cNvPr id="226442" name="Text Box 138"/>
          <p:cNvSpPr txBox="1">
            <a:spLocks noChangeArrowheads="1"/>
          </p:cNvSpPr>
          <p:nvPr/>
        </p:nvSpPr>
        <p:spPr bwMode="auto">
          <a:xfrm>
            <a:off x="3200400" y="2057400"/>
            <a:ext cx="3733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Comic Sans MS" charset="0"/>
                <a:sym typeface="Symbol" charset="2"/>
              </a:rPr>
              <a:t>( 4  nuclear density</a:t>
            </a:r>
            <a:r>
              <a:rPr lang="en-US" b="1">
                <a:latin typeface="Comic Sans MS" charset="0"/>
              </a:rPr>
              <a:t>)</a:t>
            </a:r>
            <a:endParaRPr lang="en-US" b="1" baseline="-25000">
              <a:latin typeface="Comic Sans MS" charset="0"/>
            </a:endParaRPr>
          </a:p>
        </p:txBody>
      </p:sp>
      <p:sp>
        <p:nvSpPr>
          <p:cNvPr id="226444" name="Text Box 140"/>
          <p:cNvSpPr txBox="1">
            <a:spLocks noChangeArrowheads="1"/>
          </p:cNvSpPr>
          <p:nvPr/>
        </p:nvSpPr>
        <p:spPr bwMode="auto">
          <a:xfrm>
            <a:off x="2590800" y="6054725"/>
            <a:ext cx="3586163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latin typeface="Comic Sans MS" charset="0"/>
              </a:rPr>
              <a:t>~ ½ year on 10GFlops computer </a:t>
            </a:r>
          </a:p>
          <a:p>
            <a:pPr algn="l"/>
            <a:r>
              <a:rPr lang="en-US" sz="1800">
                <a:latin typeface="Comic Sans MS" charset="0"/>
              </a:rPr>
              <a:t>~ 10</a:t>
            </a:r>
            <a:r>
              <a:rPr lang="en-US" sz="1800" baseline="30000">
                <a:latin typeface="Comic Sans MS" charset="0"/>
              </a:rPr>
              <a:t>17</a:t>
            </a:r>
            <a:r>
              <a:rPr lang="en-US" sz="1800">
                <a:latin typeface="Comic Sans MS" charset="0"/>
              </a:rPr>
              <a:t> operations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838200"/>
          </a:xfrm>
        </p:spPr>
        <p:txBody>
          <a:bodyPr/>
          <a:lstStyle/>
          <a:p>
            <a:r>
              <a:rPr lang="en-US" sz="40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Stavová</a:t>
            </a:r>
            <a:r>
              <a:rPr lang="en-US" sz="4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0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rovnice</a:t>
            </a:r>
            <a:r>
              <a:rPr lang="en-US" sz="4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0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při</a:t>
            </a:r>
            <a:r>
              <a:rPr lang="en-US" sz="4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T &lt; 4T</a:t>
            </a:r>
            <a:r>
              <a:rPr lang="en-US" sz="4000" b="1" i="1" baseline="-25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</a:t>
            </a:r>
            <a:r>
              <a:rPr lang="en-US" sz="40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4000" b="1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68646" name="Text Box 2054"/>
          <p:cNvSpPr txBox="1">
            <a:spLocks noChangeArrowheads="1"/>
          </p:cNvSpPr>
          <p:nvPr/>
        </p:nvSpPr>
        <p:spPr bwMode="auto">
          <a:xfrm>
            <a:off x="0" y="5257800"/>
            <a:ext cx="922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Silné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odchylky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od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chování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ultrarelativistického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ideálního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plynu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 </a:t>
            </a:r>
            <a:r>
              <a:rPr lang="en-US" sz="2000" dirty="0">
                <a:solidFill>
                  <a:schemeClr val="accent2"/>
                </a:solidFill>
                <a:latin typeface="Comic Sans MS" charset="0"/>
              </a:rPr>
              <a:t>( </a:t>
            </a:r>
            <a:r>
              <a:rPr lang="en-US" sz="2000" b="1" dirty="0" err="1">
                <a:solidFill>
                  <a:schemeClr val="accent2"/>
                </a:solidFill>
                <a:latin typeface="Symbol" charset="2"/>
              </a:rPr>
              <a:t>e</a:t>
            </a:r>
            <a:r>
              <a:rPr lang="en-US" sz="2000" dirty="0">
                <a:solidFill>
                  <a:schemeClr val="accent2"/>
                </a:solidFill>
                <a:latin typeface="Comic Sans MS" charset="0"/>
              </a:rPr>
              <a:t>=3p)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</a:p>
          <a:p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až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do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velmi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vysokých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charset="0"/>
              </a:rPr>
              <a:t>teplot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Comic Sans MS" charset="0"/>
              </a:rPr>
              <a:t>T</a:t>
            </a:r>
            <a:r>
              <a:rPr lang="en-US" sz="2000" baseline="-25000" dirty="0" err="1">
                <a:solidFill>
                  <a:schemeClr val="accent2"/>
                </a:solidFill>
                <a:latin typeface="Comic Sans MS" charset="0"/>
              </a:rPr>
              <a:t>c</a:t>
            </a:r>
            <a:r>
              <a:rPr lang="en-US" sz="2000" baseline="-25000" dirty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Comic Sans MS" charset="0"/>
                <a:sym typeface="Symbol" charset="2"/>
              </a:rPr>
              <a:t></a:t>
            </a:r>
            <a:r>
              <a:rPr lang="en-US" sz="2000" b="1" dirty="0">
                <a:solidFill>
                  <a:schemeClr val="accent2"/>
                </a:solidFill>
                <a:latin typeface="Comic Sans MS" charset="0"/>
                <a:sym typeface="Symbol" charset="2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Comic Sans MS" charset="0"/>
              </a:rPr>
              <a:t>T </a:t>
            </a:r>
            <a:r>
              <a:rPr lang="en-US" sz="2000" dirty="0" err="1">
                <a:solidFill>
                  <a:schemeClr val="accent2"/>
                </a:solidFill>
                <a:latin typeface="Comic Sans MS" charset="0"/>
                <a:sym typeface="Symbol" charset="2"/>
              </a:rPr>
              <a:t></a:t>
            </a:r>
            <a:r>
              <a:rPr lang="en-US" sz="2000" dirty="0">
                <a:solidFill>
                  <a:schemeClr val="accent2"/>
                </a:solidFill>
                <a:latin typeface="Comic Sans MS" charset="0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Comic Sans MS" charset="0"/>
              </a:rPr>
              <a:t>3Tc.</a:t>
            </a:r>
          </a:p>
          <a:p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  <a:sym typeface="Symbol" charset="2"/>
              </a:rPr>
              <a:t>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  <a:sym typeface="Symbol" charset="2"/>
              </a:rPr>
              <a:t> V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QGP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fázi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existuje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podstatná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zbytková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interakce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mezi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kvarky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a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gluony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.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Nejedná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se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tedy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plyn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ale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kapalinu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!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mic Sans MS" charset="0"/>
            </a:endParaRPr>
          </a:p>
        </p:txBody>
      </p:sp>
      <p:grpSp>
        <p:nvGrpSpPr>
          <p:cNvPr id="2" name="Group 2061"/>
          <p:cNvGrpSpPr>
            <a:grpSpLocks/>
          </p:cNvGrpSpPr>
          <p:nvPr/>
        </p:nvGrpSpPr>
        <p:grpSpPr bwMode="auto">
          <a:xfrm>
            <a:off x="2057400" y="1295400"/>
            <a:ext cx="4740275" cy="3314700"/>
            <a:chOff x="1296" y="1080"/>
            <a:chExt cx="2986" cy="2088"/>
          </a:xfrm>
        </p:grpSpPr>
        <p:pic>
          <p:nvPicPr>
            <p:cNvPr id="368645" name="Picture 205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6" y="1080"/>
              <a:ext cx="2918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8649" name="Rectangle 2057"/>
            <p:cNvSpPr>
              <a:spLocks noChangeArrowheads="1"/>
            </p:cNvSpPr>
            <p:nvPr/>
          </p:nvSpPr>
          <p:spPr bwMode="auto">
            <a:xfrm>
              <a:off x="2208" y="2304"/>
              <a:ext cx="1488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8651" name="Rectangle 2059"/>
            <p:cNvSpPr>
              <a:spLocks noChangeArrowheads="1"/>
            </p:cNvSpPr>
            <p:nvPr/>
          </p:nvSpPr>
          <p:spPr bwMode="auto">
            <a:xfrm>
              <a:off x="4176" y="1248"/>
              <a:ext cx="106" cy="1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grpSp>
        <p:nvGrpSpPr>
          <p:cNvPr id="3" name="Group 2068"/>
          <p:cNvGrpSpPr>
            <a:grpSpLocks/>
          </p:cNvGrpSpPr>
          <p:nvPr/>
        </p:nvGrpSpPr>
        <p:grpSpPr bwMode="auto">
          <a:xfrm>
            <a:off x="393700" y="3281363"/>
            <a:ext cx="1816100" cy="1671637"/>
            <a:chOff x="161" y="2067"/>
            <a:chExt cx="1144" cy="1053"/>
          </a:xfrm>
        </p:grpSpPr>
        <p:pic>
          <p:nvPicPr>
            <p:cNvPr id="368655" name="Picture 2063"/>
            <p:cNvPicPr>
              <a:picLocks noChangeAspect="1" noChangeArrowheads="1"/>
            </p:cNvPicPr>
            <p:nvPr/>
          </p:nvPicPr>
          <p:blipFill>
            <a:blip r:embed="rId3"/>
            <a:srcRect l="3676" r="3676"/>
            <a:stretch>
              <a:fillRect/>
            </a:stretch>
          </p:blipFill>
          <p:spPr bwMode="auto">
            <a:xfrm>
              <a:off x="161" y="2309"/>
              <a:ext cx="1143" cy="811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68656" name="Text Box 2064"/>
            <p:cNvSpPr txBox="1">
              <a:spLocks noChangeArrowheads="1"/>
            </p:cNvSpPr>
            <p:nvPr/>
          </p:nvSpPr>
          <p:spPr bwMode="auto">
            <a:xfrm>
              <a:off x="167" y="2067"/>
              <a:ext cx="1138" cy="237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1A9A"/>
                  </a:solidFill>
                  <a:latin typeface="Comic Sans MS" charset="0"/>
                </a:rPr>
                <a:t>Confined phase</a:t>
              </a:r>
            </a:p>
          </p:txBody>
        </p:sp>
      </p:grpSp>
      <p:pic>
        <p:nvPicPr>
          <p:cNvPr id="368654" name="Picture 20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25" y="1379538"/>
            <a:ext cx="2057400" cy="1363662"/>
          </a:xfrm>
          <a:prstGeom prst="rect">
            <a:avLst/>
          </a:prstGeom>
          <a:solidFill>
            <a:srgbClr val="001A9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68657" name="Text Box 2065"/>
          <p:cNvSpPr txBox="1">
            <a:spLocks noChangeArrowheads="1"/>
          </p:cNvSpPr>
          <p:nvPr/>
        </p:nvSpPr>
        <p:spPr bwMode="auto">
          <a:xfrm>
            <a:off x="6700838" y="1004888"/>
            <a:ext cx="2076450" cy="37623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charset="0"/>
              </a:rPr>
              <a:t>Deconfined phase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4419600" y="6156325"/>
            <a:ext cx="449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000">
                <a:latin typeface="Comic Sans MS" charset="0"/>
              </a:rPr>
              <a:t>Lanna</a:t>
            </a:r>
            <a:r>
              <a:rPr lang="cs-CZ" sz="4000">
                <a:latin typeface="Comic Sans MS" charset="0"/>
              </a:rPr>
              <a:t>, </a:t>
            </a:r>
            <a:fld id="{4324086B-2D1F-5E4D-89EF-BB953BC5B950}" type="datetime1">
              <a:rPr lang="cs-CZ" sz="4000">
                <a:latin typeface="Comic Sans MS" charset="0"/>
              </a:rPr>
              <a:pPr eaLnBrk="0" hangingPunct="0"/>
              <a:t>10/2/12</a:t>
            </a:fld>
            <a:endParaRPr lang="en-GB" sz="1600">
              <a:latin typeface="Comic Sans MS" charset="0"/>
            </a:endParaRPr>
          </a:p>
        </p:txBody>
      </p:sp>
      <p:pic>
        <p:nvPicPr>
          <p:cNvPr id="73731" name="Picture 3" descr="C:\Documents and Settings\miller\Desktop\MagPic\AuAu_pict_black.gif"/>
          <p:cNvPicPr>
            <a:picLocks noChangeAspect="1" noChangeArrowheads="1"/>
          </p:cNvPicPr>
          <p:nvPr/>
        </p:nvPicPr>
        <p:blipFill>
          <a:blip r:embed="rId2"/>
          <a:srcRect t="2147" b="4295"/>
          <a:stretch>
            <a:fillRect/>
          </a:stretch>
        </p:blipFill>
        <p:spPr bwMode="auto">
          <a:xfrm>
            <a:off x="900113" y="0"/>
            <a:ext cx="7342187" cy="68675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90600" y="2090172"/>
            <a:ext cx="7239000" cy="317009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UPOZORNĚNÍ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Arial" charset="0"/>
              </a:rPr>
              <a:t>:  </a:t>
            </a:r>
          </a:p>
          <a:p>
            <a:pPr algn="ctr">
              <a:spcBef>
                <a:spcPct val="50000"/>
              </a:spcBef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Ministr zdravotnictví varuje: </a:t>
            </a:r>
          </a:p>
          <a:p>
            <a:pPr algn="ctr">
              <a:spcBef>
                <a:spcPct val="50000"/>
              </a:spcBef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Tato přednáška obsahuje zaujatou a neúplnou informaci, která může mít negativní vliv na zdraví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Arial" charset="0"/>
              </a:rPr>
              <a:t>a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duševní pohodu  těch, kteří očekávají či vyžadují něco jiného.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38200"/>
          </a:xfrm>
          <a:noFill/>
          <a:ln/>
        </p:spPr>
        <p:txBody>
          <a:bodyPr anchor="t"/>
          <a:lstStyle/>
          <a:p>
            <a:pPr marL="685800" indent="-685800">
              <a:spcBef>
                <a:spcPct val="20000"/>
              </a:spcBef>
            </a:pPr>
            <a:r>
              <a:rPr lang="en-US" sz="4000" b="1" i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Plazma</a:t>
            </a:r>
            <a:endParaRPr lang="de-DE" sz="4000" b="1" i="1" dirty="0">
              <a:solidFill>
                <a:srgbClr val="22228B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sz="2000">
                <a:solidFill>
                  <a:schemeClr val="tx2"/>
                </a:solidFill>
              </a:rPr>
              <a:t>     </a:t>
            </a:r>
            <a:endParaRPr lang="de-DE" sz="2000"/>
          </a:p>
        </p:txBody>
      </p:sp>
      <p:pic>
        <p:nvPicPr>
          <p:cNvPr id="389124" name="Picture 4" descr="Berlin bei Nac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2590800"/>
            <a:ext cx="1500188" cy="1987550"/>
          </a:xfrm>
          <a:noFill/>
          <a:ln/>
        </p:spPr>
      </p:pic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8760030" cy="1200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Plazma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>
                <a:solidFill>
                  <a:srgbClr val="22228B"/>
                </a:solidFill>
                <a:latin typeface="Comic Sans MS" charset="0"/>
              </a:rPr>
              <a:t>=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ionizovan</a:t>
            </a:r>
            <a:r>
              <a:rPr lang="de-DE" dirty="0" err="1" smtClean="0">
                <a:solidFill>
                  <a:srgbClr val="22228B"/>
                </a:solidFill>
                <a:latin typeface="Comic Sans MS" charset="0"/>
              </a:rPr>
              <a:t>ý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plyn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,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tvoří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>
                <a:solidFill>
                  <a:srgbClr val="22228B"/>
                </a:solidFill>
                <a:latin typeface="Comic Sans MS" charset="0"/>
              </a:rPr>
              <a:t>99%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viditelné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hmoty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vesmíru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.</a:t>
            </a:r>
          </a:p>
          <a:p>
            <a:pPr algn="l" eaLnBrk="0" hangingPunct="0"/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Různé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druhy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plazmatu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lze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vytvořit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pomocí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vysokých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teplot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, </a:t>
            </a:r>
          </a:p>
          <a:p>
            <a:pPr algn="l" eaLnBrk="0" hangingPunct="0"/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Elektrických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polí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nebo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 </a:t>
            </a:r>
            <a:r>
              <a:rPr lang="de-DE" sz="2400" dirty="0" err="1" smtClean="0">
                <a:solidFill>
                  <a:srgbClr val="22228B"/>
                </a:solidFill>
                <a:latin typeface="Comic Sans MS" charset="0"/>
              </a:rPr>
              <a:t>záření</a:t>
            </a:r>
            <a:r>
              <a:rPr lang="de-DE" sz="2400" dirty="0" smtClean="0">
                <a:solidFill>
                  <a:srgbClr val="22228B"/>
                </a:solidFill>
                <a:latin typeface="Comic Sans MS" charset="0"/>
              </a:rPr>
              <a:t>. </a:t>
            </a:r>
            <a:endParaRPr lang="de-DE" sz="2400" dirty="0">
              <a:solidFill>
                <a:srgbClr val="22228B"/>
              </a:solidFill>
              <a:latin typeface="Comic Sans MS" charset="0"/>
            </a:endParaRPr>
          </a:p>
        </p:txBody>
      </p:sp>
      <p:pic>
        <p:nvPicPr>
          <p:cNvPr id="389126" name="Picture 6" descr="son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2590800"/>
            <a:ext cx="2012950" cy="1987550"/>
          </a:xfrm>
          <a:noFill/>
          <a:ln/>
        </p:spPr>
      </p:pic>
      <p:pic>
        <p:nvPicPr>
          <p:cNvPr id="389127" name="Picture 7" descr="crab_v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2362200"/>
            <a:ext cx="2952750" cy="2209800"/>
          </a:xfrm>
          <a:prstGeom prst="rect">
            <a:avLst/>
          </a:prstGeom>
          <a:noFill/>
        </p:spPr>
      </p:pic>
      <p:sp>
        <p:nvSpPr>
          <p:cNvPr id="389128" name="Text Box 8"/>
          <p:cNvSpPr txBox="1">
            <a:spLocks noChangeArrowheads="1"/>
          </p:cNvSpPr>
          <p:nvPr/>
        </p:nvSpPr>
        <p:spPr bwMode="auto">
          <a:xfrm>
            <a:off x="76200" y="4690408"/>
            <a:ext cx="8827958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algn="l" eaLnBrk="0" hangingPunct="0">
              <a:buFontTx/>
              <a:buAutoNum type="arabicPeriod"/>
            </a:pPr>
            <a:r>
              <a:rPr lang="de-DE" sz="2400" dirty="0" err="1" smtClean="0">
                <a:latin typeface="Comic Sans MS" charset="0"/>
              </a:rPr>
              <a:t>Nerelativistické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>
                <a:latin typeface="Comic Sans MS" charset="0"/>
              </a:rPr>
              <a:t>– </a:t>
            </a:r>
            <a:r>
              <a:rPr lang="de-DE" sz="2400" dirty="0" err="1" smtClean="0">
                <a:latin typeface="Comic Sans MS" charset="0"/>
              </a:rPr>
              <a:t>relativistické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plazma</a:t>
            </a:r>
            <a:r>
              <a:rPr lang="de-DE" sz="2400" dirty="0" smtClean="0">
                <a:latin typeface="Comic Sans MS" charset="0"/>
              </a:rPr>
              <a:t> 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de-DE" sz="2400" dirty="0" err="1" smtClean="0">
                <a:latin typeface="Comic Sans MS" charset="0"/>
              </a:rPr>
              <a:t>Klasická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>
                <a:latin typeface="Comic Sans MS" charset="0"/>
              </a:rPr>
              <a:t>–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kvantová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plazma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en-US" sz="2400" dirty="0" smtClean="0">
                <a:latin typeface="Comic Sans MS" charset="0"/>
              </a:rPr>
              <a:t>(</a:t>
            </a:r>
            <a:r>
              <a:rPr lang="en-US" sz="2400" dirty="0" err="1" smtClean="0">
                <a:latin typeface="Comic Sans MS" charset="0"/>
              </a:rPr>
              <a:t>bílí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trpaslící</a:t>
            </a:r>
            <a:r>
              <a:rPr lang="en-US" sz="2400" dirty="0" smtClean="0">
                <a:latin typeface="Comic Sans MS" charset="0"/>
              </a:rPr>
              <a:t>)</a:t>
            </a:r>
            <a:endParaRPr lang="de-DE" sz="2400" dirty="0">
              <a:latin typeface="Comic Sans MS" charset="0"/>
            </a:endParaRPr>
          </a:p>
          <a:p>
            <a:pPr marL="457200" indent="-457200" algn="l" eaLnBrk="0" hangingPunct="0">
              <a:buFontTx/>
              <a:buAutoNum type="arabicPeriod"/>
            </a:pPr>
            <a:r>
              <a:rPr lang="de-DE" sz="2400" dirty="0" err="1" smtClean="0">
                <a:latin typeface="Comic Sans MS" charset="0"/>
              </a:rPr>
              <a:t>Ideální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>
                <a:latin typeface="Comic Sans MS" charset="0"/>
              </a:rPr>
              <a:t>–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silně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vázané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plazma</a:t>
            </a:r>
            <a:r>
              <a:rPr lang="de-DE" sz="2400" dirty="0" smtClean="0">
                <a:latin typeface="Comic Sans MS" charset="0"/>
              </a:rPr>
              <a:t> (</a:t>
            </a:r>
            <a:r>
              <a:rPr lang="de-DE" dirty="0" err="1" smtClean="0">
                <a:latin typeface="Comic Sans MS" charset="0"/>
              </a:rPr>
              <a:t>vícekomponentní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plazma</a:t>
            </a:r>
            <a:r>
              <a:rPr lang="de-DE" sz="2400" dirty="0" smtClean="0">
                <a:latin typeface="Comic Sans MS" charset="0"/>
              </a:rPr>
              <a:t> </a:t>
            </a:r>
            <a:endParaRPr lang="de-DE" sz="2400" dirty="0">
              <a:latin typeface="Comic Sans MS" charset="0"/>
            </a:endParaRPr>
          </a:p>
          <a:p>
            <a:pPr marL="457200" indent="-457200" algn="l" eaLnBrk="0" hangingPunct="0"/>
            <a:r>
              <a:rPr lang="de-DE" sz="2400" dirty="0" smtClean="0">
                <a:latin typeface="Comic Sans MS" charset="0"/>
              </a:rPr>
              <a:t>	</a:t>
            </a:r>
            <a:r>
              <a:rPr lang="de-DE" sz="2400" dirty="0" err="1" smtClean="0">
                <a:latin typeface="Comic Sans MS" charset="0"/>
              </a:rPr>
              <a:t>obsahující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ionty</a:t>
            </a:r>
            <a:r>
              <a:rPr lang="de-DE" sz="2400" dirty="0" smtClean="0">
                <a:latin typeface="Comic Sans MS" charset="0"/>
              </a:rPr>
              <a:t>, </a:t>
            </a:r>
            <a:r>
              <a:rPr lang="de-DE" sz="2400" dirty="0" err="1" smtClean="0">
                <a:latin typeface="Comic Sans MS" charset="0"/>
              </a:rPr>
              <a:t>elektrony</a:t>
            </a:r>
            <a:r>
              <a:rPr lang="de-DE" sz="2400" dirty="0" smtClean="0">
                <a:latin typeface="Comic Sans MS" charset="0"/>
              </a:rPr>
              <a:t>, </a:t>
            </a:r>
            <a:r>
              <a:rPr lang="de-DE" sz="2400" dirty="0" err="1" smtClean="0">
                <a:latin typeface="Comic Sans MS" charset="0"/>
              </a:rPr>
              <a:t>neutrální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plyn</a:t>
            </a:r>
            <a:r>
              <a:rPr lang="de-DE" sz="2400" dirty="0" smtClean="0">
                <a:latin typeface="Comic Sans MS" charset="0"/>
              </a:rPr>
              <a:t> a </a:t>
            </a:r>
            <a:r>
              <a:rPr lang="de-DE" sz="2400" dirty="0" err="1" smtClean="0">
                <a:latin typeface="Comic Sans MS" charset="0"/>
              </a:rPr>
              <a:t>mikročástice</a:t>
            </a:r>
            <a:r>
              <a:rPr lang="de-DE" sz="2400" dirty="0" smtClean="0">
                <a:latin typeface="Comic Sans MS" charset="0"/>
              </a:rPr>
              <a:t>, </a:t>
            </a:r>
            <a:endParaRPr lang="de-DE" sz="2400" dirty="0">
              <a:latin typeface="Comic Sans MS" charset="0"/>
            </a:endParaRPr>
          </a:p>
          <a:p>
            <a:pPr marL="457200" indent="-457200" algn="l" eaLnBrk="0" hangingPunct="0"/>
            <a:r>
              <a:rPr lang="de-DE" sz="2400" dirty="0" smtClean="0">
                <a:latin typeface="Comic Sans MS" charset="0"/>
              </a:rPr>
              <a:t>	</a:t>
            </a:r>
            <a:r>
              <a:rPr lang="de-DE" sz="2400" dirty="0" err="1" smtClean="0">
                <a:latin typeface="Comic Sans MS" charset="0"/>
              </a:rPr>
              <a:t>např</a:t>
            </a:r>
            <a:r>
              <a:rPr lang="de-DE" sz="2400" dirty="0" smtClean="0">
                <a:latin typeface="Comic Sans MS" charset="0"/>
              </a:rPr>
              <a:t>. </a:t>
            </a:r>
            <a:r>
              <a:rPr lang="de-DE" sz="2400" dirty="0" err="1" smtClean="0">
                <a:latin typeface="Comic Sans MS" charset="0"/>
              </a:rPr>
              <a:t>Prachové</a:t>
            </a:r>
            <a:r>
              <a:rPr lang="de-DE" sz="2400" dirty="0" smtClean="0">
                <a:latin typeface="Comic Sans MS" charset="0"/>
              </a:rPr>
              <a:t> </a:t>
            </a:r>
            <a:r>
              <a:rPr lang="de-DE" sz="2400" dirty="0" err="1" smtClean="0">
                <a:latin typeface="Comic Sans MS" charset="0"/>
              </a:rPr>
              <a:t>částice</a:t>
            </a:r>
            <a:r>
              <a:rPr lang="de-DE" sz="2400" dirty="0" smtClean="0">
                <a:latin typeface="Comic Sans MS" charset="0"/>
              </a:rPr>
              <a:t>)</a:t>
            </a:r>
            <a:endParaRPr lang="de-DE" sz="2400" dirty="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050"/>
          <p:cNvSpPr txBox="1">
            <a:spLocks noChangeArrowheads="1"/>
          </p:cNvSpPr>
          <p:nvPr/>
        </p:nvSpPr>
        <p:spPr bwMode="auto">
          <a:xfrm>
            <a:off x="457200" y="3505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endParaRPr lang="en-US" sz="1400">
              <a:latin typeface="Arial" charset="0"/>
            </a:endParaRPr>
          </a:p>
        </p:txBody>
      </p:sp>
      <p:sp>
        <p:nvSpPr>
          <p:cNvPr id="390147" name="Rectangle 2051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5715000" cy="571500"/>
          </a:xfrm>
        </p:spPr>
        <p:txBody>
          <a:bodyPr/>
          <a:lstStyle/>
          <a:p>
            <a:r>
              <a:rPr lang="en-US" sz="4000" b="1" i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Druhy</a:t>
            </a:r>
            <a:r>
              <a:rPr lang="en-US" sz="4000" b="1" i="1" dirty="0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000" b="1" i="1" dirty="0" err="1" smtClean="0">
                <a:solidFill>
                  <a:srgbClr val="22228B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plazmatu</a:t>
            </a:r>
            <a:endParaRPr lang="en-US" sz="4000" b="1" i="1" dirty="0">
              <a:solidFill>
                <a:srgbClr val="22228B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90148" name="Picture 2052" descr="plasma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6882"/>
          <a:stretch>
            <a:fillRect/>
          </a:stretch>
        </p:blipFill>
        <p:spPr>
          <a:xfrm>
            <a:off x="457200" y="1455738"/>
            <a:ext cx="8458200" cy="5021262"/>
          </a:xfrm>
          <a:solidFill>
            <a:srgbClr val="CCECFF"/>
          </a:solidFill>
          <a:ln/>
        </p:spPr>
      </p:pic>
      <p:sp>
        <p:nvSpPr>
          <p:cNvPr id="390149" name="Rectangle 2053"/>
          <p:cNvSpPr>
            <a:spLocks noChangeArrowheads="1"/>
          </p:cNvSpPr>
          <p:nvPr/>
        </p:nvSpPr>
        <p:spPr bwMode="auto">
          <a:xfrm>
            <a:off x="7289800" y="1323975"/>
            <a:ext cx="8175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latin typeface="Comic Sans MS" charset="0"/>
              </a:rPr>
              <a:t>Q</a:t>
            </a:r>
            <a:r>
              <a:rPr lang="en-US" sz="2400">
                <a:solidFill>
                  <a:srgbClr val="0000FF"/>
                </a:solidFill>
                <a:latin typeface="Comic Sans MS" charset="0"/>
              </a:rPr>
              <a:t>G</a:t>
            </a:r>
            <a:r>
              <a:rPr lang="en-US" sz="2400">
                <a:solidFill>
                  <a:srgbClr val="009A00"/>
                </a:solidFill>
                <a:latin typeface="Comic Sans MS" charset="0"/>
              </a:rPr>
              <a:t>P</a:t>
            </a:r>
          </a:p>
        </p:txBody>
      </p:sp>
      <p:sp>
        <p:nvSpPr>
          <p:cNvPr id="390150" name="Text Box 2054"/>
          <p:cNvSpPr txBox="1">
            <a:spLocks noChangeArrowheads="1"/>
          </p:cNvSpPr>
          <p:nvPr/>
        </p:nvSpPr>
        <p:spPr bwMode="auto">
          <a:xfrm>
            <a:off x="1295400" y="1371600"/>
            <a:ext cx="17430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sym typeface="Symbol" charset="2"/>
              </a:rPr>
              <a:t>10</a:t>
            </a:r>
            <a:r>
              <a:rPr lang="en-US" sz="1600" b="1" baseline="30000">
                <a:sym typeface="Symbol" charset="2"/>
              </a:rPr>
              <a:t>12</a:t>
            </a:r>
            <a:r>
              <a:rPr lang="en-US" sz="1600" b="1">
                <a:sym typeface="Symbol" charset="2"/>
              </a:rPr>
              <a:t> K</a:t>
            </a:r>
            <a:r>
              <a:rPr lang="en-US" sz="1600" b="1"/>
              <a:t>  </a:t>
            </a:r>
            <a:r>
              <a:rPr lang="en-US" sz="1600" b="1">
                <a:sym typeface="Symbol" charset="2"/>
              </a:rPr>
              <a:t> </a:t>
            </a:r>
            <a:r>
              <a:rPr lang="en-US" sz="1600" b="1"/>
              <a:t>100MeV</a:t>
            </a:r>
            <a:endParaRPr lang="en-US" sz="1600" b="1">
              <a:sym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0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447675" y="1295400"/>
            <a:ext cx="523142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Parametr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síly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interakce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 v 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plazmatu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: </a:t>
            </a:r>
            <a:endParaRPr lang="de-DE" dirty="0">
              <a:solidFill>
                <a:srgbClr val="FF3300"/>
              </a:solidFill>
              <a:latin typeface="Comic Sans MS" charset="0"/>
            </a:endParaRPr>
          </a:p>
        </p:txBody>
      </p:sp>
      <p:graphicFrame>
        <p:nvGraphicFramePr>
          <p:cNvPr id="410627" name="Object 3"/>
          <p:cNvGraphicFramePr>
            <a:graphicFrameLocks noGrp="1" noChangeAspect="1"/>
          </p:cNvGraphicFramePr>
          <p:nvPr>
            <p:ph/>
          </p:nvPr>
        </p:nvGraphicFramePr>
        <p:xfrm>
          <a:off x="5715000" y="1219200"/>
          <a:ext cx="15240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4" name="Equation" r:id="rId3" imgW="952200" imgH="457200" progId="Equation.3">
                  <p:embed/>
                </p:oleObj>
              </mc:Choice>
              <mc:Fallback>
                <p:oleObj name="Equation" r:id="rId3" imgW="9522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19200"/>
                        <a:ext cx="1524000" cy="7318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447675" y="1752600"/>
            <a:ext cx="8571377" cy="45243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de-DE" b="1" i="1" dirty="0"/>
              <a:t>Q</a:t>
            </a:r>
            <a:r>
              <a:rPr lang="de-DE" dirty="0">
                <a:latin typeface="Arial" charset="0"/>
              </a:rPr>
              <a:t>: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náboj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částic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plazmatu</a:t>
            </a:r>
            <a:endParaRPr lang="de-DE" dirty="0" smtClean="0">
              <a:latin typeface="Comic Sans MS" charset="0"/>
            </a:endParaRPr>
          </a:p>
          <a:p>
            <a:pPr algn="l" eaLnBrk="0" hangingPunct="0"/>
            <a:r>
              <a:rPr lang="de-DE" b="1" i="1" dirty="0"/>
              <a:t>d</a:t>
            </a:r>
            <a:r>
              <a:rPr lang="de-DE" dirty="0">
                <a:latin typeface="Arial" charset="0"/>
              </a:rPr>
              <a:t>: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vzdálenost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mezi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částicemi</a:t>
            </a:r>
            <a:endParaRPr lang="de-DE" dirty="0" smtClean="0">
              <a:latin typeface="Comic Sans MS" charset="0"/>
            </a:endParaRPr>
          </a:p>
          <a:p>
            <a:pPr algn="l" eaLnBrk="0" hangingPunct="0"/>
            <a:r>
              <a:rPr lang="de-DE" b="1" i="1" dirty="0"/>
              <a:t>T</a:t>
            </a:r>
            <a:r>
              <a:rPr lang="de-DE" dirty="0">
                <a:latin typeface="Arial" charset="0"/>
              </a:rPr>
              <a:t>: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teplota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plazmatu</a:t>
            </a:r>
            <a:endParaRPr lang="de-DE" dirty="0" smtClean="0">
              <a:latin typeface="Comic Sans MS" charset="0"/>
            </a:endParaRPr>
          </a:p>
          <a:p>
            <a:pPr algn="l" eaLnBrk="0" hangingPunct="0"/>
            <a:endParaRPr lang="de-DE" dirty="0">
              <a:latin typeface="Arial" charset="0"/>
            </a:endParaRPr>
          </a:p>
          <a:p>
            <a:pPr algn="l" eaLnBrk="0" hangingPunct="0"/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Ideální</a:t>
            </a:r>
            <a:r>
              <a:rPr lang="de-DE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plazma</a:t>
            </a:r>
            <a:r>
              <a:rPr lang="de-DE" dirty="0" smtClean="0">
                <a:latin typeface="Comic Sans MS" charset="0"/>
              </a:rPr>
              <a:t>: </a:t>
            </a:r>
            <a:r>
              <a:rPr lang="de-DE" b="1" i="1" dirty="0">
                <a:latin typeface="Symbol" charset="2"/>
              </a:rPr>
              <a:t>G</a:t>
            </a:r>
            <a:r>
              <a:rPr lang="de-DE" b="1" dirty="0">
                <a:latin typeface="Symbol" charset="2"/>
              </a:rPr>
              <a:t> &lt;&lt; 1</a:t>
            </a:r>
            <a:r>
              <a:rPr lang="de-DE" dirty="0">
                <a:solidFill>
                  <a:schemeClr val="bg2"/>
                </a:solidFill>
                <a:latin typeface="Symbol" charset="2"/>
              </a:rPr>
              <a:t> </a:t>
            </a:r>
            <a:r>
              <a:rPr lang="de-DE" dirty="0" smtClean="0">
                <a:latin typeface="Comic Sans MS" charset="0"/>
              </a:rPr>
              <a:t>(pro </a:t>
            </a:r>
            <a:r>
              <a:rPr lang="de-DE" dirty="0" err="1" smtClean="0">
                <a:latin typeface="Comic Sans MS" charset="0"/>
              </a:rPr>
              <a:t>většinu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platí</a:t>
            </a:r>
            <a:r>
              <a:rPr lang="de-DE" dirty="0" smtClean="0">
                <a:latin typeface="Comic Sans MS" charset="0"/>
              </a:rPr>
              <a:t>: </a:t>
            </a:r>
            <a:r>
              <a:rPr lang="de-DE" b="1" i="1" dirty="0">
                <a:latin typeface="Symbol" charset="2"/>
              </a:rPr>
              <a:t>G </a:t>
            </a:r>
            <a:r>
              <a:rPr lang="de-DE" b="1" dirty="0">
                <a:latin typeface="Symbol" charset="2"/>
              </a:rPr>
              <a:t>&lt; 10</a:t>
            </a:r>
            <a:r>
              <a:rPr lang="de-DE" b="1" baseline="30000" dirty="0">
                <a:latin typeface="Symbol" charset="2"/>
              </a:rPr>
              <a:t>-3</a:t>
            </a:r>
            <a:r>
              <a:rPr lang="de-DE" dirty="0">
                <a:latin typeface="Comic Sans MS" charset="0"/>
              </a:rPr>
              <a:t>)</a:t>
            </a:r>
            <a:endParaRPr lang="de-DE" i="1" dirty="0">
              <a:latin typeface="Comic Sans MS" charset="0"/>
            </a:endParaRPr>
          </a:p>
          <a:p>
            <a:pPr algn="l" eaLnBrk="0" hangingPunct="0"/>
            <a:endParaRPr lang="de-DE" dirty="0">
              <a:latin typeface="Arial" charset="0"/>
            </a:endParaRPr>
          </a:p>
          <a:p>
            <a:pPr algn="l" eaLnBrk="0" hangingPunct="0"/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Silně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vázané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plazma</a:t>
            </a:r>
            <a:r>
              <a:rPr lang="de-DE" dirty="0" smtClean="0">
                <a:latin typeface="Comic Sans MS" charset="0"/>
              </a:rPr>
              <a:t>: </a:t>
            </a:r>
            <a:r>
              <a:rPr lang="de-DE" b="1" i="1" dirty="0">
                <a:latin typeface="Symbol" charset="2"/>
              </a:rPr>
              <a:t>G </a:t>
            </a:r>
            <a:r>
              <a:rPr lang="de-DE" b="1" dirty="0">
                <a:latin typeface="Symbol" charset="2"/>
              </a:rPr>
              <a:t>&gt; </a:t>
            </a:r>
            <a:r>
              <a:rPr lang="de-DE" b="1" i="1" dirty="0">
                <a:latin typeface="Symbol" charset="2"/>
              </a:rPr>
              <a:t>O</a:t>
            </a:r>
            <a:r>
              <a:rPr lang="de-DE" b="1" dirty="0">
                <a:latin typeface="Symbol" charset="2"/>
              </a:rPr>
              <a:t> (1)</a:t>
            </a:r>
          </a:p>
          <a:p>
            <a:pPr algn="l" eaLnBrk="0" hangingPunct="0"/>
            <a:endParaRPr lang="de-DE" b="1" dirty="0" smtClean="0">
              <a:latin typeface="Symbol" charset="2"/>
            </a:endParaRPr>
          </a:p>
          <a:p>
            <a:pPr algn="l" eaLnBrk="0" hangingPunct="0"/>
            <a:r>
              <a:rPr lang="de-DE" dirty="0" err="1" smtClean="0">
                <a:latin typeface="Comic Sans MS" charset="0"/>
              </a:rPr>
              <a:t>Příklad</a:t>
            </a:r>
            <a:r>
              <a:rPr lang="de-DE" dirty="0" smtClean="0">
                <a:latin typeface="Comic Sans MS" charset="0"/>
              </a:rPr>
              <a:t>: </a:t>
            </a:r>
            <a:r>
              <a:rPr lang="de-DE" dirty="0" err="1" smtClean="0">
                <a:latin typeface="Comic Sans MS" charset="0"/>
              </a:rPr>
              <a:t>iontová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komponenta</a:t>
            </a:r>
            <a:r>
              <a:rPr lang="de-DE" dirty="0" smtClean="0">
                <a:latin typeface="Comic Sans MS" charset="0"/>
              </a:rPr>
              <a:t> v </a:t>
            </a:r>
            <a:r>
              <a:rPr lang="de-DE" dirty="0" err="1" smtClean="0">
                <a:latin typeface="Comic Sans MS" charset="0"/>
              </a:rPr>
              <a:t>bílém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trpaslíkovi</a:t>
            </a:r>
            <a:r>
              <a:rPr lang="de-DE" dirty="0" smtClean="0">
                <a:latin typeface="Comic Sans MS" charset="0"/>
              </a:rPr>
              <a:t>, </a:t>
            </a:r>
            <a:r>
              <a:rPr lang="de-DE" dirty="0" err="1" smtClean="0">
                <a:latin typeface="Comic Sans MS" charset="0"/>
              </a:rPr>
              <a:t>NaCl</a:t>
            </a:r>
            <a:r>
              <a:rPr lang="de-DE" dirty="0" smtClean="0">
                <a:latin typeface="Comic Sans MS" charset="0"/>
              </a:rPr>
              <a:t>,...</a:t>
            </a:r>
            <a:endParaRPr lang="de-DE" dirty="0" smtClean="0">
              <a:latin typeface="Arial" charset="0"/>
            </a:endParaRPr>
          </a:p>
          <a:p>
            <a:pPr algn="l" eaLnBrk="0" hangingPunct="0"/>
            <a:r>
              <a:rPr lang="de-DE" dirty="0" err="1" smtClean="0">
                <a:latin typeface="Comic Sans MS" charset="0"/>
              </a:rPr>
              <a:t>Neporuchový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popis</a:t>
            </a:r>
            <a:r>
              <a:rPr lang="de-DE" dirty="0" smtClean="0">
                <a:latin typeface="Comic Sans MS" charset="0"/>
              </a:rPr>
              <a:t>, </a:t>
            </a:r>
            <a:r>
              <a:rPr lang="de-DE" dirty="0" err="1" smtClean="0">
                <a:latin typeface="Comic Sans MS" charset="0"/>
              </a:rPr>
              <a:t>např</a:t>
            </a:r>
            <a:r>
              <a:rPr lang="de-DE" dirty="0" smtClean="0">
                <a:latin typeface="Comic Sans MS" charset="0"/>
              </a:rPr>
              <a:t>. </a:t>
            </a:r>
            <a:r>
              <a:rPr lang="de-DE" dirty="0" err="1" smtClean="0">
                <a:latin typeface="Comic Sans MS" charset="0"/>
              </a:rPr>
              <a:t>molekulární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dynamika</a:t>
            </a:r>
            <a:endParaRPr lang="de-DE" dirty="0" smtClean="0">
              <a:latin typeface="Comic Sans MS" charset="0"/>
            </a:endParaRPr>
          </a:p>
          <a:p>
            <a:pPr algn="l" eaLnBrk="0" hangingPunct="0"/>
            <a:r>
              <a:rPr lang="de-DE" dirty="0" err="1" smtClean="0">
                <a:latin typeface="Comic Sans MS" charset="0"/>
              </a:rPr>
              <a:t>Jednokomponentní</a:t>
            </a:r>
            <a:r>
              <a:rPr lang="de-DE" dirty="0" smtClean="0">
                <a:latin typeface="Comic Sans MS" charset="0"/>
              </a:rPr>
              <a:t>, </a:t>
            </a:r>
            <a:r>
              <a:rPr lang="de-DE" dirty="0" err="1" smtClean="0">
                <a:latin typeface="Comic Sans MS" charset="0"/>
              </a:rPr>
              <a:t>čistě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kulombická</a:t>
            </a:r>
            <a:r>
              <a:rPr lang="de-DE" dirty="0" smtClean="0">
                <a:latin typeface="Comic Sans MS" charset="0"/>
              </a:rPr>
              <a:t> (</a:t>
            </a:r>
            <a:r>
              <a:rPr lang="de-DE" dirty="0" err="1" smtClean="0">
                <a:latin typeface="Comic Sans MS" charset="0"/>
              </a:rPr>
              <a:t>odpudivá</a:t>
            </a:r>
            <a:r>
              <a:rPr lang="de-DE" dirty="0" smtClean="0">
                <a:latin typeface="Comic Sans MS" charset="0"/>
              </a:rPr>
              <a:t>) </a:t>
            </a:r>
            <a:r>
              <a:rPr lang="de-DE" dirty="0" err="1" smtClean="0">
                <a:latin typeface="Comic Sans MS" charset="0"/>
              </a:rPr>
              <a:t>interakce</a:t>
            </a:r>
            <a:r>
              <a:rPr lang="de-DE" dirty="0" smtClean="0">
                <a:latin typeface="Comic Sans MS" charset="0"/>
              </a:rPr>
              <a:t>: </a:t>
            </a:r>
            <a:endParaRPr lang="de-DE" dirty="0" smtClean="0">
              <a:latin typeface="Arial" charset="0"/>
            </a:endParaRPr>
          </a:p>
          <a:p>
            <a:pPr algn="l" eaLnBrk="0" hangingPunct="0"/>
            <a:r>
              <a:rPr lang="de-DE" b="1" i="1" dirty="0">
                <a:latin typeface="Symbol" charset="2"/>
              </a:rPr>
              <a:t>G</a:t>
            </a:r>
            <a:r>
              <a:rPr lang="de-DE" b="1" i="1" dirty="0">
                <a:latin typeface="Arial" charset="0"/>
              </a:rPr>
              <a:t> </a:t>
            </a:r>
            <a:r>
              <a:rPr lang="de-DE" b="1" dirty="0">
                <a:latin typeface="Arial" charset="0"/>
              </a:rPr>
              <a:t>&gt;</a:t>
            </a:r>
            <a:r>
              <a:rPr lang="de-DE" dirty="0">
                <a:latin typeface="Arial" charset="0"/>
              </a:rPr>
              <a:t> 172</a:t>
            </a:r>
            <a:r>
              <a:rPr lang="de-DE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 </a:t>
            </a:r>
            <a:r>
              <a:rPr lang="de-DE" dirty="0">
                <a:latin typeface="Wingdings 3" charset="2"/>
              </a:rPr>
              <a:t>g</a:t>
            </a:r>
            <a:r>
              <a:rPr lang="de-DE" dirty="0" smtClean="0">
                <a:latin typeface="Wingdings 3" charset="2"/>
              </a:rPr>
              <a:t> 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Kulombický</a:t>
            </a:r>
            <a:r>
              <a:rPr lang="de-DE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de-DE" dirty="0" err="1">
                <a:solidFill>
                  <a:srgbClr val="FF3300"/>
                </a:solidFill>
                <a:latin typeface="Comic Sans MS" charset="0"/>
              </a:rPr>
              <a:t>k</a:t>
            </a:r>
            <a:r>
              <a:rPr lang="de-DE" dirty="0" err="1" smtClean="0">
                <a:solidFill>
                  <a:srgbClr val="FF3300"/>
                </a:solidFill>
                <a:latin typeface="Comic Sans MS" charset="0"/>
              </a:rPr>
              <a:t>rystal</a:t>
            </a:r>
            <a:r>
              <a:rPr lang="de-DE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lang="de-DE" i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1720850" y="304800"/>
            <a:ext cx="6111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Silně</a:t>
            </a:r>
            <a:r>
              <a:rPr lang="en-US" sz="40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vázaná</a:t>
            </a:r>
            <a:r>
              <a:rPr lang="en-US" sz="40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plazma</a:t>
            </a:r>
            <a:endParaRPr lang="en-US" sz="4000" b="1" i="1" dirty="0">
              <a:solidFill>
                <a:srgbClr val="EC0E0E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0630" name="Comment 6"/>
          <p:cNvSpPr>
            <a:spLocks noChangeArrowheads="1"/>
          </p:cNvSpPr>
          <p:nvPr/>
        </p:nvSpPr>
        <p:spPr bwMode="auto">
          <a:xfrm>
            <a:off x="5181600" y="5943600"/>
            <a:ext cx="3946525" cy="7397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1">
                <a:solidFill>
                  <a:srgbClr val="000000"/>
                </a:solidFill>
                <a:latin typeface="Times-Roman" charset="0"/>
              </a:rPr>
              <a:t>Setsuo Ichimaru: Strongly coupled plasmas: high-density classical plasmas and degenerate electron liquids, </a:t>
            </a:r>
            <a:r>
              <a:rPr lang="en-US" sz="1400" b="1" i="1" u="sng">
                <a:solidFill>
                  <a:srgbClr val="000000"/>
                </a:solidFill>
                <a:latin typeface="Times-Roman" charset="0"/>
              </a:rPr>
              <a:t>Rev. Mod. Phys. 54, 1017–1059 (1982)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76200" y="990600"/>
            <a:ext cx="4495800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de-DE" dirty="0" err="1" smtClean="0">
                <a:latin typeface="Comic Sans MS" charset="0"/>
              </a:rPr>
              <a:t>Odhad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interakčního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parametru</a:t>
            </a:r>
            <a:r>
              <a:rPr lang="de-DE" dirty="0" smtClean="0">
                <a:solidFill>
                  <a:schemeClr val="tx2"/>
                </a:solidFill>
                <a:latin typeface="Comic Sans MS" charset="0"/>
              </a:rPr>
              <a:t>:</a:t>
            </a:r>
            <a:endParaRPr lang="de-DE" dirty="0">
              <a:solidFill>
                <a:schemeClr val="tx2"/>
              </a:solidFill>
              <a:latin typeface="Comic Sans MS" charset="0"/>
            </a:endParaRPr>
          </a:p>
          <a:p>
            <a:pPr algn="l" eaLnBrk="0" hangingPunct="0"/>
            <a:r>
              <a:rPr lang="de-DE" b="1" i="1" dirty="0"/>
              <a:t>g</a:t>
            </a:r>
            <a:r>
              <a:rPr lang="de-DE" b="1" i="1" dirty="0" smtClean="0"/>
              <a:t> </a:t>
            </a:r>
            <a:r>
              <a:rPr lang="de-DE" i="1" dirty="0" smtClean="0">
                <a:latin typeface="Comic Sans MS" charset="0"/>
              </a:rPr>
              <a:t>– </a:t>
            </a:r>
            <a:r>
              <a:rPr lang="de-DE" i="1" dirty="0" err="1" smtClean="0">
                <a:latin typeface="Comic Sans MS" charset="0"/>
              </a:rPr>
              <a:t>silná</a:t>
            </a:r>
            <a:r>
              <a:rPr lang="de-DE" i="1" dirty="0" smtClean="0">
                <a:latin typeface="Comic Sans MS" charset="0"/>
              </a:rPr>
              <a:t> </a:t>
            </a:r>
            <a:r>
              <a:rPr lang="de-DE" i="1" dirty="0" err="1" smtClean="0">
                <a:latin typeface="Comic Sans MS" charset="0"/>
              </a:rPr>
              <a:t>vazbová</a:t>
            </a:r>
            <a:r>
              <a:rPr lang="de-DE" i="1" dirty="0" smtClean="0">
                <a:latin typeface="Comic Sans MS" charset="0"/>
              </a:rPr>
              <a:t> </a:t>
            </a:r>
            <a:r>
              <a:rPr lang="de-DE" i="1" dirty="0" err="1" smtClean="0">
                <a:latin typeface="Comic Sans MS" charset="0"/>
              </a:rPr>
              <a:t>konstanta</a:t>
            </a:r>
            <a:endParaRPr lang="de-DE" dirty="0" smtClean="0">
              <a:latin typeface="Comic Sans MS" charset="0"/>
            </a:endParaRPr>
          </a:p>
          <a:p>
            <a:pPr algn="l" eaLnBrk="0" hangingPunct="0"/>
            <a:r>
              <a:rPr lang="de-DE" b="1" i="1" dirty="0"/>
              <a:t>C</a:t>
            </a:r>
            <a:r>
              <a:rPr lang="de-DE" i="1" dirty="0">
                <a:latin typeface="Arial" charset="0"/>
              </a:rPr>
              <a:t> = </a:t>
            </a:r>
            <a:r>
              <a:rPr lang="de-DE" dirty="0">
                <a:latin typeface="Arial" charset="0"/>
              </a:rPr>
              <a:t>4/3</a:t>
            </a:r>
            <a:r>
              <a:rPr lang="de-DE" i="1" dirty="0">
                <a:latin typeface="Arial" charset="0"/>
              </a:rPr>
              <a:t> </a:t>
            </a:r>
            <a:r>
              <a:rPr lang="de-DE" dirty="0" smtClean="0">
                <a:latin typeface="Comic Sans MS" charset="0"/>
              </a:rPr>
              <a:t>(</a:t>
            </a:r>
            <a:r>
              <a:rPr lang="de-DE" dirty="0" err="1" smtClean="0">
                <a:latin typeface="Comic Sans MS" charset="0"/>
              </a:rPr>
              <a:t>kvarky</a:t>
            </a:r>
            <a:r>
              <a:rPr lang="de-DE" dirty="0" smtClean="0">
                <a:latin typeface="Comic Sans MS" charset="0"/>
              </a:rPr>
              <a:t>)</a:t>
            </a:r>
            <a:r>
              <a:rPr lang="de-DE" dirty="0">
                <a:latin typeface="Comic Sans MS" charset="0"/>
              </a:rPr>
              <a:t>,</a:t>
            </a:r>
            <a:r>
              <a:rPr lang="de-DE" b="1" i="1" dirty="0"/>
              <a:t> C </a:t>
            </a:r>
            <a:r>
              <a:rPr lang="de-DE" i="1" dirty="0">
                <a:latin typeface="Arial" charset="0"/>
              </a:rPr>
              <a:t>= </a:t>
            </a:r>
            <a:r>
              <a:rPr lang="de-DE" dirty="0">
                <a:latin typeface="Arial" charset="0"/>
              </a:rPr>
              <a:t>3 </a:t>
            </a:r>
            <a:r>
              <a:rPr lang="de-DE" dirty="0">
                <a:latin typeface="Comic Sans MS" charset="0"/>
              </a:rPr>
              <a:t>(</a:t>
            </a:r>
            <a:r>
              <a:rPr lang="de-DE" dirty="0" err="1" smtClean="0">
                <a:latin typeface="Comic Sans MS" charset="0"/>
              </a:rPr>
              <a:t>gluony</a:t>
            </a:r>
            <a:r>
              <a:rPr lang="de-DE" dirty="0" smtClean="0">
                <a:latin typeface="Comic Sans MS" charset="0"/>
              </a:rPr>
              <a:t>)</a:t>
            </a:r>
            <a:endParaRPr lang="de-DE" dirty="0">
              <a:latin typeface="Comic Sans MS" charset="0"/>
            </a:endParaRPr>
          </a:p>
          <a:p>
            <a:pPr algn="l" eaLnBrk="0" hangingPunct="0">
              <a:buFont typeface="Symbol" charset="2"/>
              <a:buNone/>
            </a:pPr>
            <a:r>
              <a:rPr lang="de-DE" i="1" dirty="0">
                <a:latin typeface="Symbol" charset="2"/>
              </a:rPr>
              <a:t>T</a:t>
            </a:r>
            <a:r>
              <a:rPr lang="de-DE" b="1" i="1" dirty="0">
                <a:latin typeface="Symbol" charset="2"/>
              </a:rPr>
              <a:t> </a:t>
            </a:r>
            <a:r>
              <a:rPr lang="de-DE" dirty="0">
                <a:latin typeface="Arial" charset="0"/>
              </a:rPr>
              <a:t>=</a:t>
            </a:r>
            <a:r>
              <a:rPr lang="de-DE" dirty="0">
                <a:latin typeface="Symbol" charset="2"/>
              </a:rPr>
              <a:t> </a:t>
            </a:r>
            <a:r>
              <a:rPr lang="de-DE" dirty="0">
                <a:latin typeface="Arial" charset="0"/>
              </a:rPr>
              <a:t>200</a:t>
            </a:r>
            <a:r>
              <a:rPr lang="de-DE" i="1" dirty="0">
                <a:latin typeface="Symbol" charset="2"/>
              </a:rPr>
              <a:t> </a:t>
            </a:r>
            <a:r>
              <a:rPr lang="de-DE" dirty="0">
                <a:latin typeface="Arial" charset="0"/>
              </a:rPr>
              <a:t>MeV </a:t>
            </a:r>
            <a:r>
              <a:rPr lang="de-DE" b="1" dirty="0">
                <a:latin typeface="Symbol" charset="2"/>
                <a:sym typeface="Symbol" charset="2"/>
              </a:rPr>
              <a:t></a:t>
            </a:r>
            <a:r>
              <a:rPr lang="de-DE" b="1" dirty="0">
                <a:latin typeface="Wingdings 3" charset="2"/>
              </a:rPr>
              <a:t> </a:t>
            </a:r>
            <a:r>
              <a:rPr lang="de-DE" b="1" i="1" dirty="0" err="1">
                <a:latin typeface="Symbol" charset="2"/>
              </a:rPr>
              <a:t>a</a:t>
            </a:r>
            <a:r>
              <a:rPr lang="de-DE" b="1" i="1" baseline="-25000" dirty="0" err="1">
                <a:latin typeface="Arial" charset="0"/>
              </a:rPr>
              <a:t>S</a:t>
            </a:r>
            <a:r>
              <a:rPr lang="de-DE" i="1" baseline="-25000" dirty="0">
                <a:latin typeface="Arial" charset="0"/>
              </a:rPr>
              <a:t> </a:t>
            </a:r>
            <a:r>
              <a:rPr lang="de-DE" i="1" dirty="0">
                <a:latin typeface="Arial" charset="0"/>
              </a:rPr>
              <a:t>= </a:t>
            </a:r>
            <a:r>
              <a:rPr lang="de-DE" dirty="0">
                <a:latin typeface="Arial" charset="0"/>
              </a:rPr>
              <a:t>0.3 - 0.5</a:t>
            </a:r>
            <a:r>
              <a:rPr lang="de-DE" i="1" dirty="0">
                <a:latin typeface="Arial" charset="0"/>
              </a:rPr>
              <a:t> </a:t>
            </a:r>
            <a:endParaRPr lang="de-DE" dirty="0">
              <a:latin typeface="Arial" charset="0"/>
            </a:endParaRPr>
          </a:p>
          <a:p>
            <a:pPr algn="l" eaLnBrk="0" hangingPunct="0">
              <a:buFont typeface="Symbol" charset="2"/>
              <a:buNone/>
            </a:pPr>
            <a:r>
              <a:rPr lang="de-DE" b="1" i="1" dirty="0"/>
              <a:t>d </a:t>
            </a:r>
            <a:r>
              <a:rPr lang="de-DE" i="1" dirty="0">
                <a:latin typeface="Arial" charset="0"/>
              </a:rPr>
              <a:t>= </a:t>
            </a:r>
            <a:r>
              <a:rPr lang="de-DE" dirty="0">
                <a:latin typeface="Arial" charset="0"/>
              </a:rPr>
              <a:t>0.5</a:t>
            </a:r>
            <a:r>
              <a:rPr lang="de-DE" i="1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fm</a:t>
            </a:r>
            <a:endParaRPr lang="en-US" dirty="0">
              <a:latin typeface="Arial" charset="0"/>
            </a:endParaRP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60350"/>
            <a:ext cx="7772400" cy="838200"/>
          </a:xfrm>
        </p:spPr>
        <p:txBody>
          <a:bodyPr/>
          <a:lstStyle/>
          <a:p>
            <a:pPr marL="838200" indent="-838200"/>
            <a:r>
              <a:rPr lang="en-US" sz="4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Použití</a:t>
            </a:r>
            <a:r>
              <a:rPr lang="en-US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en-US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případ</a:t>
            </a:r>
            <a:r>
              <a:rPr lang="en-US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sz="4000" b="1" i="1" dirty="0" smtClean="0">
                <a:solidFill>
                  <a:srgbClr val="009A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endParaRPr lang="de-DE" sz="4000" b="1" i="1" dirty="0">
              <a:solidFill>
                <a:srgbClr val="009A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1165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95800" y="1600200"/>
          <a:ext cx="21367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8" name="Equation" r:id="rId3" imgW="1320480" imgH="457200" progId="Equation.3">
                  <p:embed/>
                </p:oleObj>
              </mc:Choice>
              <mc:Fallback>
                <p:oleObj name="Equation" r:id="rId3" imgW="132048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00200"/>
                        <a:ext cx="2136775" cy="7397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735013" y="17668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algn="l" eaLnBrk="0" hangingPunct="0"/>
            <a:endParaRPr lang="en-US">
              <a:latin typeface="Arial" charset="0"/>
            </a:endParaRPr>
          </a:p>
        </p:txBody>
      </p:sp>
      <p:sp>
        <p:nvSpPr>
          <p:cNvPr id="411654" name="Comment 6"/>
          <p:cNvSpPr>
            <a:spLocks noChangeArrowheads="1"/>
          </p:cNvSpPr>
          <p:nvPr/>
        </p:nvSpPr>
        <p:spPr bwMode="auto">
          <a:xfrm>
            <a:off x="146050" y="5876925"/>
            <a:ext cx="4022725" cy="8334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Vishnu M. Bannur: Eur.Phys.J.C11:169-171,1999 </a:t>
            </a:r>
          </a:p>
          <a:p>
            <a:pPr algn="l">
              <a:spcBef>
                <a:spcPct val="50000"/>
              </a:spcBef>
            </a:pPr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	           ArXiv: hep-ph/0504072  </a:t>
            </a:r>
          </a:p>
          <a:p>
            <a:pPr algn="l">
              <a:spcBef>
                <a:spcPct val="50000"/>
              </a:spcBef>
            </a:pPr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Markus H. Thoma: J.Phys.G31:L7,2005</a:t>
            </a:r>
          </a:p>
        </p:txBody>
      </p:sp>
      <p:pic>
        <p:nvPicPr>
          <p:cNvPr id="411656" name="Picture 8" descr="QGP_phase_diagr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1225" y="3911600"/>
            <a:ext cx="4200525" cy="287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411657" name="Text Box 9"/>
          <p:cNvSpPr txBox="1">
            <a:spLocks noChangeArrowheads="1"/>
          </p:cNvSpPr>
          <p:nvPr/>
        </p:nvSpPr>
        <p:spPr bwMode="auto">
          <a:xfrm>
            <a:off x="4953000" y="3301424"/>
            <a:ext cx="4273550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i="1" dirty="0" err="1" smtClean="0">
                <a:solidFill>
                  <a:srgbClr val="FF3300"/>
                </a:solidFill>
                <a:latin typeface="Comic Sans MS" charset="0"/>
              </a:rPr>
              <a:t>Nový</a:t>
            </a:r>
            <a:r>
              <a:rPr lang="en-US" sz="2400" b="1" i="1" dirty="0" smtClean="0">
                <a:solidFill>
                  <a:srgbClr val="FF3300"/>
                </a:solidFill>
                <a:latin typeface="Comic Sans MS" charset="0"/>
              </a:rPr>
              <a:t> </a:t>
            </a:r>
            <a:r>
              <a:rPr lang="en-US" sz="2400" b="1" i="1" dirty="0" err="1" smtClean="0">
                <a:solidFill>
                  <a:srgbClr val="FF3300"/>
                </a:solidFill>
                <a:latin typeface="Comic Sans MS" charset="0"/>
              </a:rPr>
              <a:t>fázový</a:t>
            </a:r>
            <a:r>
              <a:rPr lang="en-US" sz="2400" b="1" i="1" dirty="0" smtClean="0">
                <a:solidFill>
                  <a:srgbClr val="FF3300"/>
                </a:solidFill>
                <a:latin typeface="Comic Sans MS" charset="0"/>
              </a:rPr>
              <a:t> diagram QCD</a:t>
            </a:r>
            <a:endParaRPr lang="en-US" sz="800" b="1" i="1" dirty="0" smtClean="0">
              <a:solidFill>
                <a:srgbClr val="FF3300"/>
              </a:solidFill>
              <a:latin typeface="Comic Sans MS" charset="0"/>
            </a:endParaRPr>
          </a:p>
          <a:p>
            <a:pPr algn="l"/>
            <a:endParaRPr lang="en-US" sz="800" b="1" i="1" dirty="0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411658" name="Text Box 10"/>
          <p:cNvSpPr txBox="1">
            <a:spLocks noChangeArrowheads="1"/>
          </p:cNvSpPr>
          <p:nvPr/>
        </p:nvSpPr>
        <p:spPr bwMode="auto">
          <a:xfrm>
            <a:off x="0" y="3514725"/>
            <a:ext cx="499367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buFont typeface="Symbol" charset="2"/>
              <a:buNone/>
            </a:pPr>
            <a:r>
              <a:rPr lang="de-DE" b="1" dirty="0" smtClean="0">
                <a:latin typeface="Symbol" charset="2"/>
                <a:sym typeface="Symbol" charset="2"/>
              </a:rPr>
              <a:t></a:t>
            </a:r>
            <a:r>
              <a:rPr lang="de-DE" b="1" dirty="0" smtClean="0">
                <a:latin typeface="Wingdings 3" charset="2"/>
              </a:rPr>
              <a:t> </a:t>
            </a:r>
            <a:r>
              <a:rPr lang="en-US" b="1" i="1" dirty="0" smtClean="0">
                <a:latin typeface="Symbol" charset="2"/>
              </a:rPr>
              <a:t>G</a:t>
            </a:r>
            <a:r>
              <a:rPr lang="de-DE" dirty="0">
                <a:latin typeface="Symbol" charset="2"/>
              </a:rPr>
              <a:t>= </a:t>
            </a:r>
            <a:r>
              <a:rPr lang="de-DE" dirty="0"/>
              <a:t>0.75 - 3</a:t>
            </a:r>
            <a:r>
              <a:rPr lang="de-DE" dirty="0">
                <a:latin typeface="Arial" charset="0"/>
              </a:rPr>
              <a:t>  </a:t>
            </a:r>
            <a:r>
              <a:rPr lang="de-DE" b="1" dirty="0">
                <a:latin typeface="Symbol" charset="2"/>
                <a:sym typeface="Symbol" charset="2"/>
              </a:rPr>
              <a:t></a:t>
            </a:r>
            <a:r>
              <a:rPr lang="de-DE" dirty="0">
                <a:solidFill>
                  <a:schemeClr val="bg2"/>
                </a:solidFill>
                <a:latin typeface="Wingdings 3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Q</a:t>
            </a:r>
            <a:r>
              <a:rPr lang="en-US" dirty="0">
                <a:solidFill>
                  <a:srgbClr val="0000FF"/>
                </a:solidFill>
                <a:latin typeface="Comic Sans MS" charset="0"/>
              </a:rPr>
              <a:t>G</a:t>
            </a:r>
            <a:r>
              <a:rPr lang="en-US" dirty="0">
                <a:solidFill>
                  <a:srgbClr val="009A00"/>
                </a:solidFill>
                <a:latin typeface="Comic Sans MS" charset="0"/>
              </a:rPr>
              <a:t>P</a:t>
            </a:r>
            <a:r>
              <a:rPr lang="en-US" dirty="0" smtClean="0">
                <a:solidFill>
                  <a:srgbClr val="009A00"/>
                </a:solidFill>
                <a:latin typeface="Comic Sans MS" charset="0"/>
              </a:rPr>
              <a:t> </a:t>
            </a:r>
            <a:r>
              <a:rPr lang="de-DE" dirty="0" err="1" smtClean="0">
                <a:solidFill>
                  <a:schemeClr val="tx2"/>
                </a:solidFill>
                <a:latin typeface="Comic Sans MS" charset="0"/>
              </a:rPr>
              <a:t>kapalina</a:t>
            </a:r>
            <a:r>
              <a:rPr lang="de-DE" dirty="0" smtClean="0">
                <a:latin typeface="Comic Sans MS" charset="0"/>
              </a:rPr>
              <a:t>?</a:t>
            </a:r>
            <a:endParaRPr lang="en-US" dirty="0" smtClean="0">
              <a:latin typeface="Comic Sans MS" charset="0"/>
            </a:endParaRPr>
          </a:p>
          <a:p>
            <a:pPr algn="l" eaLnBrk="0" hangingPunct="0">
              <a:buFont typeface="Symbol" charset="2"/>
              <a:buNone/>
            </a:pPr>
            <a:endParaRPr lang="de-DE" sz="900" dirty="0" smtClean="0">
              <a:latin typeface="Comic Sans MS" charset="0"/>
            </a:endParaRPr>
          </a:p>
          <a:p>
            <a:pPr algn="l" eaLnBrk="0" hangingPunct="0">
              <a:buFont typeface="Symbol" charset="2"/>
              <a:buNone/>
            </a:pPr>
            <a:r>
              <a:rPr lang="de-DE" dirty="0" smtClean="0">
                <a:latin typeface="Comic Sans MS" charset="0"/>
              </a:rPr>
              <a:t>Pro </a:t>
            </a:r>
            <a:r>
              <a:rPr lang="de-DE" dirty="0" err="1" smtClean="0">
                <a:latin typeface="Comic Sans MS" charset="0"/>
              </a:rPr>
              <a:t>ultrarelativistické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plazma</a:t>
            </a:r>
            <a:r>
              <a:rPr lang="de-DE" dirty="0" smtClean="0">
                <a:latin typeface="Comic Sans MS" charset="0"/>
              </a:rPr>
              <a:t>: </a:t>
            </a:r>
            <a:endParaRPr lang="de-DE" dirty="0">
              <a:latin typeface="Comic Sans MS" charset="0"/>
            </a:endParaRPr>
          </a:p>
          <a:p>
            <a:pPr algn="l" eaLnBrk="0" hangingPunct="0">
              <a:buFont typeface="Symbol" charset="2"/>
              <a:buNone/>
            </a:pPr>
            <a:r>
              <a:rPr lang="de-DE" dirty="0" err="1" smtClean="0">
                <a:latin typeface="Comic Sans MS" charset="0"/>
              </a:rPr>
              <a:t>magnetické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interakce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jsou</a:t>
            </a:r>
            <a:r>
              <a:rPr lang="de-DE" dirty="0" smtClean="0">
                <a:latin typeface="Comic Sans MS" charset="0"/>
              </a:rPr>
              <a:t> </a:t>
            </a:r>
          </a:p>
          <a:p>
            <a:pPr algn="l" eaLnBrk="0" hangingPunct="0">
              <a:buFont typeface="Symbol" charset="2"/>
              <a:buNone/>
            </a:pPr>
            <a:r>
              <a:rPr lang="de-DE" dirty="0" err="1" smtClean="0">
                <a:latin typeface="Comic Sans MS" charset="0"/>
              </a:rPr>
              <a:t>stejně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důležité</a:t>
            </a:r>
            <a:r>
              <a:rPr lang="de-DE" dirty="0" smtClean="0">
                <a:latin typeface="Comic Sans MS" charset="0"/>
              </a:rPr>
              <a:t> </a:t>
            </a:r>
            <a:r>
              <a:rPr lang="de-DE" dirty="0" err="1" smtClean="0">
                <a:latin typeface="Comic Sans MS" charset="0"/>
              </a:rPr>
              <a:t>elektrické</a:t>
            </a:r>
            <a:endParaRPr lang="de-DE" dirty="0" smtClean="0">
              <a:solidFill>
                <a:schemeClr val="bg2"/>
              </a:solidFill>
              <a:latin typeface="Comic Sans MS" charset="0"/>
            </a:endParaRPr>
          </a:p>
          <a:p>
            <a:pPr algn="l" eaLnBrk="0" hangingPunct="0">
              <a:buFont typeface="Symbol" charset="2"/>
              <a:buNone/>
            </a:pPr>
            <a:r>
              <a:rPr lang="de-DE" b="1" dirty="0" smtClean="0">
                <a:latin typeface="Symbol" charset="2"/>
                <a:sym typeface="Symbol" charset="2"/>
              </a:rPr>
              <a:t> </a:t>
            </a:r>
            <a:r>
              <a:rPr lang="en-US" b="1" i="1" dirty="0">
                <a:latin typeface="Symbol" charset="2"/>
              </a:rPr>
              <a:t>G</a:t>
            </a:r>
            <a:r>
              <a:rPr lang="de-DE" dirty="0">
                <a:latin typeface="Symbol" charset="2"/>
              </a:rPr>
              <a:t>= </a:t>
            </a:r>
            <a:r>
              <a:rPr lang="de-DE" dirty="0"/>
              <a:t>1.5 - 6</a:t>
            </a:r>
            <a:endParaRPr lang="de-DE" dirty="0">
              <a:latin typeface="Comic Sans MS" charset="0"/>
            </a:endParaRPr>
          </a:p>
          <a:p>
            <a:pPr algn="l"/>
            <a:endParaRPr lang="en-US" sz="900" dirty="0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cs-CZ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Srá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>ž</a:t>
            </a:r>
            <a:r>
              <a:rPr lang="en-US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ky 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>relativistických </a:t>
            </a:r>
            <a:r>
              <a:rPr lang="en-US" sz="3600">
                <a:solidFill>
                  <a:schemeClr val="bg1"/>
                </a:solidFill>
                <a:latin typeface="Comic Sans MS" charset="0"/>
                <a:ea typeface="Times New Roman" charset="0"/>
                <a:cs typeface="Times New Roman" charset="0"/>
              </a:rPr>
              <a:t>jader:</a:t>
            </a:r>
            <a:r>
              <a:rPr lang="cs-CZ" sz="3600">
                <a:solidFill>
                  <a:schemeClr val="bg1"/>
                </a:solidFill>
                <a:latin typeface="Comic Sans MS" charset="0"/>
              </a:rPr>
              <a:t/>
            </a:r>
            <a:br>
              <a:rPr lang="cs-CZ" sz="3600">
                <a:solidFill>
                  <a:schemeClr val="bg1"/>
                </a:solidFill>
                <a:latin typeface="Comic Sans MS" charset="0"/>
              </a:rPr>
            </a:br>
            <a:r>
              <a:rPr lang="cs-CZ" sz="3600">
                <a:solidFill>
                  <a:schemeClr val="bg1"/>
                </a:solidFill>
                <a:latin typeface="Comic Sans MS" charset="0"/>
              </a:rPr>
              <a:t>malý „velký třesk“ v laboratoři</a:t>
            </a:r>
            <a:endParaRPr lang="en-US" sz="3600">
              <a:solidFill>
                <a:srgbClr val="FF0000"/>
              </a:solidFill>
              <a:latin typeface="Comic Sans MS" charset="0"/>
            </a:endParaRPr>
          </a:p>
        </p:txBody>
      </p:sp>
      <p:pic>
        <p:nvPicPr>
          <p:cNvPr id="16388" name="Picture 4" descr="vni_long_2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788" y="3276600"/>
            <a:ext cx="1397000" cy="2395538"/>
          </a:xfrm>
          <a:prstGeom prst="rect">
            <a:avLst/>
          </a:prstGeom>
          <a:noFill/>
        </p:spPr>
      </p:pic>
      <p:pic>
        <p:nvPicPr>
          <p:cNvPr id="16389" name="Picture 5" descr="vni_long_3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138" y="3276600"/>
            <a:ext cx="2030412" cy="2395538"/>
          </a:xfrm>
          <a:prstGeom prst="rect">
            <a:avLst/>
          </a:prstGeom>
          <a:noFill/>
        </p:spPr>
      </p:pic>
      <p:pic>
        <p:nvPicPr>
          <p:cNvPr id="16390" name="Picture 6" descr="vni_long_4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3276600"/>
            <a:ext cx="2484437" cy="2395538"/>
          </a:xfrm>
          <a:prstGeom prst="rect">
            <a:avLst/>
          </a:prstGeom>
          <a:noFill/>
        </p:spPr>
      </p:pic>
      <p:pic>
        <p:nvPicPr>
          <p:cNvPr id="16391" name="Picture 7" descr="vni_long_1.gif                                                 0000DBA1KARA                           B267240C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3276600"/>
            <a:ext cx="2695575" cy="23844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Rectangle 3"/>
          <p:cNvSpPr>
            <a:spLocks noChangeArrowheads="1"/>
          </p:cNvSpPr>
          <p:nvPr/>
        </p:nvSpPr>
        <p:spPr bwMode="auto">
          <a:xfrm>
            <a:off x="2286000" y="258763"/>
            <a:ext cx="45720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.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10</a:t>
            </a:r>
            <a:r>
              <a:rPr lang="en-US">
                <a:solidFill>
                  <a:srgbClr val="FFFFFF"/>
                </a:solidFill>
                <a:latin typeface="CMSY7" charset="0"/>
              </a:rPr>
              <a:t>-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19 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197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200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GeV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"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How much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energy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in each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collision?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Consider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two mosquitos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colliding...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mv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(1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(10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cm/s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</p:txBody>
      </p:sp>
      <p:pic>
        <p:nvPicPr>
          <p:cNvPr id="4290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-304800" y="4038600"/>
            <a:ext cx="9753600" cy="304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065" name="Text Box 9"/>
          <p:cNvSpPr txBox="1">
            <a:spLocks noChangeArrowheads="1"/>
          </p:cNvSpPr>
          <p:nvPr/>
        </p:nvSpPr>
        <p:spPr bwMode="auto">
          <a:xfrm>
            <a:off x="2819400" y="119063"/>
            <a:ext cx="3297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Comic Sans MS" charset="0"/>
              </a:rPr>
              <a:t>Au + Au @ RHIC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762000"/>
            <a:ext cx="2623382" cy="24468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Jaká je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energie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jedné srážky?</a:t>
            </a:r>
          </a:p>
          <a:p>
            <a:pPr algn="ctr"/>
            <a:endParaRPr lang="cs-CZ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/>
          </p:cNvSpPr>
          <p:nvPr/>
        </p:nvSpPr>
        <p:spPr bwMode="auto">
          <a:xfrm>
            <a:off x="2286000" y="258763"/>
            <a:ext cx="45720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.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10</a:t>
            </a:r>
            <a:r>
              <a:rPr lang="en-US">
                <a:solidFill>
                  <a:srgbClr val="FFFFFF"/>
                </a:solidFill>
                <a:latin typeface="CMSY7" charset="0"/>
              </a:rPr>
              <a:t>-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19 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197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200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GeV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"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6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How much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energy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in each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collision?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Consider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two mosquitos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halkboard" charset="0"/>
              </a:rPr>
              <a:t>colliding...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R10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MMI10" charset="0"/>
              </a:rPr>
              <a:t>mv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(1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g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 </a:t>
            </a:r>
            <a:r>
              <a:rPr lang="en-US">
                <a:solidFill>
                  <a:srgbClr val="FFFFFF"/>
                </a:solidFill>
                <a:latin typeface="CMSY10" charset="0"/>
              </a:rPr>
              <a:t>×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(10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cm/s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)</a:t>
            </a:r>
            <a:r>
              <a:rPr lang="en-US">
                <a:solidFill>
                  <a:srgbClr val="FFFFFF"/>
                </a:solidFill>
                <a:latin typeface="CMR7" charset="0"/>
              </a:rPr>
              <a:t>2 </a:t>
            </a:r>
            <a:r>
              <a:rPr lang="en-US">
                <a:solidFill>
                  <a:srgbClr val="FFFFFF"/>
                </a:solidFill>
                <a:latin typeface="CMR10" charset="0"/>
              </a:rPr>
              <a:t>= 10</a:t>
            </a:r>
            <a:r>
              <a:rPr lang="en-US">
                <a:solidFill>
                  <a:srgbClr val="FFFFFF"/>
                </a:solidFill>
                <a:latin typeface="CMMI10" charset="0"/>
              </a:rPr>
              <a:t>µJ</a:t>
            </a:r>
          </a:p>
        </p:txBody>
      </p:sp>
      <p:pic>
        <p:nvPicPr>
          <p:cNvPr id="431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487363"/>
            <a:ext cx="9753600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2819400" y="119063"/>
            <a:ext cx="3297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3300"/>
                </a:solidFill>
                <a:latin typeface="Comic Sans MS" charset="0"/>
              </a:rPr>
              <a:t>Au + Au @ RHIC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4050774"/>
            <a:ext cx="2623382" cy="18928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Uvažujme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srážku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dvou komárů </a:t>
            </a:r>
          </a:p>
          <a:p>
            <a:pPr algn="ctr"/>
            <a:endParaRPr lang="cs-CZ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762000"/>
            <a:ext cx="2623382" cy="24468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Jaká je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energie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jedné srážky?</a:t>
            </a:r>
          </a:p>
          <a:p>
            <a:pPr algn="ctr"/>
            <a:endParaRPr lang="cs-CZ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Ivan Vitev\My Documents\My Pictures\bullet-apple-s.jpg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60500" y="635000"/>
            <a:ext cx="5699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 Black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166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 Black" charset="0"/>
              </a:rPr>
              <a:t>     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Tomogr</a:t>
            </a:r>
            <a:r>
              <a:rPr lang="cs-CZ" sz="5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afie plazmatu</a:t>
            </a:r>
            <a:endParaRPr lang="en-US" sz="1800" b="1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297113" y="1219200"/>
            <a:ext cx="1589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1400" b="1">
                <a:solidFill>
                  <a:srgbClr val="FF0000"/>
                </a:solidFill>
                <a:latin typeface="Comic Sans MS" charset="0"/>
              </a:rPr>
              <a:t>vedoucí částice</a:t>
            </a:r>
          </a:p>
          <a:p>
            <a:pPr eaLnBrk="0" hangingPunct="0"/>
            <a:r>
              <a:rPr lang="cs-CZ" sz="1400" b="1">
                <a:solidFill>
                  <a:srgbClr val="FF0000"/>
                </a:solidFill>
                <a:latin typeface="Comic Sans MS" charset="0"/>
              </a:rPr>
              <a:t>vylétá do vakua</a:t>
            </a:r>
            <a:endParaRPr lang="en-US" sz="1400" b="1">
              <a:latin typeface="Comic Sans MS" charset="0"/>
            </a:endParaRPr>
          </a:p>
        </p:txBody>
      </p:sp>
      <p:grpSp>
        <p:nvGrpSpPr>
          <p:cNvPr id="58371" name="Group 3"/>
          <p:cNvGrpSpPr>
            <a:grpSpLocks/>
          </p:cNvGrpSpPr>
          <p:nvPr/>
        </p:nvGrpSpPr>
        <p:grpSpPr bwMode="auto">
          <a:xfrm>
            <a:off x="36513" y="1066800"/>
            <a:ext cx="2638425" cy="3108325"/>
            <a:chOff x="23" y="672"/>
            <a:chExt cx="1662" cy="1958"/>
          </a:xfrm>
        </p:grpSpPr>
        <p:sp>
          <p:nvSpPr>
            <p:cNvPr id="58372" name="Text Box 4"/>
            <p:cNvSpPr txBox="1">
              <a:spLocks noChangeArrowheads="1"/>
            </p:cNvSpPr>
            <p:nvPr/>
          </p:nvSpPr>
          <p:spPr bwMode="auto">
            <a:xfrm>
              <a:off x="23" y="1860"/>
              <a:ext cx="5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Comic Sans MS" charset="0"/>
                </a:rPr>
                <a:t>hadron</a:t>
              </a:r>
              <a:r>
                <a:rPr lang="cs-CZ" sz="1400" b="1">
                  <a:latin typeface="Comic Sans MS" charset="0"/>
                </a:rPr>
                <a:t>y</a:t>
              </a:r>
              <a:endParaRPr lang="en-US" sz="1400" b="1">
                <a:latin typeface="Comic Sans MS" charset="0"/>
              </a:endParaRPr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auto">
            <a:xfrm>
              <a:off x="240" y="1248"/>
              <a:ext cx="816" cy="240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auto">
            <a:xfrm flipH="1" flipV="1">
              <a:off x="768" y="1584"/>
              <a:ext cx="917" cy="240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680" y="328"/>
                </a:cxn>
                <a:cxn ang="0">
                  <a:pos x="856" y="0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512" y="1296"/>
              <a:ext cx="2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/>
                <a:t>q</a:t>
              </a:r>
            </a:p>
          </p:txBody>
        </p:sp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1178" y="1609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/>
                <a:t>q</a:t>
              </a:r>
            </a:p>
          </p:txBody>
        </p:sp>
        <p:sp>
          <p:nvSpPr>
            <p:cNvPr id="58377" name="Line 9"/>
            <p:cNvSpPr>
              <a:spLocks noChangeShapeType="1"/>
            </p:cNvSpPr>
            <p:nvPr/>
          </p:nvSpPr>
          <p:spPr bwMode="auto">
            <a:xfrm rot="20991552" flipV="1">
              <a:off x="1037" y="1032"/>
              <a:ext cx="50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8" name="Line 10"/>
            <p:cNvSpPr>
              <a:spLocks noChangeShapeType="1"/>
            </p:cNvSpPr>
            <p:nvPr/>
          </p:nvSpPr>
          <p:spPr bwMode="auto">
            <a:xfrm flipV="1">
              <a:off x="1108" y="915"/>
              <a:ext cx="10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79" name="Line 11"/>
            <p:cNvSpPr>
              <a:spLocks noChangeShapeType="1"/>
            </p:cNvSpPr>
            <p:nvPr/>
          </p:nvSpPr>
          <p:spPr bwMode="auto">
            <a:xfrm flipV="1">
              <a:off x="1146" y="1131"/>
              <a:ext cx="88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0" name="Line 12"/>
            <p:cNvSpPr>
              <a:spLocks noChangeShapeType="1"/>
            </p:cNvSpPr>
            <p:nvPr/>
          </p:nvSpPr>
          <p:spPr bwMode="auto">
            <a:xfrm flipV="1">
              <a:off x="1079" y="1002"/>
              <a:ext cx="46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 flipV="1">
              <a:off x="1104" y="672"/>
              <a:ext cx="382" cy="5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 flipH="1">
              <a:off x="656" y="1873"/>
              <a:ext cx="54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 flipH="1">
              <a:off x="623" y="1860"/>
              <a:ext cx="87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 flipH="1">
              <a:off x="528" y="1839"/>
              <a:ext cx="203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 flipH="1">
              <a:off x="740" y="1864"/>
              <a:ext cx="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>
              <a:off x="759" y="1857"/>
              <a:ext cx="48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7" name="Text Box 19"/>
            <p:cNvSpPr txBox="1">
              <a:spLocks noChangeArrowheads="1"/>
            </p:cNvSpPr>
            <p:nvPr/>
          </p:nvSpPr>
          <p:spPr bwMode="auto">
            <a:xfrm>
              <a:off x="576" y="960"/>
              <a:ext cx="66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Comic Sans MS" charset="0"/>
                </a:rPr>
                <a:t>hadron</a:t>
              </a:r>
              <a:r>
                <a:rPr lang="cs-CZ" sz="1400" b="1">
                  <a:latin typeface="Comic Sans MS" charset="0"/>
                </a:rPr>
                <a:t>y</a:t>
              </a:r>
              <a:endParaRPr lang="en-US" sz="1400" b="1">
                <a:latin typeface="Comic Sans MS" charset="0"/>
              </a:endParaRPr>
            </a:p>
          </p:txBody>
        </p:sp>
        <p:sp>
          <p:nvSpPr>
            <p:cNvPr id="58388" name="Text Box 20"/>
            <p:cNvSpPr txBox="1">
              <a:spLocks noChangeArrowheads="1"/>
            </p:cNvSpPr>
            <p:nvPr/>
          </p:nvSpPr>
          <p:spPr bwMode="auto">
            <a:xfrm>
              <a:off x="720" y="2304"/>
              <a:ext cx="81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cs-CZ" sz="1400" b="1">
                  <a:solidFill>
                    <a:srgbClr val="FF0000"/>
                  </a:solidFill>
                  <a:latin typeface="Comic Sans MS" charset="0"/>
                </a:rPr>
                <a:t>vedoucí částice</a:t>
              </a:r>
              <a:endParaRPr lang="en-US" sz="1400" b="1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8389" name="Text Box 21"/>
            <p:cNvSpPr txBox="1">
              <a:spLocks noChangeArrowheads="1"/>
            </p:cNvSpPr>
            <p:nvPr/>
          </p:nvSpPr>
          <p:spPr bwMode="auto">
            <a:xfrm>
              <a:off x="400" y="864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200" b="1"/>
            </a:p>
          </p:txBody>
        </p:sp>
        <p:sp>
          <p:nvSpPr>
            <p:cNvPr id="58390" name="Freeform 22"/>
            <p:cNvSpPr>
              <a:spLocks/>
            </p:cNvSpPr>
            <p:nvPr/>
          </p:nvSpPr>
          <p:spPr bwMode="auto">
            <a:xfrm>
              <a:off x="864" y="1488"/>
              <a:ext cx="87" cy="9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80" y="11"/>
                </a:cxn>
                <a:cxn ang="0">
                  <a:pos x="16" y="75"/>
                </a:cxn>
                <a:cxn ang="0">
                  <a:pos x="104" y="75"/>
                </a:cxn>
                <a:cxn ang="0">
                  <a:pos x="48" y="131"/>
                </a:cxn>
                <a:cxn ang="0">
                  <a:pos x="96" y="13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1" name="Line 23"/>
            <p:cNvSpPr>
              <a:spLocks noChangeShapeType="1"/>
            </p:cNvSpPr>
            <p:nvPr/>
          </p:nvSpPr>
          <p:spPr bwMode="auto">
            <a:xfrm flipH="1">
              <a:off x="563" y="1920"/>
              <a:ext cx="165" cy="65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392" name="Group 24"/>
          <p:cNvGrpSpPr>
            <a:grpSpLocks/>
          </p:cNvGrpSpPr>
          <p:nvPr/>
        </p:nvGrpSpPr>
        <p:grpSpPr bwMode="auto">
          <a:xfrm>
            <a:off x="5029200" y="4724400"/>
            <a:ext cx="2120900" cy="1095375"/>
            <a:chOff x="2077" y="2533"/>
            <a:chExt cx="1336" cy="690"/>
          </a:xfrm>
        </p:grpSpPr>
        <p:sp>
          <p:nvSpPr>
            <p:cNvPr id="58393" name="Rectangle 25"/>
            <p:cNvSpPr>
              <a:spLocks noChangeArrowheads="1"/>
            </p:cNvSpPr>
            <p:nvPr/>
          </p:nvSpPr>
          <p:spPr bwMode="auto">
            <a:xfrm>
              <a:off x="2112" y="2544"/>
              <a:ext cx="1254" cy="664"/>
            </a:xfrm>
            <a:prstGeom prst="rect">
              <a:avLst/>
            </a:prstGeom>
            <a:gradFill rotWithShape="0">
              <a:gsLst>
                <a:gs pos="0">
                  <a:srgbClr val="96AB94"/>
                </a:gs>
                <a:gs pos="17000">
                  <a:srgbClr val="D4DEFF"/>
                </a:gs>
                <a:gs pos="47000">
                  <a:srgbClr val="D4DEFF"/>
                </a:gs>
                <a:gs pos="100000">
                  <a:srgbClr val="8488C4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b="1">
                <a:solidFill>
                  <a:srgbClr val="FF66CC"/>
                </a:solidFill>
              </a:endParaRPr>
            </a:p>
          </p:txBody>
        </p:sp>
        <p:sp>
          <p:nvSpPr>
            <p:cNvPr id="58394" name="Oval 26"/>
            <p:cNvSpPr>
              <a:spLocks noChangeArrowheads="1"/>
            </p:cNvSpPr>
            <p:nvPr/>
          </p:nvSpPr>
          <p:spPr bwMode="auto">
            <a:xfrm>
              <a:off x="2077" y="2533"/>
              <a:ext cx="105" cy="684"/>
            </a:xfrm>
            <a:prstGeom prst="ellipse">
              <a:avLst/>
            </a:prstGeom>
            <a:gradFill rotWithShape="0">
              <a:gsLst>
                <a:gs pos="0">
                  <a:srgbClr val="33CC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5" name="Oval 27"/>
            <p:cNvSpPr>
              <a:spLocks noChangeArrowheads="1"/>
            </p:cNvSpPr>
            <p:nvPr/>
          </p:nvSpPr>
          <p:spPr bwMode="auto">
            <a:xfrm>
              <a:off x="3308" y="2539"/>
              <a:ext cx="105" cy="6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33CC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396" name="Group 28"/>
          <p:cNvGrpSpPr>
            <a:grpSpLocks/>
          </p:cNvGrpSpPr>
          <p:nvPr/>
        </p:nvGrpSpPr>
        <p:grpSpPr bwMode="auto">
          <a:xfrm>
            <a:off x="4267200" y="3429000"/>
            <a:ext cx="4495800" cy="2901950"/>
            <a:chOff x="1584" y="1484"/>
            <a:chExt cx="2832" cy="1828"/>
          </a:xfrm>
        </p:grpSpPr>
        <p:grpSp>
          <p:nvGrpSpPr>
            <p:cNvPr id="58397" name="Group 29"/>
            <p:cNvGrpSpPr>
              <a:grpSpLocks/>
            </p:cNvGrpSpPr>
            <p:nvPr/>
          </p:nvGrpSpPr>
          <p:grpSpPr bwMode="auto">
            <a:xfrm rot="977138">
              <a:off x="2817" y="2405"/>
              <a:ext cx="184" cy="224"/>
              <a:chOff x="326" y="3552"/>
              <a:chExt cx="394" cy="307"/>
            </a:xfrm>
          </p:grpSpPr>
          <p:sp>
            <p:nvSpPr>
              <p:cNvPr id="58398" name="Line 30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99" name="Freeform 31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00" name="Group 32"/>
            <p:cNvGrpSpPr>
              <a:grpSpLocks/>
            </p:cNvGrpSpPr>
            <p:nvPr/>
          </p:nvGrpSpPr>
          <p:grpSpPr bwMode="auto">
            <a:xfrm rot="14001149" flipV="1">
              <a:off x="2663" y="2359"/>
              <a:ext cx="198" cy="185"/>
              <a:chOff x="326" y="3552"/>
              <a:chExt cx="394" cy="307"/>
            </a:xfrm>
          </p:grpSpPr>
          <p:sp>
            <p:nvSpPr>
              <p:cNvPr id="58401" name="Line 33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02" name="Freeform 34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03" name="Group 35"/>
            <p:cNvGrpSpPr>
              <a:grpSpLocks/>
            </p:cNvGrpSpPr>
            <p:nvPr/>
          </p:nvGrpSpPr>
          <p:grpSpPr bwMode="auto">
            <a:xfrm>
              <a:off x="1584" y="1484"/>
              <a:ext cx="2832" cy="1478"/>
              <a:chOff x="3264" y="2012"/>
              <a:chExt cx="2832" cy="1478"/>
            </a:xfrm>
          </p:grpSpPr>
          <p:sp>
            <p:nvSpPr>
              <p:cNvPr id="58404" name="Text Box 36"/>
              <p:cNvSpPr txBox="1">
                <a:spLocks noChangeArrowheads="1"/>
              </p:cNvSpPr>
              <p:nvPr/>
            </p:nvSpPr>
            <p:spPr bwMode="auto">
              <a:xfrm>
                <a:off x="3921" y="2886"/>
                <a:ext cx="28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/>
                  <a:t>q</a:t>
                </a:r>
              </a:p>
            </p:txBody>
          </p:sp>
          <p:sp>
            <p:nvSpPr>
              <p:cNvPr id="58405" name="Text Box 37"/>
              <p:cNvSpPr txBox="1">
                <a:spLocks noChangeArrowheads="1"/>
              </p:cNvSpPr>
              <p:nvPr/>
            </p:nvSpPr>
            <p:spPr bwMode="auto">
              <a:xfrm>
                <a:off x="4775" y="3317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/>
                  <a:t>q</a:t>
                </a:r>
              </a:p>
            </p:txBody>
          </p:sp>
          <p:grpSp>
            <p:nvGrpSpPr>
              <p:cNvPr id="58406" name="Group 38"/>
              <p:cNvGrpSpPr>
                <a:grpSpLocks/>
              </p:cNvGrpSpPr>
              <p:nvPr/>
            </p:nvGrpSpPr>
            <p:grpSpPr bwMode="auto">
              <a:xfrm>
                <a:off x="3264" y="2012"/>
                <a:ext cx="2832" cy="1408"/>
                <a:chOff x="3264" y="2012"/>
                <a:chExt cx="2832" cy="1408"/>
              </a:xfrm>
            </p:grpSpPr>
            <p:sp>
              <p:nvSpPr>
                <p:cNvPr id="58407" name="Line 39"/>
                <p:cNvSpPr>
                  <a:spLocks noChangeShapeType="1"/>
                </p:cNvSpPr>
                <p:nvPr/>
              </p:nvSpPr>
              <p:spPr bwMode="auto">
                <a:xfrm rot="20991552" flipV="1">
                  <a:off x="4618" y="2508"/>
                  <a:ext cx="65" cy="2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710" y="2346"/>
                  <a:ext cx="128" cy="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0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4758" y="2644"/>
                  <a:ext cx="113" cy="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0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4672" y="2466"/>
                  <a:ext cx="59" cy="2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704" y="2012"/>
                  <a:ext cx="490" cy="75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126" y="2291"/>
                  <a:ext cx="84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400" b="1">
                      <a:latin typeface="Comic Sans MS" charset="0"/>
                    </a:rPr>
                    <a:t>hadron</a:t>
                  </a:r>
                  <a:r>
                    <a:rPr lang="cs-CZ" sz="1400" b="1">
                      <a:latin typeface="Comic Sans MS" charset="0"/>
                    </a:rPr>
                    <a:t>y</a:t>
                  </a:r>
                  <a:endParaRPr lang="en-US" sz="1400" b="1">
                    <a:latin typeface="Comic Sans MS" charset="0"/>
                  </a:endParaRPr>
                </a:p>
              </p:txBody>
            </p:sp>
            <p:sp>
              <p:nvSpPr>
                <p:cNvPr id="5841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120" y="2159"/>
                  <a:ext cx="976" cy="5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cs-CZ" sz="1400" b="1">
                      <a:solidFill>
                        <a:srgbClr val="FF0000"/>
                      </a:solidFill>
                      <a:latin typeface="Comic Sans MS" charset="0"/>
                    </a:rPr>
                    <a:t>vedoucí částice</a:t>
                  </a:r>
                </a:p>
                <a:p>
                  <a:pPr eaLnBrk="0" hangingPunct="0"/>
                  <a:r>
                    <a:rPr lang="cs-CZ" sz="1400" b="1">
                      <a:solidFill>
                        <a:srgbClr val="FF0000"/>
                      </a:solidFill>
                      <a:latin typeface="Comic Sans MS" charset="0"/>
                    </a:rPr>
                    <a:t>je bržděna (QGP?) prostředím</a:t>
                  </a:r>
                  <a:endParaRPr lang="en-US" sz="1400" b="1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5841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3264" y="3210"/>
                  <a:ext cx="310" cy="1"/>
                </a:xfrm>
                <a:prstGeom prst="line">
                  <a:avLst/>
                </a:prstGeom>
                <a:noFill/>
                <a:ln w="28575">
                  <a:solidFill>
                    <a:srgbClr val="66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296" y="3215"/>
                  <a:ext cx="310" cy="1"/>
                </a:xfrm>
                <a:prstGeom prst="line">
                  <a:avLst/>
                </a:prstGeom>
                <a:noFill/>
                <a:ln w="28575">
                  <a:solidFill>
                    <a:srgbClr val="6699FF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6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4671" y="2276"/>
                  <a:ext cx="339" cy="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7" name="Freeform 49"/>
                <p:cNvSpPr>
                  <a:spLocks/>
                </p:cNvSpPr>
                <p:nvPr/>
              </p:nvSpPr>
              <p:spPr bwMode="auto">
                <a:xfrm>
                  <a:off x="3572" y="2820"/>
                  <a:ext cx="1046" cy="330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680" y="328"/>
                    </a:cxn>
                    <a:cxn ang="0">
                      <a:pos x="856" y="0"/>
                    </a:cxn>
                  </a:cxnLst>
                  <a:rect l="0" t="0" r="r" b="b"/>
                  <a:pathLst>
                    <a:path w="856" h="328">
                      <a:moveTo>
                        <a:pt x="0" y="328"/>
                      </a:moveTo>
                      <a:lnTo>
                        <a:pt x="680" y="328"/>
                      </a:lnTo>
                      <a:lnTo>
                        <a:pt x="856" y="0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8" name="Freeform 50"/>
                <p:cNvSpPr>
                  <a:spLocks/>
                </p:cNvSpPr>
                <p:nvPr/>
              </p:nvSpPr>
              <p:spPr bwMode="auto">
                <a:xfrm flipH="1" flipV="1">
                  <a:off x="4372" y="3288"/>
                  <a:ext cx="438" cy="132"/>
                </a:xfrm>
                <a:custGeom>
                  <a:avLst/>
                  <a:gdLst/>
                  <a:ahLst/>
                  <a:cxnLst>
                    <a:cxn ang="0">
                      <a:pos x="0" y="328"/>
                    </a:cxn>
                    <a:cxn ang="0">
                      <a:pos x="680" y="328"/>
                    </a:cxn>
                    <a:cxn ang="0">
                      <a:pos x="856" y="0"/>
                    </a:cxn>
                  </a:cxnLst>
                  <a:rect l="0" t="0" r="r" b="b"/>
                  <a:pathLst>
                    <a:path w="856" h="328">
                      <a:moveTo>
                        <a:pt x="0" y="328"/>
                      </a:moveTo>
                      <a:lnTo>
                        <a:pt x="680" y="328"/>
                      </a:lnTo>
                      <a:lnTo>
                        <a:pt x="856" y="0"/>
                      </a:lnTo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19" name="Freeform 51"/>
                <p:cNvSpPr>
                  <a:spLocks/>
                </p:cNvSpPr>
                <p:nvPr/>
              </p:nvSpPr>
              <p:spPr bwMode="auto">
                <a:xfrm>
                  <a:off x="4372" y="3150"/>
                  <a:ext cx="112" cy="131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80" y="11"/>
                    </a:cxn>
                    <a:cxn ang="0">
                      <a:pos x="16" y="75"/>
                    </a:cxn>
                    <a:cxn ang="0">
                      <a:pos x="104" y="75"/>
                    </a:cxn>
                    <a:cxn ang="0">
                      <a:pos x="48" y="131"/>
                    </a:cxn>
                    <a:cxn ang="0">
                      <a:pos x="96" y="131"/>
                    </a:cxn>
                  </a:cxnLst>
                  <a:rect l="0" t="0" r="r" b="b"/>
                  <a:pathLst>
                    <a:path w="109" h="140">
                      <a:moveTo>
                        <a:pt x="0" y="11"/>
                      </a:moveTo>
                      <a:cubicBezTo>
                        <a:pt x="38" y="5"/>
                        <a:pt x="77" y="0"/>
                        <a:pt x="80" y="11"/>
                      </a:cubicBezTo>
                      <a:cubicBezTo>
                        <a:pt x="83" y="22"/>
                        <a:pt x="12" y="64"/>
                        <a:pt x="16" y="75"/>
                      </a:cubicBezTo>
                      <a:cubicBezTo>
                        <a:pt x="20" y="86"/>
                        <a:pt x="99" y="66"/>
                        <a:pt x="104" y="75"/>
                      </a:cubicBezTo>
                      <a:cubicBezTo>
                        <a:pt x="109" y="84"/>
                        <a:pt x="49" y="122"/>
                        <a:pt x="48" y="131"/>
                      </a:cubicBezTo>
                      <a:cubicBezTo>
                        <a:pt x="47" y="140"/>
                        <a:pt x="88" y="132"/>
                        <a:pt x="96" y="13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20" name="Line 52"/>
                <p:cNvSpPr>
                  <a:spLocks noChangeShapeType="1"/>
                </p:cNvSpPr>
                <p:nvPr/>
              </p:nvSpPr>
              <p:spPr bwMode="auto">
                <a:xfrm>
                  <a:off x="4680" y="3288"/>
                  <a:ext cx="677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8421" name="Freeform 53"/>
            <p:cNvSpPr>
              <a:spLocks/>
            </p:cNvSpPr>
            <p:nvPr/>
          </p:nvSpPr>
          <p:spPr bwMode="auto">
            <a:xfrm>
              <a:off x="2507" y="2760"/>
              <a:ext cx="270" cy="396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272" y="132"/>
                </a:cxn>
                <a:cxn ang="0">
                  <a:pos x="299" y="235"/>
                </a:cxn>
                <a:cxn ang="0">
                  <a:pos x="173" y="206"/>
                </a:cxn>
                <a:cxn ang="0">
                  <a:pos x="203" y="331"/>
                </a:cxn>
                <a:cxn ang="0">
                  <a:pos x="82" y="297"/>
                </a:cxn>
                <a:cxn ang="0">
                  <a:pos x="59" y="427"/>
                </a:cxn>
                <a:cxn ang="0">
                  <a:pos x="0" y="511"/>
                </a:cxn>
              </a:cxnLst>
              <a:rect l="0" t="0" r="r" b="b"/>
              <a:pathLst>
                <a:path w="354" h="511">
                  <a:moveTo>
                    <a:pt x="354" y="0"/>
                  </a:moveTo>
                  <a:cubicBezTo>
                    <a:pt x="340" y="22"/>
                    <a:pt x="281" y="93"/>
                    <a:pt x="272" y="132"/>
                  </a:cubicBezTo>
                  <a:cubicBezTo>
                    <a:pt x="263" y="171"/>
                    <a:pt x="315" y="223"/>
                    <a:pt x="299" y="235"/>
                  </a:cubicBezTo>
                  <a:cubicBezTo>
                    <a:pt x="283" y="247"/>
                    <a:pt x="189" y="190"/>
                    <a:pt x="173" y="206"/>
                  </a:cubicBezTo>
                  <a:cubicBezTo>
                    <a:pt x="157" y="222"/>
                    <a:pt x="218" y="316"/>
                    <a:pt x="203" y="331"/>
                  </a:cubicBezTo>
                  <a:cubicBezTo>
                    <a:pt x="188" y="346"/>
                    <a:pt x="106" y="281"/>
                    <a:pt x="82" y="297"/>
                  </a:cubicBezTo>
                  <a:cubicBezTo>
                    <a:pt x="58" y="313"/>
                    <a:pt x="73" y="391"/>
                    <a:pt x="59" y="427"/>
                  </a:cubicBezTo>
                  <a:cubicBezTo>
                    <a:pt x="45" y="463"/>
                    <a:pt x="12" y="494"/>
                    <a:pt x="0" y="511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22" name="Text Box 54"/>
            <p:cNvSpPr txBox="1">
              <a:spLocks noChangeArrowheads="1"/>
            </p:cNvSpPr>
            <p:nvPr/>
          </p:nvSpPr>
          <p:spPr bwMode="auto">
            <a:xfrm>
              <a:off x="2569" y="302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333399"/>
                  </a:solidFill>
                  <a:latin typeface="Trebuchet MS" charset="0"/>
                </a:rPr>
                <a:t>?</a:t>
              </a:r>
            </a:p>
          </p:txBody>
        </p:sp>
        <p:grpSp>
          <p:nvGrpSpPr>
            <p:cNvPr id="58423" name="Group 55"/>
            <p:cNvGrpSpPr>
              <a:grpSpLocks/>
            </p:cNvGrpSpPr>
            <p:nvPr/>
          </p:nvGrpSpPr>
          <p:grpSpPr bwMode="auto">
            <a:xfrm rot="6377138">
              <a:off x="2746" y="2822"/>
              <a:ext cx="144" cy="163"/>
              <a:chOff x="326" y="3552"/>
              <a:chExt cx="394" cy="307"/>
            </a:xfrm>
          </p:grpSpPr>
          <p:sp>
            <p:nvSpPr>
              <p:cNvPr id="58424" name="Line 56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25" name="Freeform 57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26" name="Group 58"/>
            <p:cNvGrpSpPr>
              <a:grpSpLocks/>
            </p:cNvGrpSpPr>
            <p:nvPr/>
          </p:nvGrpSpPr>
          <p:grpSpPr bwMode="auto">
            <a:xfrm rot="1015650" flipV="1">
              <a:off x="2686" y="2832"/>
              <a:ext cx="96" cy="288"/>
              <a:chOff x="326" y="3552"/>
              <a:chExt cx="394" cy="307"/>
            </a:xfrm>
          </p:grpSpPr>
          <p:sp>
            <p:nvSpPr>
              <p:cNvPr id="58427" name="Line 59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28" name="Freeform 60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29" name="Group 61"/>
            <p:cNvGrpSpPr>
              <a:grpSpLocks/>
            </p:cNvGrpSpPr>
            <p:nvPr/>
          </p:nvGrpSpPr>
          <p:grpSpPr bwMode="auto">
            <a:xfrm rot="18134788" flipH="1">
              <a:off x="2506" y="2795"/>
              <a:ext cx="240" cy="163"/>
              <a:chOff x="326" y="3552"/>
              <a:chExt cx="394" cy="307"/>
            </a:xfrm>
          </p:grpSpPr>
          <p:sp>
            <p:nvSpPr>
              <p:cNvPr id="58430" name="Line 62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31" name="Freeform 63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432" name="Group 64"/>
            <p:cNvGrpSpPr>
              <a:grpSpLocks/>
            </p:cNvGrpSpPr>
            <p:nvPr/>
          </p:nvGrpSpPr>
          <p:grpSpPr bwMode="auto">
            <a:xfrm rot="19268150" flipH="1">
              <a:off x="2592" y="2736"/>
              <a:ext cx="144" cy="144"/>
              <a:chOff x="326" y="3552"/>
              <a:chExt cx="394" cy="307"/>
            </a:xfrm>
          </p:grpSpPr>
          <p:sp>
            <p:nvSpPr>
              <p:cNvPr id="58433" name="Line 65"/>
              <p:cNvSpPr>
                <a:spLocks noChangeShapeType="1"/>
              </p:cNvSpPr>
              <p:nvPr/>
            </p:nvSpPr>
            <p:spPr bwMode="auto">
              <a:xfrm flipV="1">
                <a:off x="672" y="3552"/>
                <a:ext cx="48" cy="48"/>
              </a:xfrm>
              <a:prstGeom prst="line">
                <a:avLst/>
              </a:prstGeom>
              <a:noFill/>
              <a:ln w="9525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34" name="Freeform 66"/>
              <p:cNvSpPr>
                <a:spLocks/>
              </p:cNvSpPr>
              <p:nvPr/>
            </p:nvSpPr>
            <p:spPr bwMode="auto">
              <a:xfrm>
                <a:off x="326" y="3600"/>
                <a:ext cx="361" cy="25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49" y="225"/>
                  </a:cxn>
                  <a:cxn ang="0">
                    <a:pos x="53" y="230"/>
                  </a:cxn>
                  <a:cxn ang="0">
                    <a:pos x="82" y="259"/>
                  </a:cxn>
                  <a:cxn ang="0">
                    <a:pos x="111" y="249"/>
                  </a:cxn>
                  <a:cxn ang="0">
                    <a:pos x="121" y="220"/>
                  </a:cxn>
                  <a:cxn ang="0">
                    <a:pos x="116" y="172"/>
                  </a:cxn>
                  <a:cxn ang="0">
                    <a:pos x="73" y="148"/>
                  </a:cxn>
                  <a:cxn ang="0">
                    <a:pos x="92" y="201"/>
                  </a:cxn>
                  <a:cxn ang="0">
                    <a:pos x="121" y="211"/>
                  </a:cxn>
                  <a:cxn ang="0">
                    <a:pos x="188" y="163"/>
                  </a:cxn>
                  <a:cxn ang="0">
                    <a:pos x="145" y="100"/>
                  </a:cxn>
                  <a:cxn ang="0">
                    <a:pos x="193" y="172"/>
                  </a:cxn>
                  <a:cxn ang="0">
                    <a:pos x="246" y="105"/>
                  </a:cxn>
                  <a:cxn ang="0">
                    <a:pos x="212" y="52"/>
                  </a:cxn>
                  <a:cxn ang="0">
                    <a:pos x="270" y="129"/>
                  </a:cxn>
                  <a:cxn ang="0">
                    <a:pos x="308" y="100"/>
                  </a:cxn>
                  <a:cxn ang="0">
                    <a:pos x="274" y="14"/>
                  </a:cxn>
                  <a:cxn ang="0">
                    <a:pos x="284" y="81"/>
                  </a:cxn>
                  <a:cxn ang="0">
                    <a:pos x="313" y="91"/>
                  </a:cxn>
                  <a:cxn ang="0">
                    <a:pos x="361" y="0"/>
                  </a:cxn>
                </a:cxnLst>
                <a:rect l="0" t="0" r="r" b="b"/>
                <a:pathLst>
                  <a:path w="361" h="259">
                    <a:moveTo>
                      <a:pt x="0" y="240"/>
                    </a:moveTo>
                    <a:cubicBezTo>
                      <a:pt x="39" y="231"/>
                      <a:pt x="36" y="217"/>
                      <a:pt x="49" y="225"/>
                    </a:cubicBezTo>
                    <a:cubicBezTo>
                      <a:pt x="58" y="230"/>
                      <a:pt x="43" y="227"/>
                      <a:pt x="53" y="230"/>
                    </a:cubicBezTo>
                    <a:cubicBezTo>
                      <a:pt x="58" y="232"/>
                      <a:pt x="82" y="259"/>
                      <a:pt x="82" y="259"/>
                    </a:cubicBezTo>
                    <a:cubicBezTo>
                      <a:pt x="92" y="256"/>
                      <a:pt x="108" y="259"/>
                      <a:pt x="111" y="249"/>
                    </a:cubicBezTo>
                    <a:cubicBezTo>
                      <a:pt x="114" y="239"/>
                      <a:pt x="121" y="220"/>
                      <a:pt x="121" y="220"/>
                    </a:cubicBezTo>
                    <a:cubicBezTo>
                      <a:pt x="119" y="204"/>
                      <a:pt x="121" y="187"/>
                      <a:pt x="116" y="172"/>
                    </a:cubicBezTo>
                    <a:cubicBezTo>
                      <a:pt x="111" y="156"/>
                      <a:pt x="73" y="148"/>
                      <a:pt x="73" y="148"/>
                    </a:cubicBezTo>
                    <a:cubicBezTo>
                      <a:pt x="76" y="172"/>
                      <a:pt x="70" y="189"/>
                      <a:pt x="92" y="201"/>
                    </a:cubicBezTo>
                    <a:cubicBezTo>
                      <a:pt x="101" y="206"/>
                      <a:pt x="121" y="211"/>
                      <a:pt x="121" y="211"/>
                    </a:cubicBezTo>
                    <a:cubicBezTo>
                      <a:pt x="170" y="205"/>
                      <a:pt x="172" y="207"/>
                      <a:pt x="188" y="163"/>
                    </a:cubicBezTo>
                    <a:cubicBezTo>
                      <a:pt x="183" y="126"/>
                      <a:pt x="180" y="113"/>
                      <a:pt x="145" y="100"/>
                    </a:cubicBezTo>
                    <a:cubicBezTo>
                      <a:pt x="119" y="139"/>
                      <a:pt x="160" y="163"/>
                      <a:pt x="193" y="172"/>
                    </a:cubicBezTo>
                    <a:cubicBezTo>
                      <a:pt x="240" y="166"/>
                      <a:pt x="235" y="148"/>
                      <a:pt x="246" y="105"/>
                    </a:cubicBezTo>
                    <a:cubicBezTo>
                      <a:pt x="241" y="74"/>
                      <a:pt x="242" y="63"/>
                      <a:pt x="212" y="52"/>
                    </a:cubicBezTo>
                    <a:cubicBezTo>
                      <a:pt x="182" y="97"/>
                      <a:pt x="241" y="112"/>
                      <a:pt x="270" y="129"/>
                    </a:cubicBezTo>
                    <a:cubicBezTo>
                      <a:pt x="292" y="123"/>
                      <a:pt x="301" y="122"/>
                      <a:pt x="308" y="100"/>
                    </a:cubicBezTo>
                    <a:cubicBezTo>
                      <a:pt x="304" y="50"/>
                      <a:pt x="317" y="28"/>
                      <a:pt x="274" y="14"/>
                    </a:cubicBezTo>
                    <a:cubicBezTo>
                      <a:pt x="264" y="30"/>
                      <a:pt x="264" y="69"/>
                      <a:pt x="284" y="81"/>
                    </a:cubicBezTo>
                    <a:cubicBezTo>
                      <a:pt x="293" y="86"/>
                      <a:pt x="313" y="91"/>
                      <a:pt x="313" y="91"/>
                    </a:cubicBezTo>
                    <a:cubicBezTo>
                      <a:pt x="361" y="74"/>
                      <a:pt x="287" y="0"/>
                      <a:pt x="361" y="0"/>
                    </a:cubicBezTo>
                  </a:path>
                </a:pathLst>
              </a:custGeom>
              <a:noFill/>
              <a:ln w="9525" cap="flat" cmpd="sng">
                <a:solidFill>
                  <a:srgbClr val="3399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8435" name="Line 67"/>
            <p:cNvSpPr>
              <a:spLocks noChangeShapeType="1"/>
            </p:cNvSpPr>
            <p:nvPr/>
          </p:nvSpPr>
          <p:spPr bwMode="auto">
            <a:xfrm rot="2747744">
              <a:off x="2519" y="3049"/>
              <a:ext cx="1" cy="1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436" name="Text Box 68"/>
          <p:cNvSpPr txBox="1">
            <a:spLocks noChangeArrowheads="1"/>
          </p:cNvSpPr>
          <p:nvPr/>
        </p:nvSpPr>
        <p:spPr bwMode="auto">
          <a:xfrm>
            <a:off x="304800" y="130314"/>
            <a:ext cx="85210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4000" b="1" i="1" dirty="0">
                <a:solidFill>
                  <a:srgbClr val="EC0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Produkce hadronových spršek (“jetů“)</a:t>
            </a:r>
          </a:p>
        </p:txBody>
      </p:sp>
      <p:sp>
        <p:nvSpPr>
          <p:cNvPr id="58437" name="Text Box 69"/>
          <p:cNvSpPr txBox="1">
            <a:spLocks noChangeArrowheads="1"/>
          </p:cNvSpPr>
          <p:nvPr/>
        </p:nvSpPr>
        <p:spPr bwMode="auto">
          <a:xfrm>
            <a:off x="136525" y="4460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438" name="Text Box 70"/>
          <p:cNvSpPr txBox="1">
            <a:spLocks noChangeArrowheads="1"/>
          </p:cNvSpPr>
          <p:nvPr/>
        </p:nvSpPr>
        <p:spPr bwMode="auto">
          <a:xfrm>
            <a:off x="136525" y="4560888"/>
            <a:ext cx="3292475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b="1" i="1">
                <a:solidFill>
                  <a:schemeClr val="bg1"/>
                </a:solidFill>
                <a:latin typeface="Comic Sans MS" charset="0"/>
              </a:rPr>
              <a:t>srážka dvou protonů</a:t>
            </a:r>
          </a:p>
        </p:txBody>
      </p:sp>
      <p:sp>
        <p:nvSpPr>
          <p:cNvPr id="58439" name="Text Box 71"/>
          <p:cNvSpPr txBox="1">
            <a:spLocks noChangeArrowheads="1"/>
          </p:cNvSpPr>
          <p:nvPr/>
        </p:nvSpPr>
        <p:spPr bwMode="auto">
          <a:xfrm>
            <a:off x="4876800" y="2590800"/>
            <a:ext cx="3292475" cy="457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b="1" i="1">
                <a:solidFill>
                  <a:srgbClr val="FFFF00"/>
                </a:solidFill>
                <a:latin typeface="Comic Sans MS" charset="0"/>
              </a:rPr>
              <a:t>srážka dvou jader</a:t>
            </a:r>
          </a:p>
        </p:txBody>
      </p:sp>
    </p:spTree>
  </p:cSld>
  <p:clrMapOvr>
    <a:masterClrMapping/>
  </p:clrMapOvr>
  <p:transition xmlns:p14="http://schemas.microsoft.com/office/powerpoint/2010/main" spd="med">
    <p:cover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39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Ivan Vitev\My Documents\My Pictures\petscan.jpg"/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0" y="749300"/>
            <a:ext cx="9144000" cy="5816600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112713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Tomogra</a:t>
            </a:r>
            <a:r>
              <a:rPr lang="cs-CZ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fie plazmatu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657600" y="5334000"/>
            <a:ext cx="5486400" cy="152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85775" y="712788"/>
            <a:ext cx="8302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Comic Sans MS" charset="0"/>
              </a:rPr>
              <a:t>analog</a:t>
            </a:r>
            <a:r>
              <a:rPr lang="cs-CZ" sz="2800" b="1" u="sng" dirty="0">
                <a:solidFill>
                  <a:srgbClr val="FFFF00"/>
                </a:solidFill>
                <a:latin typeface="Comic Sans MS" charset="0"/>
              </a:rPr>
              <a:t>ie</a:t>
            </a:r>
            <a:r>
              <a:rPr lang="en-US" sz="2800" b="1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cs-CZ" sz="2800" b="1" dirty="0">
                <a:solidFill>
                  <a:srgbClr val="FFFF00"/>
                </a:solidFill>
                <a:latin typeface="Comic Sans MS" charset="0"/>
              </a:rPr>
              <a:t>s pozitronovou emisní tomografií (PET)</a:t>
            </a:r>
            <a:endParaRPr lang="en-US" sz="2800" b="1" dirty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686050" y="1824038"/>
            <a:ext cx="1697038" cy="1500187"/>
          </a:xfrm>
          <a:custGeom>
            <a:avLst/>
            <a:gdLst/>
            <a:ahLst/>
            <a:cxnLst>
              <a:cxn ang="0">
                <a:pos x="0" y="826"/>
              </a:cxn>
              <a:cxn ang="0">
                <a:pos x="118" y="899"/>
              </a:cxn>
              <a:cxn ang="0">
                <a:pos x="192" y="552"/>
              </a:cxn>
              <a:cxn ang="0">
                <a:pos x="493" y="643"/>
              </a:cxn>
              <a:cxn ang="0">
                <a:pos x="539" y="323"/>
              </a:cxn>
              <a:cxn ang="0">
                <a:pos x="850" y="369"/>
              </a:cxn>
              <a:cxn ang="0">
                <a:pos x="905" y="58"/>
              </a:cxn>
              <a:cxn ang="0">
                <a:pos x="1069" y="21"/>
              </a:cxn>
            </a:cxnLst>
            <a:rect l="0" t="0" r="r" b="b"/>
            <a:pathLst>
              <a:path w="1069" h="945">
                <a:moveTo>
                  <a:pt x="0" y="826"/>
                </a:moveTo>
                <a:cubicBezTo>
                  <a:pt x="43" y="885"/>
                  <a:pt x="86" y="945"/>
                  <a:pt x="118" y="899"/>
                </a:cubicBezTo>
                <a:cubicBezTo>
                  <a:pt x="150" y="853"/>
                  <a:pt x="130" y="595"/>
                  <a:pt x="192" y="552"/>
                </a:cubicBezTo>
                <a:cubicBezTo>
                  <a:pt x="254" y="509"/>
                  <a:pt x="435" y="681"/>
                  <a:pt x="493" y="643"/>
                </a:cubicBezTo>
                <a:cubicBezTo>
                  <a:pt x="551" y="605"/>
                  <a:pt x="480" y="369"/>
                  <a:pt x="539" y="323"/>
                </a:cubicBezTo>
                <a:cubicBezTo>
                  <a:pt x="598" y="277"/>
                  <a:pt x="789" y="413"/>
                  <a:pt x="850" y="369"/>
                </a:cubicBezTo>
                <a:cubicBezTo>
                  <a:pt x="911" y="325"/>
                  <a:pt x="869" y="116"/>
                  <a:pt x="905" y="58"/>
                </a:cubicBezTo>
                <a:cubicBezTo>
                  <a:pt x="941" y="0"/>
                  <a:pt x="1005" y="10"/>
                  <a:pt x="1069" y="21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2" name="Freeform 10"/>
          <p:cNvSpPr>
            <a:spLocks/>
          </p:cNvSpPr>
          <p:nvPr/>
        </p:nvSpPr>
        <p:spPr bwMode="auto">
          <a:xfrm>
            <a:off x="747713" y="3568700"/>
            <a:ext cx="762000" cy="1458913"/>
          </a:xfrm>
          <a:custGeom>
            <a:avLst/>
            <a:gdLst/>
            <a:ahLst/>
            <a:cxnLst>
              <a:cxn ang="0">
                <a:pos x="784" y="84"/>
              </a:cxn>
              <a:cxn ang="0">
                <a:pos x="537" y="47"/>
              </a:cxn>
              <a:cxn ang="0">
                <a:pos x="683" y="367"/>
              </a:cxn>
              <a:cxn ang="0">
                <a:pos x="381" y="431"/>
              </a:cxn>
              <a:cxn ang="0">
                <a:pos x="454" y="705"/>
              </a:cxn>
              <a:cxn ang="0">
                <a:pos x="70" y="751"/>
              </a:cxn>
              <a:cxn ang="0">
                <a:pos x="34" y="980"/>
              </a:cxn>
            </a:cxnLst>
            <a:rect l="0" t="0" r="r" b="b"/>
            <a:pathLst>
              <a:path w="784" h="980">
                <a:moveTo>
                  <a:pt x="784" y="84"/>
                </a:moveTo>
                <a:cubicBezTo>
                  <a:pt x="669" y="42"/>
                  <a:pt x="554" y="0"/>
                  <a:pt x="537" y="47"/>
                </a:cubicBezTo>
                <a:cubicBezTo>
                  <a:pt x="520" y="94"/>
                  <a:pt x="709" y="303"/>
                  <a:pt x="683" y="367"/>
                </a:cubicBezTo>
                <a:cubicBezTo>
                  <a:pt x="657" y="431"/>
                  <a:pt x="419" y="375"/>
                  <a:pt x="381" y="431"/>
                </a:cubicBezTo>
                <a:cubicBezTo>
                  <a:pt x="343" y="487"/>
                  <a:pt x="506" y="652"/>
                  <a:pt x="454" y="705"/>
                </a:cubicBezTo>
                <a:cubicBezTo>
                  <a:pt x="402" y="758"/>
                  <a:pt x="140" y="705"/>
                  <a:pt x="70" y="751"/>
                </a:cubicBezTo>
                <a:cubicBezTo>
                  <a:pt x="0" y="797"/>
                  <a:pt x="17" y="888"/>
                  <a:pt x="34" y="98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0" y="5334000"/>
            <a:ext cx="3703638" cy="1552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Radionu</a:t>
            </a:r>
            <a:r>
              <a:rPr lang="cs-CZ" b="1">
                <a:solidFill>
                  <a:srgbClr val="FF33CC"/>
                </a:solidFill>
                <a:latin typeface="Arial Rounded MT Bold" charset="0"/>
              </a:rPr>
              <a:t>k</a:t>
            </a:r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l</a:t>
            </a:r>
            <a:r>
              <a:rPr lang="cs-CZ" b="1">
                <a:solidFill>
                  <a:srgbClr val="FF33CC"/>
                </a:solidFill>
                <a:latin typeface="Arial Rounded MT Bold" charset="0"/>
              </a:rPr>
              <a:t>idy</a:t>
            </a:r>
            <a:r>
              <a:rPr lang="en-US" b="1">
                <a:solidFill>
                  <a:srgbClr val="FF33CC"/>
                </a:solidFill>
                <a:latin typeface="Arial Rounded MT Bold" charset="0"/>
              </a:rPr>
              <a:t>: </a:t>
            </a:r>
          </a:p>
          <a:p>
            <a:pPr algn="ctr"/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11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C,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13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N,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15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O, </a:t>
            </a:r>
            <a:r>
              <a:rPr lang="en-US" b="1" baseline="30000">
                <a:solidFill>
                  <a:schemeClr val="bg1"/>
                </a:solidFill>
                <a:latin typeface="Arial Rounded MT Bold" charset="0"/>
              </a:rPr>
              <a:t>18</a:t>
            </a:r>
            <a:r>
              <a:rPr lang="en-US" b="1">
                <a:solidFill>
                  <a:schemeClr val="bg1"/>
                </a:solidFill>
                <a:latin typeface="Arial Rounded MT Bold" charset="0"/>
              </a:rPr>
              <a:t>F</a:t>
            </a:r>
            <a:endParaRPr lang="cs-CZ" b="1">
              <a:solidFill>
                <a:schemeClr val="bg1"/>
              </a:solidFill>
              <a:latin typeface="Arial Rounded MT Bold" charset="0"/>
            </a:endParaRPr>
          </a:p>
          <a:p>
            <a:pPr algn="ctr"/>
            <a:endParaRPr lang="en-US" b="1">
              <a:solidFill>
                <a:schemeClr val="bg1"/>
              </a:solidFill>
              <a:latin typeface="Arial Rounded MT Bold" charset="0"/>
            </a:endParaRPr>
          </a:p>
          <a:p>
            <a:pPr algn="ctr"/>
            <a:endParaRPr lang="en-US">
              <a:solidFill>
                <a:schemeClr val="bg1"/>
              </a:solidFill>
              <a:latin typeface="Arial Rounded MT Bold" charset="0"/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568700" y="14462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04800" y="49895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60400" y="1839913"/>
            <a:ext cx="536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 Rounded MT Bold" charset="0"/>
              </a:rPr>
              <a:t>e</a:t>
            </a:r>
            <a:r>
              <a:rPr lang="en-US" sz="2800" b="1" baseline="30000">
                <a:solidFill>
                  <a:srgbClr val="FF0000"/>
                </a:solidFill>
                <a:latin typeface="Arial Rounded MT Bold" charset="0"/>
              </a:rPr>
              <a:t>+</a:t>
            </a:r>
          </a:p>
        </p:txBody>
      </p:sp>
      <p:sp>
        <p:nvSpPr>
          <p:cNvPr id="38930" name="Freeform 18"/>
          <p:cNvSpPr>
            <a:spLocks/>
          </p:cNvSpPr>
          <p:nvPr/>
        </p:nvSpPr>
        <p:spPr bwMode="auto">
          <a:xfrm rot="6600000">
            <a:off x="1320801" y="1930400"/>
            <a:ext cx="495300" cy="962025"/>
          </a:xfrm>
          <a:custGeom>
            <a:avLst/>
            <a:gdLst/>
            <a:ahLst/>
            <a:cxnLst>
              <a:cxn ang="0">
                <a:pos x="784" y="84"/>
              </a:cxn>
              <a:cxn ang="0">
                <a:pos x="537" y="47"/>
              </a:cxn>
              <a:cxn ang="0">
                <a:pos x="683" y="367"/>
              </a:cxn>
              <a:cxn ang="0">
                <a:pos x="381" y="431"/>
              </a:cxn>
              <a:cxn ang="0">
                <a:pos x="454" y="705"/>
              </a:cxn>
              <a:cxn ang="0">
                <a:pos x="70" y="751"/>
              </a:cxn>
              <a:cxn ang="0">
                <a:pos x="34" y="980"/>
              </a:cxn>
            </a:cxnLst>
            <a:rect l="0" t="0" r="r" b="b"/>
            <a:pathLst>
              <a:path w="784" h="980">
                <a:moveTo>
                  <a:pt x="784" y="84"/>
                </a:moveTo>
                <a:cubicBezTo>
                  <a:pt x="669" y="42"/>
                  <a:pt x="554" y="0"/>
                  <a:pt x="537" y="47"/>
                </a:cubicBezTo>
                <a:cubicBezTo>
                  <a:pt x="520" y="94"/>
                  <a:pt x="709" y="303"/>
                  <a:pt x="683" y="367"/>
                </a:cubicBezTo>
                <a:cubicBezTo>
                  <a:pt x="657" y="431"/>
                  <a:pt x="419" y="375"/>
                  <a:pt x="381" y="431"/>
                </a:cubicBezTo>
                <a:cubicBezTo>
                  <a:pt x="343" y="487"/>
                  <a:pt x="506" y="652"/>
                  <a:pt x="454" y="705"/>
                </a:cubicBezTo>
                <a:cubicBezTo>
                  <a:pt x="402" y="758"/>
                  <a:pt x="140" y="705"/>
                  <a:pt x="70" y="751"/>
                </a:cubicBezTo>
                <a:cubicBezTo>
                  <a:pt x="0" y="797"/>
                  <a:pt x="17" y="888"/>
                  <a:pt x="34" y="980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 type="stealth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931" name="Picture 19" descr="C:\Documents and Settings\Ivan Vitev\My Documents\My Pictures\radioactivi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2754313"/>
            <a:ext cx="1195387" cy="137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9096" name="Rectangle 184"/>
          <p:cNvSpPr>
            <a:spLocks noChangeArrowheads="1"/>
          </p:cNvSpPr>
          <p:nvPr/>
        </p:nvSpPr>
        <p:spPr bwMode="auto">
          <a:xfrm>
            <a:off x="4724400" y="1219200"/>
            <a:ext cx="4343400" cy="495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097" name="Text Box 185"/>
          <p:cNvSpPr txBox="1">
            <a:spLocks noChangeArrowheads="1"/>
          </p:cNvSpPr>
          <p:nvPr/>
        </p:nvSpPr>
        <p:spPr bwMode="auto">
          <a:xfrm>
            <a:off x="4724400" y="1295400"/>
            <a:ext cx="4419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úlohu radionuklidů hrají 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tvrdé srážky k nimž dochází  na počátku srážky jader.</a:t>
            </a:r>
            <a:endParaRPr lang="cs-CZ" sz="1400">
              <a:solidFill>
                <a:srgbClr val="FFFF00"/>
              </a:solidFill>
              <a:latin typeface="Comic Sans MS" charset="0"/>
            </a:endParaRP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 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roli záření beta přebírají kvarky a gluony prolétávající</a:t>
            </a:r>
          </a:p>
          <a:p>
            <a:r>
              <a:rPr lang="cs-CZ">
                <a:solidFill>
                  <a:srgbClr val="FFFF00"/>
                </a:solidFill>
                <a:latin typeface="Comic Sans MS" charset="0"/>
              </a:rPr>
              <a:t>plazmatem</a:t>
            </a:r>
          </a:p>
        </p:txBody>
      </p:sp>
      <p:grpSp>
        <p:nvGrpSpPr>
          <p:cNvPr id="39122" name="Group 210"/>
          <p:cNvGrpSpPr>
            <a:grpSpLocks/>
          </p:cNvGrpSpPr>
          <p:nvPr/>
        </p:nvGrpSpPr>
        <p:grpSpPr bwMode="auto">
          <a:xfrm>
            <a:off x="5257800" y="4114800"/>
            <a:ext cx="3733800" cy="2544763"/>
            <a:chOff x="3220" y="400"/>
            <a:chExt cx="2352" cy="1990"/>
          </a:xfrm>
        </p:grpSpPr>
        <p:grpSp>
          <p:nvGrpSpPr>
            <p:cNvPr id="39123" name="Group 211"/>
            <p:cNvGrpSpPr>
              <a:grpSpLocks/>
            </p:cNvGrpSpPr>
            <p:nvPr/>
          </p:nvGrpSpPr>
          <p:grpSpPr bwMode="auto">
            <a:xfrm>
              <a:off x="3220" y="400"/>
              <a:ext cx="2352" cy="1990"/>
              <a:chOff x="3220" y="400"/>
              <a:chExt cx="2352" cy="1990"/>
            </a:xfrm>
          </p:grpSpPr>
          <p:grpSp>
            <p:nvGrpSpPr>
              <p:cNvPr id="39124" name="Group 212"/>
              <p:cNvGrpSpPr>
                <a:grpSpLocks/>
              </p:cNvGrpSpPr>
              <p:nvPr/>
            </p:nvGrpSpPr>
            <p:grpSpPr bwMode="auto">
              <a:xfrm>
                <a:off x="3220" y="424"/>
                <a:ext cx="2200" cy="1966"/>
                <a:chOff x="3220" y="424"/>
                <a:chExt cx="2200" cy="1966"/>
              </a:xfrm>
            </p:grpSpPr>
            <p:sp>
              <p:nvSpPr>
                <p:cNvPr id="39125" name="Rectangle 213"/>
                <p:cNvSpPr>
                  <a:spLocks noChangeArrowheads="1"/>
                </p:cNvSpPr>
                <p:nvPr/>
              </p:nvSpPr>
              <p:spPr bwMode="auto">
                <a:xfrm>
                  <a:off x="3220" y="424"/>
                  <a:ext cx="2200" cy="19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126" name="Group 214"/>
                <p:cNvGrpSpPr>
                  <a:grpSpLocks/>
                </p:cNvGrpSpPr>
                <p:nvPr/>
              </p:nvGrpSpPr>
              <p:grpSpPr bwMode="auto">
                <a:xfrm>
                  <a:off x="3319" y="711"/>
                  <a:ext cx="1800" cy="1503"/>
                  <a:chOff x="3319" y="711"/>
                  <a:chExt cx="1800" cy="1503"/>
                </a:xfrm>
              </p:grpSpPr>
              <p:grpSp>
                <p:nvGrpSpPr>
                  <p:cNvPr id="39127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319" y="1099"/>
                    <a:ext cx="1800" cy="729"/>
                    <a:chOff x="3319" y="1099"/>
                    <a:chExt cx="1800" cy="729"/>
                  </a:xfrm>
                </p:grpSpPr>
                <p:sp>
                  <p:nvSpPr>
                    <p:cNvPr id="39128" name="Line 2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9" y="1455"/>
                      <a:ext cx="22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99FF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29" name="Line 2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95" y="1444"/>
                      <a:ext cx="22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6699FF"/>
                      </a:solidFill>
                      <a:round/>
                      <a:headEnd type="triangle" w="med" len="med"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130" name="Group 2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15" y="1099"/>
                      <a:ext cx="1375" cy="729"/>
                      <a:chOff x="3515" y="1099"/>
                      <a:chExt cx="1375" cy="729"/>
                    </a:xfrm>
                  </p:grpSpPr>
                  <p:sp>
                    <p:nvSpPr>
                      <p:cNvPr id="39131" name="Rectangle 2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5" y="1110"/>
                        <a:ext cx="1275" cy="704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algn="ctr" eaLnBrk="0" hangingPunct="0"/>
                        <a:endParaRPr lang="en-US" sz="1200" b="1">
                          <a:solidFill>
                            <a:srgbClr val="FF66CC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39132" name="Oval 2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84" y="1099"/>
                        <a:ext cx="106" cy="718"/>
                      </a:xfrm>
                      <a:prstGeom prst="ellipse">
                        <a:avLst/>
                      </a:prstGeom>
                      <a:solidFill>
                        <a:srgbClr val="06A7F8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133" name="Oval 2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15" y="1103"/>
                        <a:ext cx="106" cy="725"/>
                      </a:xfrm>
                      <a:prstGeom prst="ellipse">
                        <a:avLst/>
                      </a:prstGeom>
                      <a:solidFill>
                        <a:srgbClr val="06A7F8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9134" name="Freeform 222"/>
                  <p:cNvSpPr>
                    <a:spLocks/>
                  </p:cNvSpPr>
                  <p:nvPr/>
                </p:nvSpPr>
                <p:spPr bwMode="auto">
                  <a:xfrm>
                    <a:off x="3750" y="1148"/>
                    <a:ext cx="562" cy="265"/>
                  </a:xfrm>
                  <a:custGeom>
                    <a:avLst/>
                    <a:gdLst/>
                    <a:ahLst/>
                    <a:cxnLst>
                      <a:cxn ang="0">
                        <a:pos x="0" y="263"/>
                      </a:cxn>
                      <a:cxn ang="0">
                        <a:pos x="408" y="265"/>
                      </a:cxn>
                      <a:cxn ang="0">
                        <a:pos x="468" y="151"/>
                      </a:cxn>
                      <a:cxn ang="0">
                        <a:pos x="562" y="0"/>
                      </a:cxn>
                    </a:cxnLst>
                    <a:rect l="0" t="0" r="r" b="b"/>
                    <a:pathLst>
                      <a:path w="562" h="265">
                        <a:moveTo>
                          <a:pt x="0" y="263"/>
                        </a:moveTo>
                        <a:lnTo>
                          <a:pt x="408" y="265"/>
                        </a:lnTo>
                        <a:lnTo>
                          <a:pt x="468" y="151"/>
                        </a:lnTo>
                        <a:lnTo>
                          <a:pt x="562" y="0"/>
                        </a:lnTo>
                      </a:path>
                    </a:pathLst>
                  </a:cu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35" name="Freeform 223"/>
                  <p:cNvSpPr>
                    <a:spLocks/>
                  </p:cNvSpPr>
                  <p:nvPr/>
                </p:nvSpPr>
                <p:spPr bwMode="auto">
                  <a:xfrm>
                    <a:off x="4132" y="1505"/>
                    <a:ext cx="442" cy="283"/>
                  </a:xfrm>
                  <a:custGeom>
                    <a:avLst/>
                    <a:gdLst/>
                    <a:ahLst/>
                    <a:cxnLst>
                      <a:cxn ang="0">
                        <a:pos x="442" y="0"/>
                      </a:cxn>
                      <a:cxn ang="0">
                        <a:pos x="54" y="2"/>
                      </a:cxn>
                      <a:cxn ang="0">
                        <a:pos x="14" y="106"/>
                      </a:cxn>
                      <a:cxn ang="0">
                        <a:pos x="0" y="283"/>
                      </a:cxn>
                    </a:cxnLst>
                    <a:rect l="0" t="0" r="r" b="b"/>
                    <a:pathLst>
                      <a:path w="442" h="283">
                        <a:moveTo>
                          <a:pt x="442" y="0"/>
                        </a:moveTo>
                        <a:lnTo>
                          <a:pt x="54" y="2"/>
                        </a:lnTo>
                        <a:lnTo>
                          <a:pt x="14" y="106"/>
                        </a:lnTo>
                        <a:lnTo>
                          <a:pt x="0" y="283"/>
                        </a:lnTo>
                      </a:path>
                    </a:pathLst>
                  </a:cu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39136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4291" y="711"/>
                    <a:ext cx="228" cy="404"/>
                    <a:chOff x="4291" y="711"/>
                    <a:chExt cx="228" cy="404"/>
                  </a:xfrm>
                </p:grpSpPr>
                <p:sp>
                  <p:nvSpPr>
                    <p:cNvPr id="39137" name="Line 225"/>
                    <p:cNvSpPr>
                      <a:spLocks noChangeShapeType="1"/>
                    </p:cNvSpPr>
                    <p:nvPr/>
                  </p:nvSpPr>
                  <p:spPr bwMode="auto">
                    <a:xfrm rot="21511078" flipV="1">
                      <a:off x="4291" y="888"/>
                      <a:ext cx="29" cy="1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38" name="Line 226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60" y="801"/>
                      <a:ext cx="57" cy="2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39" name="Line 227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47" y="1001"/>
                      <a:ext cx="100" cy="10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0" name="Line 228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21" y="893"/>
                      <a:ext cx="36" cy="18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1" name="Line 229"/>
                    <p:cNvSpPr>
                      <a:spLocks noChangeShapeType="1"/>
                    </p:cNvSpPr>
                    <p:nvPr/>
                  </p:nvSpPr>
                  <p:spPr bwMode="auto">
                    <a:xfrm rot="519526" flipV="1">
                      <a:off x="4358" y="711"/>
                      <a:ext cx="161" cy="404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142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4017" y="1779"/>
                    <a:ext cx="206" cy="435"/>
                    <a:chOff x="4017" y="1779"/>
                    <a:chExt cx="206" cy="435"/>
                  </a:xfrm>
                </p:grpSpPr>
                <p:sp>
                  <p:nvSpPr>
                    <p:cNvPr id="39143" name="Line 231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83" y="1853"/>
                      <a:ext cx="49" cy="36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4" name="Line 232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61" y="1834"/>
                      <a:ext cx="5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5" name="Line 233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21" y="1791"/>
                      <a:ext cx="89" cy="1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6" name="Line 234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017" y="1779"/>
                      <a:ext cx="107" cy="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7" name="Line 235"/>
                    <p:cNvSpPr>
                      <a:spLocks noChangeShapeType="1"/>
                    </p:cNvSpPr>
                    <p:nvPr/>
                  </p:nvSpPr>
                  <p:spPr bwMode="auto">
                    <a:xfrm rot="21350347" flipH="1">
                      <a:off x="4126" y="1816"/>
                      <a:ext cx="25" cy="2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48" name="Line 236"/>
                    <p:cNvSpPr>
                      <a:spLocks noChangeShapeType="1"/>
                    </p:cNvSpPr>
                    <p:nvPr/>
                  </p:nvSpPr>
                  <p:spPr bwMode="auto">
                    <a:xfrm rot="-249653">
                      <a:off x="4160" y="1801"/>
                      <a:ext cx="63" cy="2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149" name="Freeform 237"/>
                  <p:cNvSpPr>
                    <a:spLocks/>
                  </p:cNvSpPr>
                  <p:nvPr/>
                </p:nvSpPr>
                <p:spPr bwMode="auto">
                  <a:xfrm>
                    <a:off x="4138" y="1407"/>
                    <a:ext cx="63" cy="110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80" y="11"/>
                      </a:cxn>
                      <a:cxn ang="0">
                        <a:pos x="16" y="75"/>
                      </a:cxn>
                      <a:cxn ang="0">
                        <a:pos x="104" y="75"/>
                      </a:cxn>
                      <a:cxn ang="0">
                        <a:pos x="48" y="131"/>
                      </a:cxn>
                      <a:cxn ang="0">
                        <a:pos x="96" y="131"/>
                      </a:cxn>
                    </a:cxnLst>
                    <a:rect l="0" t="0" r="r" b="b"/>
                    <a:pathLst>
                      <a:path w="109" h="140">
                        <a:moveTo>
                          <a:pt x="0" y="11"/>
                        </a:moveTo>
                        <a:cubicBezTo>
                          <a:pt x="38" y="5"/>
                          <a:pt x="77" y="0"/>
                          <a:pt x="80" y="11"/>
                        </a:cubicBezTo>
                        <a:cubicBezTo>
                          <a:pt x="83" y="22"/>
                          <a:pt x="12" y="64"/>
                          <a:pt x="16" y="75"/>
                        </a:cubicBezTo>
                        <a:cubicBezTo>
                          <a:pt x="20" y="86"/>
                          <a:pt x="99" y="66"/>
                          <a:pt x="104" y="75"/>
                        </a:cubicBezTo>
                        <a:cubicBezTo>
                          <a:pt x="109" y="84"/>
                          <a:pt x="49" y="122"/>
                          <a:pt x="48" y="131"/>
                        </a:cubicBezTo>
                        <a:cubicBezTo>
                          <a:pt x="47" y="140"/>
                          <a:pt x="88" y="132"/>
                          <a:pt x="96" y="13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50" name="Text Box 2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43" y="1207"/>
                    <a:ext cx="178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1400">
                        <a:latin typeface="Tahoma" charset="0"/>
                      </a:rPr>
                      <a:t>q</a:t>
                    </a:r>
                  </a:p>
                </p:txBody>
              </p:sp>
              <p:sp>
                <p:nvSpPr>
                  <p:cNvPr id="39151" name="Text Box 2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98" y="1500"/>
                    <a:ext cx="178" cy="2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1400">
                        <a:latin typeface="Tahoma" charset="0"/>
                      </a:rPr>
                      <a:t>q</a:t>
                    </a:r>
                  </a:p>
                </p:txBody>
              </p:sp>
              <p:sp>
                <p:nvSpPr>
                  <p:cNvPr id="39152" name="Freeform 240"/>
                  <p:cNvSpPr>
                    <a:spLocks/>
                  </p:cNvSpPr>
                  <p:nvPr/>
                </p:nvSpPr>
                <p:spPr bwMode="auto">
                  <a:xfrm>
                    <a:off x="4182" y="1549"/>
                    <a:ext cx="120" cy="111"/>
                  </a:xfrm>
                  <a:custGeom>
                    <a:avLst/>
                    <a:gdLst/>
                    <a:ahLst/>
                    <a:cxnLst>
                      <a:cxn ang="0">
                        <a:pos x="120" y="111"/>
                      </a:cxn>
                      <a:cxn ang="0">
                        <a:pos x="70" y="95"/>
                      </a:cxn>
                      <a:cxn ang="0">
                        <a:pos x="104" y="58"/>
                      </a:cxn>
                      <a:cxn ang="0">
                        <a:pos x="34" y="51"/>
                      </a:cxn>
                      <a:cxn ang="0">
                        <a:pos x="72" y="1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0" h="111">
                        <a:moveTo>
                          <a:pt x="120" y="111"/>
                        </a:moveTo>
                        <a:cubicBezTo>
                          <a:pt x="112" y="108"/>
                          <a:pt x="73" y="104"/>
                          <a:pt x="70" y="95"/>
                        </a:cubicBezTo>
                        <a:cubicBezTo>
                          <a:pt x="67" y="86"/>
                          <a:pt x="110" y="65"/>
                          <a:pt x="104" y="58"/>
                        </a:cubicBezTo>
                        <a:cubicBezTo>
                          <a:pt x="98" y="51"/>
                          <a:pt x="39" y="59"/>
                          <a:pt x="34" y="51"/>
                        </a:cubicBezTo>
                        <a:cubicBezTo>
                          <a:pt x="29" y="43"/>
                          <a:pt x="78" y="19"/>
                          <a:pt x="72" y="11"/>
                        </a:cubicBezTo>
                        <a:cubicBezTo>
                          <a:pt x="66" y="3"/>
                          <a:pt x="15" y="2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CC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53" name="Freeform 241"/>
                  <p:cNvSpPr>
                    <a:spLocks/>
                  </p:cNvSpPr>
                  <p:nvPr/>
                </p:nvSpPr>
                <p:spPr bwMode="auto">
                  <a:xfrm>
                    <a:off x="4177" y="1132"/>
                    <a:ext cx="89" cy="112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67" y="16"/>
                      </a:cxn>
                      <a:cxn ang="0">
                        <a:pos x="3" y="44"/>
                      </a:cxn>
                      <a:cxn ang="0">
                        <a:pos x="86" y="59"/>
                      </a:cxn>
                      <a:cxn ang="0">
                        <a:pos x="19" y="88"/>
                      </a:cxn>
                      <a:cxn ang="0">
                        <a:pos x="72" y="112"/>
                      </a:cxn>
                    </a:cxnLst>
                    <a:rect l="0" t="0" r="r" b="b"/>
                    <a:pathLst>
                      <a:path w="89" h="112">
                        <a:moveTo>
                          <a:pt x="7" y="0"/>
                        </a:moveTo>
                        <a:cubicBezTo>
                          <a:pt x="17" y="2"/>
                          <a:pt x="68" y="9"/>
                          <a:pt x="67" y="16"/>
                        </a:cubicBezTo>
                        <a:cubicBezTo>
                          <a:pt x="66" y="23"/>
                          <a:pt x="0" y="37"/>
                          <a:pt x="3" y="44"/>
                        </a:cubicBezTo>
                        <a:cubicBezTo>
                          <a:pt x="6" y="51"/>
                          <a:pt x="83" y="52"/>
                          <a:pt x="86" y="59"/>
                        </a:cubicBezTo>
                        <a:cubicBezTo>
                          <a:pt x="89" y="66"/>
                          <a:pt x="21" y="79"/>
                          <a:pt x="19" y="88"/>
                        </a:cubicBezTo>
                        <a:cubicBezTo>
                          <a:pt x="17" y="97"/>
                          <a:pt x="61" y="107"/>
                          <a:pt x="72" y="112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CC66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9154" name="Text Box 242"/>
              <p:cNvSpPr txBox="1">
                <a:spLocks noChangeArrowheads="1"/>
              </p:cNvSpPr>
              <p:nvPr/>
            </p:nvSpPr>
            <p:spPr bwMode="auto">
              <a:xfrm>
                <a:off x="4229" y="1794"/>
                <a:ext cx="116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5" name="Text Box 243"/>
              <p:cNvSpPr txBox="1">
                <a:spLocks noChangeArrowheads="1"/>
              </p:cNvSpPr>
              <p:nvPr/>
            </p:nvSpPr>
            <p:spPr bwMode="auto">
              <a:xfrm>
                <a:off x="3815" y="647"/>
                <a:ext cx="116" cy="2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6" name="Text Box 244"/>
              <p:cNvSpPr txBox="1">
                <a:spLocks noChangeArrowheads="1"/>
              </p:cNvSpPr>
              <p:nvPr/>
            </p:nvSpPr>
            <p:spPr bwMode="auto">
              <a:xfrm>
                <a:off x="3363" y="1870"/>
                <a:ext cx="116" cy="2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7" name="Text Box 245"/>
              <p:cNvSpPr txBox="1">
                <a:spLocks noChangeArrowheads="1"/>
              </p:cNvSpPr>
              <p:nvPr/>
            </p:nvSpPr>
            <p:spPr bwMode="auto">
              <a:xfrm>
                <a:off x="3743" y="400"/>
                <a:ext cx="1829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  <p:sp>
            <p:nvSpPr>
              <p:cNvPr id="39158" name="Text Box 246"/>
              <p:cNvSpPr txBox="1">
                <a:spLocks noChangeArrowheads="1"/>
              </p:cNvSpPr>
              <p:nvPr/>
            </p:nvSpPr>
            <p:spPr bwMode="auto">
              <a:xfrm>
                <a:off x="4480" y="796"/>
                <a:ext cx="116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400">
                  <a:latin typeface="Tahoma" charset="0"/>
                </a:endParaRPr>
              </a:p>
            </p:txBody>
          </p:sp>
        </p:grpSp>
        <p:sp>
          <p:nvSpPr>
            <p:cNvPr id="39159" name="Freeform 247"/>
            <p:cNvSpPr>
              <a:spLocks/>
            </p:cNvSpPr>
            <p:nvPr/>
          </p:nvSpPr>
          <p:spPr bwMode="auto">
            <a:xfrm>
              <a:off x="4234" y="1224"/>
              <a:ext cx="120" cy="100"/>
            </a:xfrm>
            <a:custGeom>
              <a:avLst/>
              <a:gdLst/>
              <a:ahLst/>
              <a:cxnLst>
                <a:cxn ang="0">
                  <a:pos x="120" y="30"/>
                </a:cxn>
                <a:cxn ang="0">
                  <a:pos x="62" y="6"/>
                </a:cxn>
                <a:cxn ang="0">
                  <a:pos x="96" y="68"/>
                </a:cxn>
                <a:cxn ang="0">
                  <a:pos x="34" y="40"/>
                </a:cxn>
                <a:cxn ang="0">
                  <a:pos x="57" y="93"/>
                </a:cxn>
                <a:cxn ang="0">
                  <a:pos x="0" y="79"/>
                </a:cxn>
              </a:cxnLst>
              <a:rect l="0" t="0" r="r" b="b"/>
              <a:pathLst>
                <a:path w="120" h="100">
                  <a:moveTo>
                    <a:pt x="120" y="30"/>
                  </a:moveTo>
                  <a:cubicBezTo>
                    <a:pt x="111" y="26"/>
                    <a:pt x="66" y="0"/>
                    <a:pt x="62" y="6"/>
                  </a:cubicBezTo>
                  <a:cubicBezTo>
                    <a:pt x="59" y="13"/>
                    <a:pt x="101" y="62"/>
                    <a:pt x="96" y="68"/>
                  </a:cubicBezTo>
                  <a:cubicBezTo>
                    <a:pt x="91" y="74"/>
                    <a:pt x="40" y="36"/>
                    <a:pt x="34" y="40"/>
                  </a:cubicBezTo>
                  <a:cubicBezTo>
                    <a:pt x="28" y="44"/>
                    <a:pt x="63" y="86"/>
                    <a:pt x="57" y="93"/>
                  </a:cubicBezTo>
                  <a:cubicBezTo>
                    <a:pt x="51" y="100"/>
                    <a:pt x="12" y="82"/>
                    <a:pt x="0" y="79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60" name="Freeform 248"/>
            <p:cNvSpPr>
              <a:spLocks/>
            </p:cNvSpPr>
            <p:nvPr/>
          </p:nvSpPr>
          <p:spPr bwMode="auto">
            <a:xfrm>
              <a:off x="4021" y="1591"/>
              <a:ext cx="123" cy="10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62" y="94"/>
                </a:cxn>
                <a:cxn ang="0">
                  <a:pos x="13" y="44"/>
                </a:cxn>
                <a:cxn ang="0">
                  <a:pos x="96" y="61"/>
                </a:cxn>
                <a:cxn ang="0">
                  <a:pos x="45" y="9"/>
                </a:cxn>
                <a:cxn ang="0">
                  <a:pos x="123" y="5"/>
                </a:cxn>
              </a:cxnLst>
              <a:rect l="0" t="0" r="r" b="b"/>
              <a:pathLst>
                <a:path w="123" h="101">
                  <a:moveTo>
                    <a:pt x="0" y="86"/>
                  </a:moveTo>
                  <a:cubicBezTo>
                    <a:pt x="10" y="88"/>
                    <a:pt x="60" y="101"/>
                    <a:pt x="62" y="94"/>
                  </a:cubicBezTo>
                  <a:cubicBezTo>
                    <a:pt x="63" y="87"/>
                    <a:pt x="8" y="49"/>
                    <a:pt x="13" y="44"/>
                  </a:cubicBezTo>
                  <a:cubicBezTo>
                    <a:pt x="19" y="38"/>
                    <a:pt x="90" y="67"/>
                    <a:pt x="96" y="61"/>
                  </a:cubicBezTo>
                  <a:cubicBezTo>
                    <a:pt x="101" y="56"/>
                    <a:pt x="40" y="18"/>
                    <a:pt x="45" y="9"/>
                  </a:cubicBezTo>
                  <a:cubicBezTo>
                    <a:pt x="50" y="0"/>
                    <a:pt x="107" y="6"/>
                    <a:pt x="123" y="5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61" name="Freeform 249"/>
            <p:cNvSpPr>
              <a:spLocks/>
            </p:cNvSpPr>
            <p:nvPr/>
          </p:nvSpPr>
          <p:spPr bwMode="auto">
            <a:xfrm rot="-1343840" flipH="1" flipV="1">
              <a:off x="4157" y="1668"/>
              <a:ext cx="89" cy="1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" y="16"/>
                </a:cxn>
                <a:cxn ang="0">
                  <a:pos x="3" y="44"/>
                </a:cxn>
                <a:cxn ang="0">
                  <a:pos x="86" y="59"/>
                </a:cxn>
                <a:cxn ang="0">
                  <a:pos x="19" y="88"/>
                </a:cxn>
                <a:cxn ang="0">
                  <a:pos x="72" y="112"/>
                </a:cxn>
              </a:cxnLst>
              <a:rect l="0" t="0" r="r" b="b"/>
              <a:pathLst>
                <a:path w="89" h="112">
                  <a:moveTo>
                    <a:pt x="7" y="0"/>
                  </a:moveTo>
                  <a:cubicBezTo>
                    <a:pt x="17" y="2"/>
                    <a:pt x="68" y="9"/>
                    <a:pt x="67" y="16"/>
                  </a:cubicBezTo>
                  <a:cubicBezTo>
                    <a:pt x="66" y="23"/>
                    <a:pt x="0" y="37"/>
                    <a:pt x="3" y="44"/>
                  </a:cubicBezTo>
                  <a:cubicBezTo>
                    <a:pt x="6" y="51"/>
                    <a:pt x="83" y="52"/>
                    <a:pt x="86" y="59"/>
                  </a:cubicBezTo>
                  <a:cubicBezTo>
                    <a:pt x="89" y="66"/>
                    <a:pt x="21" y="79"/>
                    <a:pt x="19" y="88"/>
                  </a:cubicBezTo>
                  <a:cubicBezTo>
                    <a:pt x="17" y="97"/>
                    <a:pt x="61" y="107"/>
                    <a:pt x="72" y="112"/>
                  </a:cubicBezTo>
                </a:path>
              </a:pathLst>
            </a:custGeom>
            <a:noFill/>
            <a:ln w="19050">
              <a:solidFill>
                <a:srgbClr val="00CC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9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2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  <a:noFill/>
          <a:ln/>
        </p:spPr>
        <p:txBody>
          <a:bodyPr/>
          <a:lstStyle/>
          <a:p>
            <a:r>
              <a:rPr lang="en-US" sz="4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Prologue</a:t>
            </a:r>
          </a:p>
        </p:txBody>
      </p:sp>
      <p:sp>
        <p:nvSpPr>
          <p:cNvPr id="260103" name="Text Box 7"/>
          <p:cNvSpPr txBox="1"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638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“if we look back to the first 0.0001 second of cosmic history when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temperature was above 10</a:t>
            </a:r>
            <a:r>
              <a:rPr lang="en-US" sz="2400" b="1" i="1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12</a:t>
            </a: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 K we encounter theoretical problems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of a difficulty beyond the range of modern statistical mechanics.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400" b="1" i="1">
              <a:effectLst>
                <a:outerShdw blurRad="38100" dist="38100" dir="2700000" algn="tl">
                  <a:srgbClr val="FFFFFF"/>
                </a:outerShdw>
              </a:effectLst>
              <a:latin typeface="TimesNewRomanPSMT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At such temperatures there will be a large number of  strongly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interacting particles in thermal equilibrium - mesons, baryons and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antibaryons – with average interparticle distances smaller than typical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Compton wavelenght.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400" b="1" i="1">
              <a:effectLst>
                <a:outerShdw blurRad="38100" dist="38100" dir="2700000" algn="tl">
                  <a:srgbClr val="FFFFFF"/>
                </a:outerShdw>
              </a:effectLst>
              <a:latin typeface="TimesNewRomanPSMT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Particles will be in state of perpetual interaction and there is no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reason to expect that they will follow any simple equation of state.”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400" b="1" i="1">
              <a:effectLst>
                <a:outerShdw blurRad="38100" dist="38100" dir="2700000" algn="tl">
                  <a:srgbClr val="FFFFFF"/>
                </a:outerShdw>
              </a:effectLst>
              <a:latin typeface="TimesNewRomanPSMT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NewRomanPSMT" charset="0"/>
              </a:rPr>
              <a:t>“However, the temptation to try is irresistible…”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400" b="1" i="1">
              <a:effectLst>
                <a:outerShdw blurRad="38100" dist="38100" dir="2700000" algn="tl">
                  <a:srgbClr val="FFFFFF"/>
                </a:outerShdw>
              </a:effectLst>
              <a:latin typeface="Times-Roman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-Roman" charset="0"/>
              </a:rPr>
              <a:t>Steven Weinberg,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-Roman" charset="0"/>
              </a:rPr>
              <a:t>chapter 15, §11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-Roman" charset="0"/>
              </a:rPr>
              <a:t>Gravitation and Cosmology, 1972</a:t>
            </a:r>
            <a:endParaRPr lang="en-US" sz="2400" b="1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0104" name="Text Box 8"/>
          <p:cNvSpPr txBox="1">
            <a:spLocks noChangeArrowheads="1"/>
          </p:cNvSpPr>
          <p:nvPr/>
        </p:nvSpPr>
        <p:spPr bwMode="auto">
          <a:xfrm>
            <a:off x="76200" y="6411913"/>
            <a:ext cx="1931988" cy="37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ym typeface="Symbol" charset="2"/>
              </a:rPr>
              <a:t>10</a:t>
            </a:r>
            <a:r>
              <a:rPr lang="en-US" sz="1800" b="1" baseline="30000">
                <a:sym typeface="Symbol" charset="2"/>
              </a:rPr>
              <a:t>12</a:t>
            </a:r>
            <a:r>
              <a:rPr lang="en-US" sz="1800" b="1">
                <a:sym typeface="Symbol" charset="2"/>
              </a:rPr>
              <a:t> K</a:t>
            </a:r>
            <a:r>
              <a:rPr lang="en-US" sz="1800" b="1"/>
              <a:t>  </a:t>
            </a:r>
            <a:r>
              <a:rPr lang="en-US" sz="1800" b="1">
                <a:sym typeface="Symbol" charset="2"/>
              </a:rPr>
              <a:t> </a:t>
            </a:r>
            <a:r>
              <a:rPr lang="en-US" sz="1800" b="1"/>
              <a:t>100MeV</a:t>
            </a:r>
            <a:endParaRPr lang="en-US" sz="1800" b="1">
              <a:sym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 spd="med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4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7365" t="23256" r="12343" b="11627"/>
          <a:stretch>
            <a:fillRect/>
          </a:stretch>
        </p:blipFill>
        <p:spPr bwMode="auto">
          <a:xfrm>
            <a:off x="304800" y="14478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 descr="ev32-end-full"/>
          <p:cNvPicPr>
            <a:picLocks noChangeAspect="1" noChangeArrowheads="1"/>
          </p:cNvPicPr>
          <p:nvPr/>
        </p:nvPicPr>
        <p:blipFill>
          <a:blip r:embed="rId3"/>
          <a:srcRect b="6752"/>
          <a:stretch>
            <a:fillRect/>
          </a:stretch>
        </p:blipFill>
        <p:spPr bwMode="auto">
          <a:xfrm>
            <a:off x="5638800" y="1600200"/>
            <a:ext cx="30781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38200" y="5257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mic Sans MS" charset="0"/>
              </a:rPr>
              <a:t>p+p</a:t>
            </a:r>
            <a:r>
              <a:rPr lang="en-US" b="1">
                <a:solidFill>
                  <a:schemeClr val="hlink"/>
                </a:solidFill>
                <a:latin typeface="Comic Sans MS" charset="0"/>
                <a:sym typeface="Symbol" charset="2"/>
              </a:rPr>
              <a:t></a:t>
            </a:r>
            <a:r>
              <a:rPr lang="en-US" b="1">
                <a:solidFill>
                  <a:schemeClr val="hlink"/>
                </a:solidFill>
                <a:latin typeface="Comic Sans MS" charset="0"/>
              </a:rPr>
              <a:t>jet+jet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562600" y="5334000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mic Sans MS" charset="0"/>
              </a:rPr>
              <a:t>Au+Au </a:t>
            </a:r>
            <a:r>
              <a:rPr lang="en-US" b="1">
                <a:solidFill>
                  <a:srgbClr val="008000"/>
                </a:solidFill>
                <a:latin typeface="Comic Sans MS" charset="0"/>
                <a:sym typeface="Symbol" charset="2"/>
              </a:rPr>
              <a:t> </a:t>
            </a:r>
            <a:r>
              <a:rPr lang="cs-CZ" b="1">
                <a:solidFill>
                  <a:srgbClr val="008000"/>
                </a:solidFill>
                <a:latin typeface="Comic Sans MS" charset="0"/>
                <a:sym typeface="Symbol" charset="2"/>
              </a:rPr>
              <a:t>cokoliv</a:t>
            </a:r>
            <a:endParaRPr lang="en-US" b="1">
              <a:solidFill>
                <a:srgbClr val="008000"/>
              </a:solidFill>
              <a:latin typeface="Comic Sans MS" charset="0"/>
              <a:sym typeface="Symbol" charset="2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0" y="6278563"/>
            <a:ext cx="2725738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Arial Black" charset="0"/>
              </a:rPr>
              <a:t>P. Jacobs, STAR Collaboration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79388"/>
            <a:ext cx="8321675" cy="727075"/>
          </a:xfrm>
          <a:noFill/>
          <a:ln/>
        </p:spPr>
        <p:txBody>
          <a:bodyPr/>
          <a:lstStyle/>
          <a:p>
            <a:pPr algn="l"/>
            <a:r>
              <a:rPr lang="cs-CZ" sz="2800">
                <a:solidFill>
                  <a:schemeClr val="bg1"/>
                </a:solidFill>
                <a:latin typeface="Comic Sans MS" charset="0"/>
              </a:rPr>
              <a:t>Produkce „tvrdých“ částic v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 proton-prot</a:t>
            </a:r>
            <a:r>
              <a:rPr lang="cs-CZ" sz="2800">
                <a:solidFill>
                  <a:schemeClr val="bg1"/>
                </a:solidFill>
                <a:latin typeface="Comic Sans MS" charset="0"/>
              </a:rPr>
              <a:t>o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nov</a:t>
            </a:r>
            <a:r>
              <a:rPr lang="cs-CZ" sz="2800">
                <a:solidFill>
                  <a:schemeClr val="bg1"/>
                </a:solidFill>
                <a:latin typeface="Comic Sans MS" charset="0"/>
              </a:rPr>
              <a:t>ých </a:t>
            </a:r>
            <a:br>
              <a:rPr lang="cs-CZ" sz="2800">
                <a:solidFill>
                  <a:schemeClr val="bg1"/>
                </a:solidFill>
                <a:latin typeface="Comic Sans MS" charset="0"/>
              </a:rPr>
            </a:br>
            <a:r>
              <a:rPr lang="cs-CZ" sz="2800">
                <a:solidFill>
                  <a:schemeClr val="bg1"/>
                </a:solidFill>
                <a:latin typeface="Comic Sans MS" charset="0"/>
              </a:rPr>
              <a:t>a jádro-jaderných srážkách</a:t>
            </a:r>
            <a:r>
              <a:rPr lang="en-US" sz="2800">
                <a:solidFill>
                  <a:schemeClr val="bg1"/>
                </a:solidFill>
                <a:latin typeface="Comic Sans MS" charset="0"/>
              </a:rPr>
              <a:t> na RHIC</a:t>
            </a:r>
          </a:p>
        </p:txBody>
      </p: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3733800" y="1600200"/>
            <a:ext cx="1676400" cy="3409950"/>
            <a:chOff x="2352" y="624"/>
            <a:chExt cx="1056" cy="2148"/>
          </a:xfrm>
        </p:grpSpPr>
        <p:grpSp>
          <p:nvGrpSpPr>
            <p:cNvPr id="72714" name="Group 10"/>
            <p:cNvGrpSpPr>
              <a:grpSpLocks/>
            </p:cNvGrpSpPr>
            <p:nvPr/>
          </p:nvGrpSpPr>
          <p:grpSpPr bwMode="auto">
            <a:xfrm>
              <a:off x="2352" y="1440"/>
              <a:ext cx="1056" cy="552"/>
              <a:chOff x="3936" y="2904"/>
              <a:chExt cx="1632" cy="936"/>
            </a:xfrm>
          </p:grpSpPr>
          <p:grpSp>
            <p:nvGrpSpPr>
              <p:cNvPr id="72715" name="Group 11"/>
              <p:cNvGrpSpPr>
                <a:grpSpLocks/>
              </p:cNvGrpSpPr>
              <p:nvPr/>
            </p:nvGrpSpPr>
            <p:grpSpPr bwMode="auto">
              <a:xfrm rot="6537213" flipV="1">
                <a:off x="4539" y="3607"/>
                <a:ext cx="446" cy="20"/>
                <a:chOff x="2400" y="1776"/>
                <a:chExt cx="1008" cy="0"/>
              </a:xfrm>
            </p:grpSpPr>
            <p:sp>
              <p:nvSpPr>
                <p:cNvPr id="72716" name="Line 12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17" name="Line 13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33CC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18" name="Group 14"/>
              <p:cNvGrpSpPr>
                <a:grpSpLocks/>
              </p:cNvGrpSpPr>
              <p:nvPr/>
            </p:nvGrpSpPr>
            <p:grpSpPr bwMode="auto">
              <a:xfrm rot="10795524" flipV="1">
                <a:off x="4846" y="3387"/>
                <a:ext cx="446" cy="20"/>
                <a:chOff x="2400" y="1776"/>
                <a:chExt cx="1008" cy="0"/>
              </a:xfrm>
            </p:grpSpPr>
            <p:sp>
              <p:nvSpPr>
                <p:cNvPr id="72719" name="Line 15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100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720" name="Line 16"/>
                <p:cNvSpPr>
                  <a:spLocks noChangeShapeType="1"/>
                </p:cNvSpPr>
                <p:nvPr/>
              </p:nvSpPr>
              <p:spPr bwMode="auto">
                <a:xfrm>
                  <a:off x="2400" y="1776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721" name="Group 17"/>
              <p:cNvGrpSpPr>
                <a:grpSpLocks/>
              </p:cNvGrpSpPr>
              <p:nvPr/>
            </p:nvGrpSpPr>
            <p:grpSpPr bwMode="auto">
              <a:xfrm rot="-2316081">
                <a:off x="4276" y="3009"/>
                <a:ext cx="841" cy="468"/>
                <a:chOff x="1152" y="1164"/>
                <a:chExt cx="1177" cy="852"/>
              </a:xfrm>
            </p:grpSpPr>
            <p:grpSp>
              <p:nvGrpSpPr>
                <p:cNvPr id="72722" name="Group 18"/>
                <p:cNvGrpSpPr>
                  <a:grpSpLocks/>
                </p:cNvGrpSpPr>
                <p:nvPr/>
              </p:nvGrpSpPr>
              <p:grpSpPr bwMode="auto">
                <a:xfrm rot="-5370107">
                  <a:off x="1499" y="1604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72723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4" name="AutoShape 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5" name="AutoShape 2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6" name="AutoShape 2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7" name="AutoShape 2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8" name="AutoShape 2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29" name="AutoShape 2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0" name="AutoShape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1" name="AutoShape 2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32" name="AutoShape 2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grpSp>
              <p:nvGrpSpPr>
                <p:cNvPr id="72733" name="Group 29"/>
                <p:cNvGrpSpPr>
                  <a:grpSpLocks/>
                </p:cNvGrpSpPr>
                <p:nvPr/>
              </p:nvGrpSpPr>
              <p:grpSpPr bwMode="auto">
                <a:xfrm rot="2264111">
                  <a:off x="1152" y="1164"/>
                  <a:ext cx="624" cy="49"/>
                  <a:chOff x="2400" y="1776"/>
                  <a:chExt cx="1008" cy="0"/>
                </a:xfrm>
              </p:grpSpPr>
              <p:sp>
                <p:nvSpPr>
                  <p:cNvPr id="7273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73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36" name="Group 32"/>
                <p:cNvGrpSpPr>
                  <a:grpSpLocks/>
                </p:cNvGrpSpPr>
                <p:nvPr/>
              </p:nvGrpSpPr>
              <p:grpSpPr bwMode="auto">
                <a:xfrm rot="-1879563">
                  <a:off x="1705" y="1194"/>
                  <a:ext cx="624" cy="49"/>
                  <a:chOff x="2400" y="1776"/>
                  <a:chExt cx="1008" cy="0"/>
                </a:xfrm>
              </p:grpSpPr>
              <p:sp>
                <p:nvSpPr>
                  <p:cNvPr id="7273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100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738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400" y="1776"/>
                    <a:ext cx="52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39" name="Group 35"/>
                <p:cNvGrpSpPr>
                  <a:grpSpLocks/>
                </p:cNvGrpSpPr>
                <p:nvPr/>
              </p:nvGrpSpPr>
              <p:grpSpPr bwMode="auto">
                <a:xfrm rot="-5370107">
                  <a:off x="1478" y="1619"/>
                  <a:ext cx="624" cy="169"/>
                  <a:chOff x="480" y="3696"/>
                  <a:chExt cx="3360" cy="240"/>
                </a:xfrm>
              </p:grpSpPr>
              <p:cxnSp>
                <p:nvCxnSpPr>
                  <p:cNvPr id="72740" name="AutoShape 3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1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1" name="AutoShape 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2" name="AutoShape 3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48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3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5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4" name="AutoShape 4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60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5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82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6" name="AutoShape 4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832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7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96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8" name="AutoShape 4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04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72749" name="AutoShape 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68" y="3696"/>
                    <a:ext cx="336" cy="240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8575">
                    <a:solidFill>
                      <a:srgbClr val="33CCCC"/>
                    </a:solidFill>
                    <a:round/>
                    <a:headEnd/>
                    <a:tailEnd/>
                  </a:ln>
                  <a:effectLst/>
                </p:spPr>
              </p:cxnSp>
            </p:grpSp>
          </p:grpSp>
          <p:sp>
            <p:nvSpPr>
              <p:cNvPr id="72750" name="Oval 46"/>
              <p:cNvSpPr>
                <a:spLocks noChangeArrowheads="1"/>
              </p:cNvSpPr>
              <p:nvPr/>
            </p:nvSpPr>
            <p:spPr bwMode="auto">
              <a:xfrm>
                <a:off x="5184" y="3283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1" name="Oval 47"/>
              <p:cNvSpPr>
                <a:spLocks noChangeArrowheads="1"/>
              </p:cNvSpPr>
              <p:nvPr/>
            </p:nvSpPr>
            <p:spPr bwMode="auto">
              <a:xfrm>
                <a:off x="5280" y="3359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2" name="Oval 48"/>
              <p:cNvSpPr>
                <a:spLocks noChangeArrowheads="1"/>
              </p:cNvSpPr>
              <p:nvPr/>
            </p:nvSpPr>
            <p:spPr bwMode="auto">
              <a:xfrm>
                <a:off x="5285" y="3505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3" name="Oval 49"/>
              <p:cNvSpPr>
                <a:spLocks noChangeArrowheads="1"/>
              </p:cNvSpPr>
              <p:nvPr/>
            </p:nvSpPr>
            <p:spPr bwMode="auto">
              <a:xfrm>
                <a:off x="5419" y="3417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4" name="Oval 50"/>
              <p:cNvSpPr>
                <a:spLocks noChangeArrowheads="1"/>
              </p:cNvSpPr>
              <p:nvPr/>
            </p:nvSpPr>
            <p:spPr bwMode="auto">
              <a:xfrm>
                <a:off x="3936" y="2904"/>
                <a:ext cx="384" cy="384"/>
              </a:xfrm>
              <a:prstGeom prst="ellipse">
                <a:avLst/>
              </a:prstGeom>
              <a:noFill/>
              <a:ln w="63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5" name="Oval 51"/>
              <p:cNvSpPr>
                <a:spLocks noChangeArrowheads="1"/>
              </p:cNvSpPr>
              <p:nvPr/>
            </p:nvSpPr>
            <p:spPr bwMode="auto">
              <a:xfrm>
                <a:off x="4128" y="296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6" name="Oval 52"/>
              <p:cNvSpPr>
                <a:spLocks noChangeArrowheads="1"/>
              </p:cNvSpPr>
              <p:nvPr/>
            </p:nvSpPr>
            <p:spPr bwMode="auto">
              <a:xfrm>
                <a:off x="4123" y="312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57" name="Oval 53"/>
              <p:cNvSpPr>
                <a:spLocks noChangeArrowheads="1"/>
              </p:cNvSpPr>
              <p:nvPr/>
            </p:nvSpPr>
            <p:spPr bwMode="auto">
              <a:xfrm>
                <a:off x="3984" y="303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2758" name="Group 54"/>
            <p:cNvGrpSpPr>
              <a:grpSpLocks/>
            </p:cNvGrpSpPr>
            <p:nvPr/>
          </p:nvGrpSpPr>
          <p:grpSpPr bwMode="auto">
            <a:xfrm>
              <a:off x="2784" y="624"/>
              <a:ext cx="300" cy="732"/>
              <a:chOff x="2784" y="624"/>
              <a:chExt cx="300" cy="732"/>
            </a:xfrm>
          </p:grpSpPr>
          <p:sp>
            <p:nvSpPr>
              <p:cNvPr id="72759" name="Line 55"/>
              <p:cNvSpPr>
                <a:spLocks noChangeShapeType="1"/>
              </p:cNvSpPr>
              <p:nvPr/>
            </p:nvSpPr>
            <p:spPr bwMode="auto">
              <a:xfrm flipV="1">
                <a:off x="2880" y="864"/>
                <a:ext cx="0" cy="48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0" name="Line 56"/>
              <p:cNvSpPr>
                <a:spLocks noChangeShapeType="1"/>
              </p:cNvSpPr>
              <p:nvPr/>
            </p:nvSpPr>
            <p:spPr bwMode="auto">
              <a:xfrm flipH="1" flipV="1">
                <a:off x="2784" y="1008"/>
                <a:ext cx="96" cy="336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1" name="Line 57"/>
              <p:cNvSpPr>
                <a:spLocks noChangeShapeType="1"/>
              </p:cNvSpPr>
              <p:nvPr/>
            </p:nvSpPr>
            <p:spPr bwMode="auto">
              <a:xfrm flipV="1">
                <a:off x="2904" y="624"/>
                <a:ext cx="48" cy="72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2" name="Line 58"/>
              <p:cNvSpPr>
                <a:spLocks noChangeShapeType="1"/>
              </p:cNvSpPr>
              <p:nvPr/>
            </p:nvSpPr>
            <p:spPr bwMode="auto">
              <a:xfrm flipV="1">
                <a:off x="2892" y="972"/>
                <a:ext cx="192" cy="384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2763" name="Group 59"/>
            <p:cNvGrpSpPr>
              <a:grpSpLocks/>
            </p:cNvGrpSpPr>
            <p:nvPr/>
          </p:nvGrpSpPr>
          <p:grpSpPr bwMode="auto">
            <a:xfrm flipV="1">
              <a:off x="2730" y="1968"/>
              <a:ext cx="300" cy="804"/>
              <a:chOff x="2880" y="1440"/>
              <a:chExt cx="300" cy="732"/>
            </a:xfrm>
          </p:grpSpPr>
          <p:sp>
            <p:nvSpPr>
              <p:cNvPr id="72764" name="Line 60"/>
              <p:cNvSpPr>
                <a:spLocks noChangeShapeType="1"/>
              </p:cNvSpPr>
              <p:nvPr/>
            </p:nvSpPr>
            <p:spPr bwMode="auto">
              <a:xfrm flipV="1">
                <a:off x="2976" y="1680"/>
                <a:ext cx="0" cy="48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5" name="Line 61"/>
              <p:cNvSpPr>
                <a:spLocks noChangeShapeType="1"/>
              </p:cNvSpPr>
              <p:nvPr/>
            </p:nvSpPr>
            <p:spPr bwMode="auto">
              <a:xfrm flipH="1" flipV="1">
                <a:off x="2880" y="1824"/>
                <a:ext cx="96" cy="336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6" name="Line 62"/>
              <p:cNvSpPr>
                <a:spLocks noChangeShapeType="1"/>
              </p:cNvSpPr>
              <p:nvPr/>
            </p:nvSpPr>
            <p:spPr bwMode="auto">
              <a:xfrm flipV="1">
                <a:off x="3000" y="1440"/>
                <a:ext cx="48" cy="720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767" name="Line 63"/>
              <p:cNvSpPr>
                <a:spLocks noChangeShapeType="1"/>
              </p:cNvSpPr>
              <p:nvPr/>
            </p:nvSpPr>
            <p:spPr bwMode="auto">
              <a:xfrm flipV="1">
                <a:off x="2988" y="1788"/>
                <a:ext cx="192" cy="384"/>
              </a:xfrm>
              <a:prstGeom prst="line">
                <a:avLst/>
              </a:prstGeom>
              <a:noFill/>
              <a:ln w="6350">
                <a:solidFill>
                  <a:srgbClr val="99FFCC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381000" y="3048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cs-CZ" sz="4000">
                <a:solidFill>
                  <a:srgbClr val="FF0000"/>
                </a:solidFill>
                <a:latin typeface="Comic Sans MS" charset="0"/>
              </a:rPr>
              <a:t>Srážky protonů a jader</a:t>
            </a:r>
            <a:endParaRPr lang="en-US" sz="400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75802" name="Group 26"/>
          <p:cNvGrpSpPr>
            <a:grpSpLocks/>
          </p:cNvGrpSpPr>
          <p:nvPr/>
        </p:nvGrpSpPr>
        <p:grpSpPr bwMode="auto">
          <a:xfrm>
            <a:off x="3352800" y="3886200"/>
            <a:ext cx="4267200" cy="1844675"/>
            <a:chOff x="336" y="2784"/>
            <a:chExt cx="2352" cy="1200"/>
          </a:xfrm>
        </p:grpSpPr>
        <p:sp>
          <p:nvSpPr>
            <p:cNvPr id="75803" name="Rectangle 27"/>
            <p:cNvSpPr>
              <a:spLocks noChangeArrowheads="1"/>
            </p:cNvSpPr>
            <p:nvPr/>
          </p:nvSpPr>
          <p:spPr bwMode="auto">
            <a:xfrm>
              <a:off x="336" y="3120"/>
              <a:ext cx="2352" cy="52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04" name="Rectangle 28"/>
            <p:cNvSpPr>
              <a:spLocks noChangeArrowheads="1"/>
            </p:cNvSpPr>
            <p:nvPr/>
          </p:nvSpPr>
          <p:spPr bwMode="auto">
            <a:xfrm>
              <a:off x="336" y="3648"/>
              <a:ext cx="2352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05" name="Rectangle 29"/>
            <p:cNvSpPr>
              <a:spLocks noChangeArrowheads="1"/>
            </p:cNvSpPr>
            <p:nvPr/>
          </p:nvSpPr>
          <p:spPr bwMode="auto">
            <a:xfrm>
              <a:off x="336" y="2784"/>
              <a:ext cx="2352" cy="33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75806" name="Group 30"/>
            <p:cNvGrpSpPr>
              <a:grpSpLocks/>
            </p:cNvGrpSpPr>
            <p:nvPr/>
          </p:nvGrpSpPr>
          <p:grpSpPr bwMode="auto">
            <a:xfrm>
              <a:off x="1968" y="3120"/>
              <a:ext cx="720" cy="864"/>
              <a:chOff x="1920" y="2496"/>
              <a:chExt cx="912" cy="864"/>
            </a:xfrm>
          </p:grpSpPr>
          <p:sp>
            <p:nvSpPr>
              <p:cNvPr id="75807" name="Oval 31"/>
              <p:cNvSpPr>
                <a:spLocks noChangeArrowheads="1"/>
              </p:cNvSpPr>
              <p:nvPr/>
            </p:nvSpPr>
            <p:spPr bwMode="auto">
              <a:xfrm>
                <a:off x="1920" y="2496"/>
                <a:ext cx="912" cy="86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5808" name="Group 32"/>
              <p:cNvGrpSpPr>
                <a:grpSpLocks/>
              </p:cNvGrpSpPr>
              <p:nvPr/>
            </p:nvGrpSpPr>
            <p:grpSpPr bwMode="auto">
              <a:xfrm>
                <a:off x="1968" y="2523"/>
                <a:ext cx="816" cy="816"/>
                <a:chOff x="2064" y="2592"/>
                <a:chExt cx="816" cy="816"/>
              </a:xfrm>
            </p:grpSpPr>
            <p:grpSp>
              <p:nvGrpSpPr>
                <p:cNvPr id="75809" name="Group 33"/>
                <p:cNvGrpSpPr>
                  <a:grpSpLocks/>
                </p:cNvGrpSpPr>
                <p:nvPr/>
              </p:nvGrpSpPr>
              <p:grpSpPr bwMode="auto">
                <a:xfrm>
                  <a:off x="2256" y="2592"/>
                  <a:ext cx="288" cy="288"/>
                  <a:chOff x="624" y="1104"/>
                  <a:chExt cx="384" cy="384"/>
                </a:xfrm>
              </p:grpSpPr>
              <p:sp>
                <p:nvSpPr>
                  <p:cNvPr id="7581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14" name="Group 38"/>
                <p:cNvGrpSpPr>
                  <a:grpSpLocks/>
                </p:cNvGrpSpPr>
                <p:nvPr/>
              </p:nvGrpSpPr>
              <p:grpSpPr bwMode="auto">
                <a:xfrm>
                  <a:off x="2064" y="2784"/>
                  <a:ext cx="288" cy="288"/>
                  <a:chOff x="624" y="1104"/>
                  <a:chExt cx="384" cy="384"/>
                </a:xfrm>
              </p:grpSpPr>
              <p:sp>
                <p:nvSpPr>
                  <p:cNvPr id="7581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1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19" name="Group 43"/>
                <p:cNvGrpSpPr>
                  <a:grpSpLocks/>
                </p:cNvGrpSpPr>
                <p:nvPr/>
              </p:nvGrpSpPr>
              <p:grpSpPr bwMode="auto">
                <a:xfrm>
                  <a:off x="235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2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24" name="Group 48"/>
                <p:cNvGrpSpPr>
                  <a:grpSpLocks/>
                </p:cNvGrpSpPr>
                <p:nvPr/>
              </p:nvGrpSpPr>
              <p:grpSpPr bwMode="auto">
                <a:xfrm>
                  <a:off x="2160" y="3024"/>
                  <a:ext cx="288" cy="288"/>
                  <a:chOff x="624" y="1104"/>
                  <a:chExt cx="384" cy="384"/>
                </a:xfrm>
              </p:grpSpPr>
              <p:sp>
                <p:nvSpPr>
                  <p:cNvPr id="7582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28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29" name="Group 53"/>
                <p:cNvGrpSpPr>
                  <a:grpSpLocks/>
                </p:cNvGrpSpPr>
                <p:nvPr/>
              </p:nvGrpSpPr>
              <p:grpSpPr bwMode="auto">
                <a:xfrm>
                  <a:off x="2400" y="3120"/>
                  <a:ext cx="288" cy="288"/>
                  <a:chOff x="624" y="1104"/>
                  <a:chExt cx="384" cy="384"/>
                </a:xfrm>
              </p:grpSpPr>
              <p:sp>
                <p:nvSpPr>
                  <p:cNvPr id="7583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34" name="Group 58"/>
                <p:cNvGrpSpPr>
                  <a:grpSpLocks/>
                </p:cNvGrpSpPr>
                <p:nvPr/>
              </p:nvGrpSpPr>
              <p:grpSpPr bwMode="auto">
                <a:xfrm>
                  <a:off x="2496" y="2640"/>
                  <a:ext cx="288" cy="288"/>
                  <a:chOff x="624" y="1104"/>
                  <a:chExt cx="384" cy="384"/>
                </a:xfrm>
              </p:grpSpPr>
              <p:sp>
                <p:nvSpPr>
                  <p:cNvPr id="7583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7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38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39" name="Group 63"/>
                <p:cNvGrpSpPr>
                  <a:grpSpLocks/>
                </p:cNvGrpSpPr>
                <p:nvPr/>
              </p:nvGrpSpPr>
              <p:grpSpPr bwMode="auto">
                <a:xfrm>
                  <a:off x="259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4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1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5844" name="Group 68"/>
            <p:cNvGrpSpPr>
              <a:grpSpLocks/>
            </p:cNvGrpSpPr>
            <p:nvPr/>
          </p:nvGrpSpPr>
          <p:grpSpPr bwMode="auto">
            <a:xfrm>
              <a:off x="336" y="2784"/>
              <a:ext cx="768" cy="864"/>
              <a:chOff x="1920" y="2496"/>
              <a:chExt cx="912" cy="864"/>
            </a:xfrm>
          </p:grpSpPr>
          <p:sp>
            <p:nvSpPr>
              <p:cNvPr id="75845" name="Oval 69"/>
              <p:cNvSpPr>
                <a:spLocks noChangeArrowheads="1"/>
              </p:cNvSpPr>
              <p:nvPr/>
            </p:nvSpPr>
            <p:spPr bwMode="auto">
              <a:xfrm>
                <a:off x="1920" y="2496"/>
                <a:ext cx="912" cy="86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5846" name="Group 70"/>
              <p:cNvGrpSpPr>
                <a:grpSpLocks/>
              </p:cNvGrpSpPr>
              <p:nvPr/>
            </p:nvGrpSpPr>
            <p:grpSpPr bwMode="auto">
              <a:xfrm>
                <a:off x="1968" y="2523"/>
                <a:ext cx="816" cy="816"/>
                <a:chOff x="2064" y="2592"/>
                <a:chExt cx="816" cy="816"/>
              </a:xfrm>
            </p:grpSpPr>
            <p:grpSp>
              <p:nvGrpSpPr>
                <p:cNvPr id="75847" name="Group 71"/>
                <p:cNvGrpSpPr>
                  <a:grpSpLocks/>
                </p:cNvGrpSpPr>
                <p:nvPr/>
              </p:nvGrpSpPr>
              <p:grpSpPr bwMode="auto">
                <a:xfrm>
                  <a:off x="2256" y="2592"/>
                  <a:ext cx="288" cy="288"/>
                  <a:chOff x="624" y="1104"/>
                  <a:chExt cx="384" cy="384"/>
                </a:xfrm>
              </p:grpSpPr>
              <p:sp>
                <p:nvSpPr>
                  <p:cNvPr id="7584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49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52" name="Group 76"/>
                <p:cNvGrpSpPr>
                  <a:grpSpLocks/>
                </p:cNvGrpSpPr>
                <p:nvPr/>
              </p:nvGrpSpPr>
              <p:grpSpPr bwMode="auto">
                <a:xfrm>
                  <a:off x="2064" y="2784"/>
                  <a:ext cx="288" cy="288"/>
                  <a:chOff x="624" y="1104"/>
                  <a:chExt cx="384" cy="384"/>
                </a:xfrm>
              </p:grpSpPr>
              <p:sp>
                <p:nvSpPr>
                  <p:cNvPr id="7585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57" name="Group 81"/>
                <p:cNvGrpSpPr>
                  <a:grpSpLocks/>
                </p:cNvGrpSpPr>
                <p:nvPr/>
              </p:nvGrpSpPr>
              <p:grpSpPr bwMode="auto">
                <a:xfrm>
                  <a:off x="235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59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62" name="Group 86"/>
                <p:cNvGrpSpPr>
                  <a:grpSpLocks/>
                </p:cNvGrpSpPr>
                <p:nvPr/>
              </p:nvGrpSpPr>
              <p:grpSpPr bwMode="auto">
                <a:xfrm>
                  <a:off x="2160" y="3024"/>
                  <a:ext cx="288" cy="288"/>
                  <a:chOff x="624" y="1104"/>
                  <a:chExt cx="384" cy="384"/>
                </a:xfrm>
              </p:grpSpPr>
              <p:sp>
                <p:nvSpPr>
                  <p:cNvPr id="7586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5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67" name="Group 91"/>
                <p:cNvGrpSpPr>
                  <a:grpSpLocks/>
                </p:cNvGrpSpPr>
                <p:nvPr/>
              </p:nvGrpSpPr>
              <p:grpSpPr bwMode="auto">
                <a:xfrm>
                  <a:off x="2400" y="3120"/>
                  <a:ext cx="288" cy="288"/>
                  <a:chOff x="624" y="1104"/>
                  <a:chExt cx="384" cy="384"/>
                </a:xfrm>
              </p:grpSpPr>
              <p:sp>
                <p:nvSpPr>
                  <p:cNvPr id="7586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6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0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72" name="Group 96"/>
                <p:cNvGrpSpPr>
                  <a:grpSpLocks/>
                </p:cNvGrpSpPr>
                <p:nvPr/>
              </p:nvGrpSpPr>
              <p:grpSpPr bwMode="auto">
                <a:xfrm>
                  <a:off x="2496" y="2640"/>
                  <a:ext cx="288" cy="288"/>
                  <a:chOff x="624" y="1104"/>
                  <a:chExt cx="384" cy="384"/>
                </a:xfrm>
              </p:grpSpPr>
              <p:sp>
                <p:nvSpPr>
                  <p:cNvPr id="75873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877" name="Group 101"/>
                <p:cNvGrpSpPr>
                  <a:grpSpLocks/>
                </p:cNvGrpSpPr>
                <p:nvPr/>
              </p:nvGrpSpPr>
              <p:grpSpPr bwMode="auto">
                <a:xfrm>
                  <a:off x="2592" y="2880"/>
                  <a:ext cx="288" cy="288"/>
                  <a:chOff x="624" y="1104"/>
                  <a:chExt cx="384" cy="384"/>
                </a:xfrm>
              </p:grpSpPr>
              <p:sp>
                <p:nvSpPr>
                  <p:cNvPr id="7587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04"/>
                    <a:ext cx="384" cy="3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1170"/>
                    <a:ext cx="144" cy="1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8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741" y="1314"/>
                    <a:ext cx="144" cy="144"/>
                  </a:xfrm>
                  <a:prstGeom prst="ellipse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88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1161"/>
                    <a:ext cx="144" cy="144"/>
                  </a:xfrm>
                  <a:prstGeom prst="ellipse">
                    <a:avLst/>
                  </a:prstGeom>
                  <a:solidFill>
                    <a:srgbClr val="99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75882" name="Text Box 106"/>
            <p:cNvSpPr txBox="1">
              <a:spLocks noChangeArrowheads="1"/>
            </p:cNvSpPr>
            <p:nvPr/>
          </p:nvSpPr>
          <p:spPr bwMode="auto">
            <a:xfrm>
              <a:off x="1304" y="3297"/>
              <a:ext cx="49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účastníci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3" name="Text Box 107"/>
            <p:cNvSpPr txBox="1">
              <a:spLocks noChangeArrowheads="1"/>
            </p:cNvSpPr>
            <p:nvPr/>
          </p:nvSpPr>
          <p:spPr bwMode="auto">
            <a:xfrm>
              <a:off x="1369" y="2876"/>
              <a:ext cx="3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diváci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4" name="Text Box 108"/>
            <p:cNvSpPr txBox="1">
              <a:spLocks noChangeArrowheads="1"/>
            </p:cNvSpPr>
            <p:nvPr/>
          </p:nvSpPr>
          <p:spPr bwMode="auto">
            <a:xfrm>
              <a:off x="1369" y="3729"/>
              <a:ext cx="3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600" b="1" i="1">
                  <a:latin typeface="Arial Narrow" charset="0"/>
                </a:rPr>
                <a:t>diváci</a:t>
              </a:r>
              <a:endParaRPr lang="en-US" sz="1600" b="1" i="1">
                <a:latin typeface="Arial Narrow" charset="0"/>
              </a:endParaRPr>
            </a:p>
          </p:txBody>
        </p:sp>
        <p:sp>
          <p:nvSpPr>
            <p:cNvPr id="75885" name="Line 109"/>
            <p:cNvSpPr>
              <a:spLocks noChangeShapeType="1"/>
            </p:cNvSpPr>
            <p:nvPr/>
          </p:nvSpPr>
          <p:spPr bwMode="auto">
            <a:xfrm flipH="1">
              <a:off x="336" y="3648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86" name="Line 110"/>
            <p:cNvSpPr>
              <a:spLocks noChangeShapeType="1"/>
            </p:cNvSpPr>
            <p:nvPr/>
          </p:nvSpPr>
          <p:spPr bwMode="auto">
            <a:xfrm>
              <a:off x="1104" y="312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514600" y="4572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charset="0"/>
              </a:rPr>
              <a:t>b</a:t>
            </a:r>
          </a:p>
        </p:txBody>
      </p:sp>
      <p:sp>
        <p:nvSpPr>
          <p:cNvPr id="75889" name="Line 113"/>
          <p:cNvSpPr>
            <a:spLocks noChangeShapeType="1"/>
          </p:cNvSpPr>
          <p:nvPr/>
        </p:nvSpPr>
        <p:spPr bwMode="auto">
          <a:xfrm>
            <a:off x="3124200" y="434340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5892" name="Group 116"/>
          <p:cNvGrpSpPr>
            <a:grpSpLocks/>
          </p:cNvGrpSpPr>
          <p:nvPr/>
        </p:nvGrpSpPr>
        <p:grpSpPr bwMode="auto">
          <a:xfrm>
            <a:off x="2362200" y="1676400"/>
            <a:ext cx="307975" cy="328613"/>
            <a:chOff x="624" y="1104"/>
            <a:chExt cx="384" cy="384"/>
          </a:xfrm>
        </p:grpSpPr>
        <p:sp>
          <p:nvSpPr>
            <p:cNvPr id="75893" name="Oval 117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4" name="Oval 118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97" name="Group 121"/>
          <p:cNvGrpSpPr>
            <a:grpSpLocks/>
          </p:cNvGrpSpPr>
          <p:nvPr/>
        </p:nvGrpSpPr>
        <p:grpSpPr bwMode="auto">
          <a:xfrm>
            <a:off x="3886200" y="1676400"/>
            <a:ext cx="309563" cy="328613"/>
            <a:chOff x="624" y="1104"/>
            <a:chExt cx="384" cy="384"/>
          </a:xfrm>
        </p:grpSpPr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899" name="Oval 123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0" name="Oval 124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902" name="Group 126"/>
          <p:cNvGrpSpPr>
            <a:grpSpLocks/>
          </p:cNvGrpSpPr>
          <p:nvPr/>
        </p:nvGrpSpPr>
        <p:grpSpPr bwMode="auto">
          <a:xfrm>
            <a:off x="5410200" y="2514600"/>
            <a:ext cx="307975" cy="330200"/>
            <a:chOff x="624" y="1104"/>
            <a:chExt cx="384" cy="384"/>
          </a:xfrm>
        </p:grpSpPr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>
              <a:off x="624" y="1104"/>
              <a:ext cx="384" cy="3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4" name="Oval 128"/>
            <p:cNvSpPr>
              <a:spLocks noChangeArrowheads="1"/>
            </p:cNvSpPr>
            <p:nvPr/>
          </p:nvSpPr>
          <p:spPr bwMode="auto">
            <a:xfrm>
              <a:off x="663" y="117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5" name="Oval 129"/>
            <p:cNvSpPr>
              <a:spLocks noChangeArrowheads="1"/>
            </p:cNvSpPr>
            <p:nvPr/>
          </p:nvSpPr>
          <p:spPr bwMode="auto">
            <a:xfrm>
              <a:off x="741" y="1314"/>
              <a:ext cx="144" cy="144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5906" name="Oval 130"/>
            <p:cNvSpPr>
              <a:spLocks noChangeArrowheads="1"/>
            </p:cNvSpPr>
            <p:nvPr/>
          </p:nvSpPr>
          <p:spPr bwMode="auto">
            <a:xfrm>
              <a:off x="825" y="1161"/>
              <a:ext cx="144" cy="144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5907" name="Group 131"/>
          <p:cNvGrpSpPr>
            <a:grpSpLocks/>
          </p:cNvGrpSpPr>
          <p:nvPr/>
        </p:nvGrpSpPr>
        <p:grpSpPr bwMode="auto">
          <a:xfrm>
            <a:off x="6858000" y="2209800"/>
            <a:ext cx="873125" cy="933450"/>
            <a:chOff x="2064" y="2592"/>
            <a:chExt cx="816" cy="816"/>
          </a:xfrm>
        </p:grpSpPr>
        <p:grpSp>
          <p:nvGrpSpPr>
            <p:cNvPr id="75908" name="Group 132"/>
            <p:cNvGrpSpPr>
              <a:grpSpLocks/>
            </p:cNvGrpSpPr>
            <p:nvPr/>
          </p:nvGrpSpPr>
          <p:grpSpPr bwMode="auto">
            <a:xfrm>
              <a:off x="2256" y="2592"/>
              <a:ext cx="288" cy="288"/>
              <a:chOff x="624" y="1104"/>
              <a:chExt cx="384" cy="384"/>
            </a:xfrm>
          </p:grpSpPr>
          <p:sp>
            <p:nvSpPr>
              <p:cNvPr id="75909" name="Oval 13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0" name="Oval 13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1" name="Oval 13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2" name="Oval 13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13" name="Group 137"/>
            <p:cNvGrpSpPr>
              <a:grpSpLocks/>
            </p:cNvGrpSpPr>
            <p:nvPr/>
          </p:nvGrpSpPr>
          <p:grpSpPr bwMode="auto">
            <a:xfrm>
              <a:off x="2064" y="2784"/>
              <a:ext cx="288" cy="288"/>
              <a:chOff x="624" y="1104"/>
              <a:chExt cx="384" cy="384"/>
            </a:xfrm>
          </p:grpSpPr>
          <p:sp>
            <p:nvSpPr>
              <p:cNvPr id="75914" name="Oval 13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5" name="Oval 13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6" name="Oval 14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17" name="Oval 14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18" name="Group 142"/>
            <p:cNvGrpSpPr>
              <a:grpSpLocks/>
            </p:cNvGrpSpPr>
            <p:nvPr/>
          </p:nvGrpSpPr>
          <p:grpSpPr bwMode="auto">
            <a:xfrm>
              <a:off x="2352" y="2880"/>
              <a:ext cx="288" cy="288"/>
              <a:chOff x="624" y="1104"/>
              <a:chExt cx="384" cy="384"/>
            </a:xfrm>
          </p:grpSpPr>
          <p:sp>
            <p:nvSpPr>
              <p:cNvPr id="75919" name="Oval 14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0" name="Oval 14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1" name="Oval 14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2" name="Oval 14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23" name="Group 147"/>
            <p:cNvGrpSpPr>
              <a:grpSpLocks/>
            </p:cNvGrpSpPr>
            <p:nvPr/>
          </p:nvGrpSpPr>
          <p:grpSpPr bwMode="auto">
            <a:xfrm>
              <a:off x="2160" y="3024"/>
              <a:ext cx="288" cy="288"/>
              <a:chOff x="624" y="1104"/>
              <a:chExt cx="384" cy="384"/>
            </a:xfrm>
          </p:grpSpPr>
          <p:sp>
            <p:nvSpPr>
              <p:cNvPr id="75924" name="Oval 14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5" name="Oval 14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6" name="Oval 15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27" name="Oval 15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28" name="Group 152"/>
            <p:cNvGrpSpPr>
              <a:grpSpLocks/>
            </p:cNvGrpSpPr>
            <p:nvPr/>
          </p:nvGrpSpPr>
          <p:grpSpPr bwMode="auto">
            <a:xfrm>
              <a:off x="2400" y="3120"/>
              <a:ext cx="288" cy="288"/>
              <a:chOff x="624" y="1104"/>
              <a:chExt cx="384" cy="384"/>
            </a:xfrm>
          </p:grpSpPr>
          <p:sp>
            <p:nvSpPr>
              <p:cNvPr id="75929" name="Oval 15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0" name="Oval 15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1" name="Oval 15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2" name="Oval 15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33" name="Group 157"/>
            <p:cNvGrpSpPr>
              <a:grpSpLocks/>
            </p:cNvGrpSpPr>
            <p:nvPr/>
          </p:nvGrpSpPr>
          <p:grpSpPr bwMode="auto">
            <a:xfrm>
              <a:off x="2496" y="2640"/>
              <a:ext cx="288" cy="288"/>
              <a:chOff x="624" y="1104"/>
              <a:chExt cx="384" cy="384"/>
            </a:xfrm>
          </p:grpSpPr>
          <p:sp>
            <p:nvSpPr>
              <p:cNvPr id="75934" name="Oval 158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5" name="Oval 159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6" name="Oval 160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37" name="Oval 161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938" name="Group 162"/>
            <p:cNvGrpSpPr>
              <a:grpSpLocks/>
            </p:cNvGrpSpPr>
            <p:nvPr/>
          </p:nvGrpSpPr>
          <p:grpSpPr bwMode="auto">
            <a:xfrm>
              <a:off x="2592" y="2880"/>
              <a:ext cx="288" cy="288"/>
              <a:chOff x="624" y="1104"/>
              <a:chExt cx="384" cy="384"/>
            </a:xfrm>
          </p:grpSpPr>
          <p:sp>
            <p:nvSpPr>
              <p:cNvPr id="75939" name="Oval 163"/>
              <p:cNvSpPr>
                <a:spLocks noChangeArrowheads="1"/>
              </p:cNvSpPr>
              <p:nvPr/>
            </p:nvSpPr>
            <p:spPr bwMode="auto">
              <a:xfrm>
                <a:off x="624" y="1104"/>
                <a:ext cx="384" cy="38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0" name="Oval 164"/>
              <p:cNvSpPr>
                <a:spLocks noChangeArrowheads="1"/>
              </p:cNvSpPr>
              <p:nvPr/>
            </p:nvSpPr>
            <p:spPr bwMode="auto">
              <a:xfrm>
                <a:off x="663" y="117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1" name="Oval 165"/>
              <p:cNvSpPr>
                <a:spLocks noChangeArrowheads="1"/>
              </p:cNvSpPr>
              <p:nvPr/>
            </p:nvSpPr>
            <p:spPr bwMode="auto">
              <a:xfrm>
                <a:off x="741" y="1314"/>
                <a:ext cx="144" cy="144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942" name="Oval 166"/>
              <p:cNvSpPr>
                <a:spLocks noChangeArrowheads="1"/>
              </p:cNvSpPr>
              <p:nvPr/>
            </p:nvSpPr>
            <p:spPr bwMode="auto">
              <a:xfrm>
                <a:off x="825" y="1161"/>
                <a:ext cx="144" cy="144"/>
              </a:xfrm>
              <a:prstGeom prst="ellipse">
                <a:avLst/>
              </a:pr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5943" name="Line 167"/>
          <p:cNvSpPr>
            <a:spLocks noChangeShapeType="1"/>
          </p:cNvSpPr>
          <p:nvPr/>
        </p:nvSpPr>
        <p:spPr bwMode="auto">
          <a:xfrm>
            <a:off x="2590800" y="1752600"/>
            <a:ext cx="11811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4" name="Line 168"/>
          <p:cNvSpPr>
            <a:spLocks noChangeShapeType="1"/>
          </p:cNvSpPr>
          <p:nvPr/>
        </p:nvSpPr>
        <p:spPr bwMode="auto">
          <a:xfrm flipH="1">
            <a:off x="2743200" y="1905000"/>
            <a:ext cx="11811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5" name="Line 169"/>
          <p:cNvSpPr>
            <a:spLocks noChangeShapeType="1"/>
          </p:cNvSpPr>
          <p:nvPr/>
        </p:nvSpPr>
        <p:spPr bwMode="auto">
          <a:xfrm>
            <a:off x="5638800" y="2590800"/>
            <a:ext cx="10795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5946" name="Text Box 170"/>
          <p:cNvSpPr txBox="1">
            <a:spLocks noChangeArrowheads="1"/>
          </p:cNvSpPr>
          <p:nvPr/>
        </p:nvSpPr>
        <p:spPr bwMode="auto">
          <a:xfrm>
            <a:off x="2743200" y="2133600"/>
            <a:ext cx="99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charset="0"/>
              </a:rPr>
              <a:t>pp 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srážka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75947" name="Text Box 171"/>
          <p:cNvSpPr txBox="1">
            <a:spLocks noChangeArrowheads="1"/>
          </p:cNvSpPr>
          <p:nvPr/>
        </p:nvSpPr>
        <p:spPr bwMode="auto">
          <a:xfrm>
            <a:off x="5715000" y="2971800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Arial Narrow" charset="0"/>
              </a:rPr>
              <a:t>pA sr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ážka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75956" name="Text Box 180"/>
          <p:cNvSpPr txBox="1">
            <a:spLocks noChangeArrowheads="1"/>
          </p:cNvSpPr>
          <p:nvPr/>
        </p:nvSpPr>
        <p:spPr bwMode="auto">
          <a:xfrm>
            <a:off x="5638800" y="6096000"/>
            <a:ext cx="109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>
                <a:solidFill>
                  <a:srgbClr val="FFFF00"/>
                </a:solidFill>
                <a:latin typeface="Arial Narrow" charset="0"/>
              </a:rPr>
              <a:t>AA </a:t>
            </a:r>
            <a:r>
              <a:rPr lang="en-US" sz="1800">
                <a:solidFill>
                  <a:srgbClr val="FFFF00"/>
                </a:solidFill>
                <a:latin typeface="Arial Narrow" charset="0"/>
              </a:rPr>
              <a:t>sr</a:t>
            </a:r>
            <a:r>
              <a:rPr lang="cs-CZ" sz="1800">
                <a:solidFill>
                  <a:srgbClr val="FFFF00"/>
                </a:solidFill>
                <a:latin typeface="Arial Narrow" charset="0"/>
              </a:rPr>
              <a:t>ážka </a:t>
            </a:r>
            <a:endParaRPr lang="en-US" sz="1800">
              <a:solidFill>
                <a:srgbClr val="FFFF0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02083" name="Picture 3" descr="60-8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302084" name="Picture 4" descr="Raa1-h-pi0-70-80-lrang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02086" name="Picture 6" descr="40-6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302087" name="Picture 7" descr="Raa1-h-pi0-40-50-lrang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02089" name="Picture 9" descr="20-4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302090" name="Picture 10" descr="Raa1-h-pi0-20-30-lrang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02092" name="Picture 12" descr="0-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</p:spPr>
        </p:pic>
        <p:pic>
          <p:nvPicPr>
            <p:cNvPr id="302093" name="Picture 13" descr="Raa1-h-pi0-0-10-lrang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</p:spPr>
        </p:pic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848600" y="1905000"/>
            <a:ext cx="806450" cy="425450"/>
            <a:chOff x="4944" y="1200"/>
            <a:chExt cx="508" cy="268"/>
          </a:xfrm>
        </p:grpSpPr>
        <p:sp>
          <p:nvSpPr>
            <p:cNvPr id="302095" name="Oval 15"/>
            <p:cNvSpPr>
              <a:spLocks noChangeArrowheads="1"/>
            </p:cNvSpPr>
            <p:nvPr/>
          </p:nvSpPr>
          <p:spPr bwMode="auto">
            <a:xfrm>
              <a:off x="4944" y="1200"/>
              <a:ext cx="268" cy="26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096" name="Oval 16"/>
            <p:cNvSpPr>
              <a:spLocks noChangeArrowheads="1"/>
            </p:cNvSpPr>
            <p:nvPr/>
          </p:nvSpPr>
          <p:spPr bwMode="auto">
            <a:xfrm>
              <a:off x="5184" y="1200"/>
              <a:ext cx="268" cy="268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001000" y="3352800"/>
            <a:ext cx="577850" cy="425450"/>
            <a:chOff x="5040" y="2112"/>
            <a:chExt cx="364" cy="268"/>
          </a:xfrm>
        </p:grpSpPr>
        <p:sp>
          <p:nvSpPr>
            <p:cNvPr id="302098" name="Oval 18"/>
            <p:cNvSpPr>
              <a:spLocks noChangeArrowheads="1"/>
            </p:cNvSpPr>
            <p:nvPr/>
          </p:nvSpPr>
          <p:spPr bwMode="auto">
            <a:xfrm>
              <a:off x="5040" y="2112"/>
              <a:ext cx="268" cy="26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099" name="Oval 19"/>
            <p:cNvSpPr>
              <a:spLocks noChangeArrowheads="1"/>
            </p:cNvSpPr>
            <p:nvPr/>
          </p:nvSpPr>
          <p:spPr bwMode="auto">
            <a:xfrm>
              <a:off x="5136" y="2112"/>
              <a:ext cx="268" cy="268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8077200" y="4038600"/>
            <a:ext cx="501650" cy="425450"/>
            <a:chOff x="5088" y="2544"/>
            <a:chExt cx="316" cy="268"/>
          </a:xfrm>
        </p:grpSpPr>
        <p:sp>
          <p:nvSpPr>
            <p:cNvPr id="302101" name="Oval 21"/>
            <p:cNvSpPr>
              <a:spLocks noChangeArrowheads="1"/>
            </p:cNvSpPr>
            <p:nvPr/>
          </p:nvSpPr>
          <p:spPr bwMode="auto">
            <a:xfrm>
              <a:off x="5088" y="2544"/>
              <a:ext cx="268" cy="26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2" name="Oval 22"/>
            <p:cNvSpPr>
              <a:spLocks noChangeArrowheads="1"/>
            </p:cNvSpPr>
            <p:nvPr/>
          </p:nvSpPr>
          <p:spPr bwMode="auto">
            <a:xfrm>
              <a:off x="5136" y="2544"/>
              <a:ext cx="268" cy="268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7924800" y="2667000"/>
            <a:ext cx="654050" cy="425450"/>
            <a:chOff x="4992" y="1680"/>
            <a:chExt cx="412" cy="268"/>
          </a:xfrm>
        </p:grpSpPr>
        <p:sp>
          <p:nvSpPr>
            <p:cNvPr id="302104" name="Oval 24"/>
            <p:cNvSpPr>
              <a:spLocks noChangeArrowheads="1"/>
            </p:cNvSpPr>
            <p:nvPr/>
          </p:nvSpPr>
          <p:spPr bwMode="auto">
            <a:xfrm>
              <a:off x="4992" y="1680"/>
              <a:ext cx="268" cy="26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5" name="Oval 25"/>
            <p:cNvSpPr>
              <a:spLocks noChangeArrowheads="1"/>
            </p:cNvSpPr>
            <p:nvPr/>
          </p:nvSpPr>
          <p:spPr bwMode="auto">
            <a:xfrm>
              <a:off x="5136" y="1680"/>
              <a:ext cx="268" cy="268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2108" name="Text Box 28"/>
          <p:cNvSpPr txBox="1">
            <a:spLocks noGrp="1" noChangeArrowheads="1"/>
          </p:cNvSpPr>
          <p:nvPr>
            <p:ph type="title"/>
          </p:nvPr>
        </p:nvSpPr>
        <p:spPr>
          <a:xfrm>
            <a:off x="609600" y="254000"/>
            <a:ext cx="8045450" cy="508000"/>
          </a:xfrm>
          <a:noFill/>
          <a:ln/>
        </p:spPr>
        <p:txBody>
          <a:bodyPr>
            <a:noAutofit/>
          </a:bodyPr>
          <a:lstStyle/>
          <a:p>
            <a:pPr defTabSz="762000"/>
            <a:r>
              <a:rPr lang="en-US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Potlačení</a:t>
            </a:r>
            <a:r>
              <a:rPr lang="en-US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hadronů</a:t>
            </a:r>
            <a:r>
              <a:rPr lang="en-US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velkým</a:t>
            </a:r>
            <a:r>
              <a:rPr lang="en-US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b="1" i="1" baseline="-25000" dirty="0" err="1" smtClean="0">
                <a:solidFill>
                  <a:srgbClr val="EC0E0E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endParaRPr lang="en-US" b="1" i="1" dirty="0">
              <a:solidFill>
                <a:srgbClr val="EC0E0E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28600" y="901700"/>
            <a:ext cx="7969250" cy="369332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Arial" charset="0"/>
              </a:rPr>
              <a:t>	 Au-Au experiment           			    </a:t>
            </a:r>
            <a:r>
              <a:rPr lang="cs-CZ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Arial" charset="0"/>
              </a:rPr>
              <a:t>Kontrolní experiment d-Au</a:t>
            </a:r>
            <a:r>
              <a:rPr lang="cs-CZ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rial" charset="0"/>
                <a:cs typeface="Arial" charset="0"/>
              </a:rPr>
              <a:t> </a:t>
            </a:r>
            <a:endParaRPr lang="cs-CZ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0" y="4965658"/>
            <a:ext cx="8948347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Dramaticky rozdílná (opačná) centralitní závislost  		v Au-Au a d-Au srážkách. </a:t>
            </a:r>
          </a:p>
          <a:p>
            <a:pPr marL="342900" indent="-342900"/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ヒラギノ角ゴ ProN W3" pitchFamily="-109" charset="-128"/>
                <a:cs typeface="ヒラギノ角ゴ ProN W3" pitchFamily="-109" charset="-128"/>
                <a:sym typeface="Arial" pitchFamily="-109" charset="0"/>
              </a:rPr>
              <a:t>⇒  V centrálních srážkách Au-Au vzniká nový stav jaderné hmoty.</a:t>
            </a:r>
            <a:endParaRPr lang="cs-CZ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0" name="Group 18"/>
          <p:cNvGrpSpPr>
            <a:grpSpLocks noChangeAspect="1"/>
          </p:cNvGrpSpPr>
          <p:nvPr/>
        </p:nvGrpSpPr>
        <p:grpSpPr bwMode="auto">
          <a:xfrm>
            <a:off x="2000718" y="5169549"/>
            <a:ext cx="3827332" cy="868939"/>
            <a:chOff x="95139" y="3972660"/>
            <a:chExt cx="3343919" cy="822834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auto">
            <a:xfrm>
              <a:off x="95139" y="3972660"/>
              <a:ext cx="3343919" cy="822834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49019"/>
              </a:srgbClr>
            </a:solidFill>
            <a:ln w="25400">
              <a:solidFill>
                <a:srgbClr val="00009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Calibri" charset="0"/>
              </a:endParaRPr>
            </a:p>
          </p:txBody>
        </p:sp>
        <p:graphicFrame>
          <p:nvGraphicFramePr>
            <p:cNvPr id="33" name="Object 2"/>
            <p:cNvGraphicFramePr>
              <a:graphicFrameLocks noChangeAspect="1"/>
            </p:cNvGraphicFramePr>
            <p:nvPr/>
          </p:nvGraphicFramePr>
          <p:xfrm>
            <a:off x="162389" y="4025900"/>
            <a:ext cx="3217863" cy="706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48" name="Equation" r:id="rId11" imgW="2146300" imgH="469900" progId="Equation.3">
                    <p:embed/>
                  </p:oleObj>
                </mc:Choice>
                <mc:Fallback>
                  <p:oleObj name="Equation" r:id="rId11" imgW="2146300" imgH="4699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389" y="4025900"/>
                          <a:ext cx="3217863" cy="706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4038600" y="4953000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3352800"/>
            <a:ext cx="5791200" cy="3505200"/>
            <a:chOff x="832" y="336"/>
            <a:chExt cx="4032" cy="2781"/>
          </a:xfrm>
        </p:grpSpPr>
        <p:pic>
          <p:nvPicPr>
            <p:cNvPr id="291845" name="Picture 5"/>
            <p:cNvPicPr>
              <a:picLocks noChangeAspect="1" noChangeArrowheads="1"/>
            </p:cNvPicPr>
            <p:nvPr/>
          </p:nvPicPr>
          <p:blipFill>
            <a:blip r:embed="rId2"/>
            <a:srcRect t="56250" r="10184"/>
            <a:stretch>
              <a:fillRect/>
            </a:stretch>
          </p:blipFill>
          <p:spPr bwMode="auto">
            <a:xfrm>
              <a:off x="832" y="336"/>
              <a:ext cx="4032" cy="27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91846" name="Text Box 6"/>
            <p:cNvSpPr txBox="1">
              <a:spLocks noChangeArrowheads="1"/>
            </p:cNvSpPr>
            <p:nvPr/>
          </p:nvSpPr>
          <p:spPr bwMode="auto">
            <a:xfrm>
              <a:off x="1655" y="2432"/>
              <a:ext cx="1801" cy="2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800">
                  <a:solidFill>
                    <a:schemeClr val="bg1"/>
                  </a:solidFill>
                </a:rPr>
                <a:t>Pedestal&amp;flow subtracted</a:t>
              </a:r>
            </a:p>
          </p:txBody>
        </p:sp>
      </p:grp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4114800" y="6338888"/>
            <a:ext cx="4806950" cy="519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800"/>
              <a:t>                                                    </a:t>
            </a:r>
          </a:p>
        </p:txBody>
      </p:sp>
      <p:sp>
        <p:nvSpPr>
          <p:cNvPr id="291849" name="Line 9"/>
          <p:cNvSpPr>
            <a:spLocks noChangeShapeType="1"/>
          </p:cNvSpPr>
          <p:nvPr/>
        </p:nvSpPr>
        <p:spPr bwMode="auto">
          <a:xfrm>
            <a:off x="6324600" y="63246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50" name="Line 10"/>
          <p:cNvSpPr>
            <a:spLocks noChangeShapeType="1"/>
          </p:cNvSpPr>
          <p:nvPr/>
        </p:nvSpPr>
        <p:spPr bwMode="auto">
          <a:xfrm>
            <a:off x="5181600" y="63246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51" name="Line 11"/>
          <p:cNvSpPr>
            <a:spLocks noChangeShapeType="1"/>
          </p:cNvSpPr>
          <p:nvPr/>
        </p:nvSpPr>
        <p:spPr bwMode="auto">
          <a:xfrm>
            <a:off x="7543800" y="63246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5029200" y="632460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</a:rPr>
              <a:t>0</a:t>
            </a:r>
            <a:endParaRPr lang="en-US" sz="2800"/>
          </a:p>
        </p:txBody>
      </p:sp>
      <p:sp>
        <p:nvSpPr>
          <p:cNvPr id="291853" name="Text Box 13"/>
          <p:cNvSpPr txBox="1">
            <a:spLocks noChangeArrowheads="1"/>
          </p:cNvSpPr>
          <p:nvPr/>
        </p:nvSpPr>
        <p:spPr bwMode="auto">
          <a:xfrm>
            <a:off x="6116638" y="6324600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</a:rPr>
              <a:t>90</a:t>
            </a:r>
            <a:endParaRPr lang="en-US" sz="2800"/>
          </a:p>
        </p:txBody>
      </p:sp>
      <p:sp>
        <p:nvSpPr>
          <p:cNvPr id="291854" name="Text Box 14"/>
          <p:cNvSpPr txBox="1">
            <a:spLocks noChangeArrowheads="1"/>
          </p:cNvSpPr>
          <p:nvPr/>
        </p:nvSpPr>
        <p:spPr bwMode="auto">
          <a:xfrm>
            <a:off x="7259638" y="6324600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</a:rPr>
              <a:t>180</a:t>
            </a:r>
            <a:endParaRPr lang="en-US" sz="2800"/>
          </a:p>
        </p:txBody>
      </p:sp>
      <p:sp>
        <p:nvSpPr>
          <p:cNvPr id="291855" name="Text Box 15"/>
          <p:cNvSpPr txBox="1">
            <a:spLocks noChangeArrowheads="1"/>
          </p:cNvSpPr>
          <p:nvPr/>
        </p:nvSpPr>
        <p:spPr bwMode="auto">
          <a:xfrm>
            <a:off x="7872413" y="6521450"/>
            <a:ext cx="1271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chemeClr val="bg1"/>
                </a:solidFill>
                <a:latin typeface="Arial" charset="0"/>
                <a:sym typeface="Symbol" charset="2"/>
              </a:rPr>
              <a:t> </a:t>
            </a:r>
            <a:r>
              <a:rPr lang="en-US" sz="1600" b="1">
                <a:solidFill>
                  <a:schemeClr val="bg1"/>
                </a:solidFill>
                <a:latin typeface="Arial" charset="0"/>
              </a:rPr>
              <a:t>Degrees</a:t>
            </a:r>
            <a:endParaRPr lang="en-US" sz="2800"/>
          </a:p>
        </p:txBody>
      </p:sp>
      <p:pic>
        <p:nvPicPr>
          <p:cNvPr id="291856" name="Picture 16" descr="TheMoneyPlot"/>
          <p:cNvPicPr>
            <a:picLocks noChangeAspect="1" noChangeArrowheads="1"/>
          </p:cNvPicPr>
          <p:nvPr/>
        </p:nvPicPr>
        <p:blipFill>
          <a:blip r:embed="rId3"/>
          <a:srcRect t="58891"/>
          <a:stretch>
            <a:fillRect/>
          </a:stretch>
        </p:blipFill>
        <p:spPr bwMode="auto">
          <a:xfrm>
            <a:off x="0" y="838200"/>
            <a:ext cx="48768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91857" name="Text Box 17"/>
          <p:cNvSpPr txBox="1">
            <a:spLocks noChangeArrowheads="1"/>
          </p:cNvSpPr>
          <p:nvPr/>
        </p:nvSpPr>
        <p:spPr bwMode="auto">
          <a:xfrm>
            <a:off x="3657600" y="914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CC0000"/>
                </a:solidFill>
                <a:latin typeface="Arial" charset="0"/>
              </a:rPr>
              <a:t>d+Au</a:t>
            </a:r>
            <a:endParaRPr lang="en-US" sz="2800">
              <a:solidFill>
                <a:srgbClr val="CC0000"/>
              </a:solidFill>
            </a:endParaRPr>
          </a:p>
        </p:txBody>
      </p:sp>
      <p:sp>
        <p:nvSpPr>
          <p:cNvPr id="291858" name="Line 18"/>
          <p:cNvSpPr>
            <a:spLocks noChangeShapeType="1"/>
          </p:cNvSpPr>
          <p:nvPr/>
        </p:nvSpPr>
        <p:spPr bwMode="auto">
          <a:xfrm flipH="1">
            <a:off x="2819400" y="1066800"/>
            <a:ext cx="838200" cy="152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59" name="Line 19"/>
          <p:cNvSpPr>
            <a:spLocks noChangeShapeType="1"/>
          </p:cNvSpPr>
          <p:nvPr/>
        </p:nvSpPr>
        <p:spPr bwMode="auto">
          <a:xfrm>
            <a:off x="4343400" y="1143000"/>
            <a:ext cx="3124200" cy="3733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60" name="Text Box 20"/>
          <p:cNvSpPr txBox="1">
            <a:spLocks noChangeArrowheads="1"/>
          </p:cNvSpPr>
          <p:nvPr/>
        </p:nvSpPr>
        <p:spPr bwMode="auto">
          <a:xfrm>
            <a:off x="2971800" y="1905000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3333FF"/>
                </a:solidFill>
                <a:latin typeface="Arial" charset="0"/>
              </a:rPr>
              <a:t>Central</a:t>
            </a:r>
          </a:p>
          <a:p>
            <a:pPr eaLnBrk="0" hangingPunct="0"/>
            <a:r>
              <a:rPr lang="en-US" sz="1800" b="1">
                <a:solidFill>
                  <a:srgbClr val="3333FF"/>
                </a:solidFill>
                <a:latin typeface="Arial" charset="0"/>
              </a:rPr>
              <a:t>AuAu</a:t>
            </a:r>
            <a:endParaRPr lang="en-US" sz="2800">
              <a:solidFill>
                <a:srgbClr val="3333FF"/>
              </a:solidFill>
            </a:endParaRPr>
          </a:p>
        </p:txBody>
      </p:sp>
      <p:sp>
        <p:nvSpPr>
          <p:cNvPr id="291861" name="Line 21"/>
          <p:cNvSpPr>
            <a:spLocks noChangeShapeType="1"/>
          </p:cNvSpPr>
          <p:nvPr/>
        </p:nvSpPr>
        <p:spPr bwMode="auto">
          <a:xfrm>
            <a:off x="3962400" y="2209800"/>
            <a:ext cx="3429000" cy="36576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62" name="Line 22"/>
          <p:cNvSpPr>
            <a:spLocks noChangeShapeType="1"/>
          </p:cNvSpPr>
          <p:nvPr/>
        </p:nvSpPr>
        <p:spPr bwMode="auto">
          <a:xfrm flipH="1">
            <a:off x="2590800" y="2133600"/>
            <a:ext cx="381000" cy="762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1865" name="Rectangle 25"/>
          <p:cNvSpPr>
            <a:spLocks noChangeArrowheads="1"/>
          </p:cNvSpPr>
          <p:nvPr/>
        </p:nvSpPr>
        <p:spPr bwMode="auto">
          <a:xfrm>
            <a:off x="381000" y="152400"/>
            <a:ext cx="8540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Jiný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pohled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potlačení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jetů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91866" name="Rectangle 26"/>
          <p:cNvSpPr>
            <a:spLocks noChangeArrowheads="1"/>
          </p:cNvSpPr>
          <p:nvPr/>
        </p:nvSpPr>
        <p:spPr bwMode="auto">
          <a:xfrm>
            <a:off x="4724400" y="850900"/>
            <a:ext cx="44196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dvoučásticové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azimutální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	        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korelace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5638800" y="2209800"/>
            <a:ext cx="2895600" cy="2819400"/>
            <a:chOff x="1968" y="816"/>
            <a:chExt cx="3696" cy="3408"/>
          </a:xfrm>
        </p:grpSpPr>
        <p:sp>
          <p:nvSpPr>
            <p:cNvPr id="63491" name="Rectangle 3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2" name="Rectangle 4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3493" name="Group 5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63494" name="Oval 6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495" name="Oval 7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496" name="Line 8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499" name="Line 11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0" name="Line 12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2" name="Line 14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63504" name="Freeform 16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5" name="Freeform 17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6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07" name="Line 19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8" name="Line 20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09" name="Freeform 21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0" name="Freeform 22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1" name="Freeform 23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2" name="Freeform 24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3" name="Freeform 25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14" name="Freeform 26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515" name="Group 27"/>
            <p:cNvGrpSpPr>
              <a:grpSpLocks noChangeAspect="1"/>
            </p:cNvGrpSpPr>
            <p:nvPr/>
          </p:nvGrpSpPr>
          <p:grpSpPr bwMode="auto">
            <a:xfrm rot="-4182604">
              <a:off x="3501" y="3150"/>
              <a:ext cx="455" cy="61"/>
              <a:chOff x="804" y="3206"/>
              <a:chExt cx="2344" cy="314"/>
            </a:xfrm>
          </p:grpSpPr>
          <p:sp>
            <p:nvSpPr>
              <p:cNvPr id="63516" name="Freeform 28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7" name="Freeform 29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8" name="Freeform 30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9" name="Freeform 31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0" name="Freeform 32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1" name="Freeform 33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2" name="Freeform 34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23" name="Freeform 35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4" name="Freeform 36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5" name="Freeform 37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26" name="Freeform 38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527" name="Group 39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63528" name="Freeform 4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29" name="Freeform 4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0" name="Freeform 4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1" name="Freeform 4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2" name="Freeform 4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33" name="Group 45"/>
            <p:cNvGrpSpPr>
              <a:grpSpLocks/>
            </p:cNvGrpSpPr>
            <p:nvPr/>
          </p:nvGrpSpPr>
          <p:grpSpPr bwMode="auto">
            <a:xfrm>
              <a:off x="3552" y="2628"/>
              <a:ext cx="384" cy="60"/>
              <a:chOff x="3264" y="2881"/>
              <a:chExt cx="326" cy="60"/>
            </a:xfrm>
          </p:grpSpPr>
          <p:sp>
            <p:nvSpPr>
              <p:cNvPr id="63534" name="Freeform 4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5" name="Freeform 4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6" name="Freeform 4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7" name="Freeform 4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38" name="Freeform 5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39" name="Group 51"/>
            <p:cNvGrpSpPr>
              <a:grpSpLocks/>
            </p:cNvGrpSpPr>
            <p:nvPr/>
          </p:nvGrpSpPr>
          <p:grpSpPr bwMode="auto">
            <a:xfrm>
              <a:off x="3504" y="2820"/>
              <a:ext cx="384" cy="60"/>
              <a:chOff x="3264" y="2881"/>
              <a:chExt cx="326" cy="60"/>
            </a:xfrm>
          </p:grpSpPr>
          <p:sp>
            <p:nvSpPr>
              <p:cNvPr id="63540" name="Freeform 5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1" name="Freeform 5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2" name="Freeform 5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3" name="Freeform 5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4" name="Freeform 5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45" name="Group 57"/>
            <p:cNvGrpSpPr>
              <a:grpSpLocks/>
            </p:cNvGrpSpPr>
            <p:nvPr/>
          </p:nvGrpSpPr>
          <p:grpSpPr bwMode="auto">
            <a:xfrm rot="5045631">
              <a:off x="3618" y="3330"/>
              <a:ext cx="384" cy="60"/>
              <a:chOff x="3264" y="2881"/>
              <a:chExt cx="326" cy="60"/>
            </a:xfrm>
          </p:grpSpPr>
          <p:sp>
            <p:nvSpPr>
              <p:cNvPr id="63546" name="Freeform 5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7" name="Freeform 5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8" name="Freeform 6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49" name="Freeform 6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0" name="Freeform 6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551" name="Group 63"/>
            <p:cNvGrpSpPr>
              <a:grpSpLocks/>
            </p:cNvGrpSpPr>
            <p:nvPr/>
          </p:nvGrpSpPr>
          <p:grpSpPr bwMode="auto">
            <a:xfrm rot="7829463">
              <a:off x="3186" y="3282"/>
              <a:ext cx="384" cy="60"/>
              <a:chOff x="3264" y="2881"/>
              <a:chExt cx="326" cy="60"/>
            </a:xfrm>
          </p:grpSpPr>
          <p:sp>
            <p:nvSpPr>
              <p:cNvPr id="63552" name="Freeform 6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3" name="Freeform 6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4" name="Freeform 6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5" name="Freeform 6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56" name="Freeform 6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557" name="Line 69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58" name="Line 70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59" name="Line 71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0" name="Line 72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1" name="Line 73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2" name="Line 74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3" name="Line 75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4" name="Line 76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5" name="Line 77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6" name="Line 78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7" name="Line 79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3568" name="Freeform 80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69" name="Freeform 81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0" name="Freeform 82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1" name="Freeform 83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2" name="Freeform 84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3" name="Freeform 85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4" name="Freeform 86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75" name="Freeform 87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576" name="Picture 88"/>
          <p:cNvPicPr>
            <a:picLocks noChangeAspect="1" noChangeArrowheads="1"/>
          </p:cNvPicPr>
          <p:nvPr/>
        </p:nvPicPr>
        <p:blipFill>
          <a:blip r:embed="rId2"/>
          <a:srcRect t="56264" r="11420"/>
          <a:stretch>
            <a:fillRect/>
          </a:stretch>
        </p:blipFill>
        <p:spPr bwMode="auto">
          <a:xfrm>
            <a:off x="0" y="1524000"/>
            <a:ext cx="5245100" cy="4257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3578" name="Text Box 90"/>
          <p:cNvSpPr txBox="1">
            <a:spLocks noChangeArrowheads="1"/>
          </p:cNvSpPr>
          <p:nvPr/>
        </p:nvSpPr>
        <p:spPr bwMode="auto">
          <a:xfrm>
            <a:off x="152400" y="38100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cs-CZ" sz="3200" b="1" i="1" dirty="0">
                <a:solidFill>
                  <a:srgbClr val="EC0E0E"/>
                </a:solidFill>
                <a:latin typeface="+mj-lt"/>
              </a:rPr>
              <a:t>Otázka:</a:t>
            </a:r>
            <a:r>
              <a:rPr lang="cs-CZ" sz="3200" b="1" i="1" dirty="0" smtClean="0">
                <a:solidFill>
                  <a:srgbClr val="EC0E0E"/>
                </a:solidFill>
                <a:latin typeface="+mj-lt"/>
              </a:rPr>
              <a:t>  „</a:t>
            </a:r>
            <a:r>
              <a:rPr lang="cs-CZ" sz="3200" b="1" i="1" dirty="0">
                <a:solidFill>
                  <a:srgbClr val="EC0E0E"/>
                </a:solidFill>
                <a:latin typeface="+mj-lt"/>
              </a:rPr>
              <a:t>J</a:t>
            </a:r>
            <a:r>
              <a:rPr lang="en-US" sz="3200" b="1" i="1" dirty="0" err="1">
                <a:solidFill>
                  <a:srgbClr val="EC0E0E"/>
                </a:solidFill>
                <a:latin typeface="+mj-lt"/>
              </a:rPr>
              <a:t>ak</a:t>
            </a:r>
            <a:r>
              <a:rPr lang="en-US" sz="3200" b="1" i="1" dirty="0">
                <a:solidFill>
                  <a:srgbClr val="EC0E0E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EC0E0E"/>
                </a:solidFill>
                <a:latin typeface="+mj-lt"/>
              </a:rPr>
              <a:t>moc</a:t>
            </a:r>
            <a:r>
              <a:rPr lang="en-US" sz="3200" b="1" i="1" dirty="0">
                <a:solidFill>
                  <a:srgbClr val="EC0E0E"/>
                </a:solidFill>
                <a:latin typeface="+mj-lt"/>
              </a:rPr>
              <a:t> je </a:t>
            </a:r>
            <a:r>
              <a:rPr lang="cs-CZ" sz="3200" b="1" i="1" dirty="0">
                <a:solidFill>
                  <a:srgbClr val="EC0E0E"/>
                </a:solidFill>
                <a:latin typeface="+mj-lt"/>
              </a:rPr>
              <a:t>nová </a:t>
            </a:r>
            <a:r>
              <a:rPr lang="en-US" sz="3200" b="1" i="1" dirty="0" err="1">
                <a:solidFill>
                  <a:srgbClr val="EC0E0E"/>
                </a:solidFill>
                <a:latin typeface="+mj-lt"/>
              </a:rPr>
              <a:t>hmota</a:t>
            </a:r>
            <a:r>
              <a:rPr lang="en-US" sz="3200" b="1" i="1" dirty="0">
                <a:solidFill>
                  <a:srgbClr val="EC0E0E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EC0E0E"/>
                </a:solidFill>
                <a:latin typeface="+mj-lt"/>
              </a:rPr>
              <a:t>nepr</a:t>
            </a:r>
            <a:r>
              <a:rPr lang="cs-CZ" sz="3200" b="1" i="1" dirty="0">
                <a:solidFill>
                  <a:srgbClr val="EC0E0E"/>
                </a:solidFill>
                <a:latin typeface="+mj-lt"/>
              </a:rPr>
              <a:t>ůzračná</a:t>
            </a:r>
          </a:p>
          <a:p>
            <a:r>
              <a:rPr lang="cs-CZ" sz="3200" b="1" i="1" dirty="0">
                <a:solidFill>
                  <a:srgbClr val="EC0E0E"/>
                </a:solidFill>
                <a:latin typeface="+mj-lt"/>
              </a:rPr>
              <a:t>pro tvrdé částice?“</a:t>
            </a:r>
          </a:p>
        </p:txBody>
      </p:sp>
      <p:sp>
        <p:nvSpPr>
          <p:cNvPr id="63579" name="Text Box 91"/>
          <p:cNvSpPr txBox="1">
            <a:spLocks noChangeArrowheads="1"/>
          </p:cNvSpPr>
          <p:nvPr/>
        </p:nvSpPr>
        <p:spPr bwMode="auto">
          <a:xfrm>
            <a:off x="685800" y="5943600"/>
            <a:ext cx="3148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800">
                <a:solidFill>
                  <a:schemeClr val="tx2"/>
                </a:solidFill>
                <a:latin typeface="Comic Sans MS" charset="0"/>
              </a:rPr>
              <a:t>Odpověď: „Úplně“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7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1600200" y="1676400"/>
            <a:ext cx="457200" cy="2438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sym typeface="Symbol" charset="2"/>
              </a:rPr>
              <a:t></a:t>
            </a:r>
            <a:r>
              <a:rPr lang="en-US" sz="1600"/>
              <a:t>z</a:t>
            </a:r>
            <a:endParaRPr lang="cs-CZ" sz="1600"/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3886200" y="1676400"/>
            <a:ext cx="457200" cy="2438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76400" y="1524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sz="2800" b="1">
                <a:latin typeface="Comic Sans MS" charset="0"/>
              </a:rPr>
              <a:t>Jak hustá je vzniklá hmota?</a:t>
            </a:r>
            <a:endParaRPr lang="fr-FR" sz="2800">
              <a:latin typeface="Comic Sans MS" charset="0"/>
            </a:endParaRP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600200" y="2819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4114800" y="1676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133600" y="2819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90600"/>
            <a:ext cx="19050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2475" name="AutoShape 11"/>
          <p:cNvCxnSpPr>
            <a:cxnSpLocks noChangeShapeType="1"/>
            <a:stCxn id="62466" idx="0"/>
            <a:endCxn id="62470" idx="0"/>
          </p:cNvCxnSpPr>
          <p:nvPr/>
        </p:nvCxnSpPr>
        <p:spPr bwMode="auto">
          <a:xfrm>
            <a:off x="1828800" y="1676400"/>
            <a:ext cx="2286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62476" name="AutoShape 12"/>
          <p:cNvCxnSpPr>
            <a:cxnSpLocks noChangeShapeType="1"/>
            <a:stCxn id="62466" idx="4"/>
            <a:endCxn id="62470" idx="1"/>
          </p:cNvCxnSpPr>
          <p:nvPr/>
        </p:nvCxnSpPr>
        <p:spPr bwMode="auto">
          <a:xfrm>
            <a:off x="1828800" y="4114800"/>
            <a:ext cx="2286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aphicFrame>
        <p:nvGraphicFramePr>
          <p:cNvPr id="62477" name="Object 13"/>
          <p:cNvGraphicFramePr>
            <a:graphicFrameLocks noChangeAspect="1"/>
          </p:cNvGraphicFramePr>
          <p:nvPr/>
        </p:nvGraphicFramePr>
        <p:xfrm>
          <a:off x="304800" y="4495800"/>
          <a:ext cx="4343400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1" name="Équation" r:id="rId4" imgW="1816100" imgH="762000" progId="Equation.3">
                  <p:embed/>
                </p:oleObj>
              </mc:Choice>
              <mc:Fallback>
                <p:oleObj name="Équation" r:id="rId4" imgW="1816100" imgH="762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95800"/>
                        <a:ext cx="4343400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8" name="Object 14"/>
          <p:cNvGraphicFramePr>
            <a:graphicFrameLocks noChangeAspect="1"/>
          </p:cNvGraphicFramePr>
          <p:nvPr/>
        </p:nvGraphicFramePr>
        <p:xfrm>
          <a:off x="4953000" y="2462212"/>
          <a:ext cx="3733800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Équation" r:id="rId6" imgW="1270000" imgH="406400" progId="Equation.3">
                  <p:embed/>
                </p:oleObj>
              </mc:Choice>
              <mc:Fallback>
                <p:oleObj name="Équation" r:id="rId6" imgW="1270000" imgH="4064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462212"/>
                        <a:ext cx="3733800" cy="1195388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9" name="Object 15"/>
          <p:cNvGraphicFramePr>
            <a:graphicFrameLocks noChangeAspect="1"/>
          </p:cNvGraphicFramePr>
          <p:nvPr/>
        </p:nvGraphicFramePr>
        <p:xfrm>
          <a:off x="7162800" y="5181600"/>
          <a:ext cx="18288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3" name="Équation" r:id="rId8" imgW="736600" imgH="406400" progId="Equation.3">
                  <p:embed/>
                </p:oleObj>
              </mc:Choice>
              <mc:Fallback>
                <p:oleObj name="Équation" r:id="rId8" imgW="736600" imgH="4064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181600"/>
                        <a:ext cx="18288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4572000" y="4495800"/>
            <a:ext cx="2244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en-US" b="1"/>
              <a:t>30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cs-CZ" b="1"/>
              <a:t>1</a:t>
            </a:r>
            <a:r>
              <a:rPr lang="en-US" b="1"/>
              <a:t>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4572000" y="5105400"/>
            <a:ext cx="2244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en-US" b="1"/>
              <a:t>95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en-US"/>
              <a:t> </a:t>
            </a:r>
            <a:r>
              <a:rPr lang="cs-CZ" b="1"/>
              <a:t>30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  <a:endParaRPr lang="cs-CZ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4572000" y="5715000"/>
            <a:ext cx="239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</a:t>
            </a:r>
            <a:r>
              <a:rPr lang="cs-CZ">
                <a:sym typeface="Symbol" charset="2"/>
              </a:rPr>
              <a:t> </a:t>
            </a:r>
            <a:r>
              <a:rPr lang="en-US" b="1"/>
              <a:t>235</a:t>
            </a:r>
            <a:r>
              <a:rPr lang="en-US">
                <a:sym typeface="Symbol" charset="2"/>
              </a:rPr>
              <a:t></a:t>
            </a:r>
            <a:r>
              <a:rPr lang="en-US" baseline="-25000">
                <a:sym typeface="Symbol" charset="2"/>
              </a:rPr>
              <a:t>0</a:t>
            </a:r>
            <a:r>
              <a:rPr lang="cs-CZ" baseline="-25000">
                <a:sym typeface="Symbol" charset="2"/>
              </a:rPr>
              <a:t> </a:t>
            </a:r>
            <a:r>
              <a:rPr lang="en-US">
                <a:sym typeface="Symbol" charset="2"/>
              </a:rPr>
              <a:t></a:t>
            </a:r>
            <a:r>
              <a:rPr lang="cs-CZ">
                <a:sym typeface="Symbol" charset="2"/>
              </a:rPr>
              <a:t> </a:t>
            </a:r>
            <a:r>
              <a:rPr lang="cs-CZ" b="1"/>
              <a:t>80</a:t>
            </a:r>
            <a:r>
              <a:rPr lang="en-US">
                <a:sym typeface="Symbol" charset="2"/>
              </a:rPr>
              <a:t></a:t>
            </a:r>
            <a:r>
              <a:rPr lang="cs-CZ" baseline="-25000">
                <a:sym typeface="Symbol" charset="2"/>
              </a:rPr>
              <a:t>N</a:t>
            </a:r>
            <a:endParaRPr lang="cs-CZ"/>
          </a:p>
        </p:txBody>
      </p:sp>
      <p:sp>
        <p:nvSpPr>
          <p:cNvPr id="62485" name="Comment 21"/>
          <p:cNvSpPr>
            <a:spLocks noChangeArrowheads="1"/>
          </p:cNvSpPr>
          <p:nvPr/>
        </p:nvSpPr>
        <p:spPr bwMode="auto">
          <a:xfrm>
            <a:off x="5943600" y="1711325"/>
            <a:ext cx="27432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(podle </a:t>
            </a:r>
            <a:r>
              <a:rPr lang="cs-CZ" sz="1600" b="1">
                <a:solidFill>
                  <a:srgbClr val="000000"/>
                </a:solidFill>
                <a:latin typeface="Comic Sans MS" charset="0"/>
              </a:rPr>
              <a:t>Jamese</a:t>
            </a:r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Bjorkena)</a:t>
            </a:r>
            <a:endParaRPr lang="cs-CZ" sz="16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62487" name="Comment 23"/>
          <p:cNvSpPr>
            <a:spLocks noChangeArrowheads="1"/>
          </p:cNvSpPr>
          <p:nvPr/>
        </p:nvSpPr>
        <p:spPr bwMode="auto">
          <a:xfrm>
            <a:off x="4267200" y="6400800"/>
            <a:ext cx="35052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>
                <a:sym typeface="Symbol" charset="2"/>
              </a:rPr>
              <a:t></a:t>
            </a:r>
            <a:r>
              <a:rPr lang="cs-CZ" sz="1600" b="1" baseline="-25000" dirty="0">
                <a:sym typeface="Symbol" charset="2"/>
              </a:rPr>
              <a:t>N</a:t>
            </a:r>
            <a:r>
              <a:rPr lang="en-US" sz="1600" b="1" baseline="-25000" dirty="0">
                <a:sym typeface="Symbol" charset="2"/>
              </a:rPr>
              <a:t>  </a:t>
            </a:r>
            <a:r>
              <a:rPr lang="en-US" sz="1600" b="1" dirty="0">
                <a:sym typeface="Symbol" charset="2"/>
              </a:rPr>
              <a:t>= </a:t>
            </a:r>
            <a:r>
              <a:rPr lang="en-US" sz="1600" b="1" dirty="0" err="1">
                <a:sym typeface="Symbol" charset="2"/>
              </a:rPr>
              <a:t>hustota</a:t>
            </a:r>
            <a:r>
              <a:rPr lang="en-US" sz="1600" b="1" dirty="0">
                <a:sym typeface="Symbol" charset="2"/>
              </a:rPr>
              <a:t> </a:t>
            </a:r>
            <a:r>
              <a:rPr lang="en-US" sz="1600" b="1" dirty="0" err="1">
                <a:sym typeface="Symbol" charset="2"/>
              </a:rPr>
              <a:t>hmoty</a:t>
            </a:r>
            <a:r>
              <a:rPr lang="en-US" sz="1600" b="1" dirty="0">
                <a:sym typeface="Symbol" charset="2"/>
              </a:rPr>
              <a:t> </a:t>
            </a:r>
            <a:r>
              <a:rPr lang="en-US" sz="1600" b="1" dirty="0" err="1" smtClean="0">
                <a:sym typeface="Symbol" charset="2"/>
              </a:rPr>
              <a:t>uvnitř</a:t>
            </a:r>
            <a:r>
              <a:rPr lang="en-US" sz="1600" b="1" dirty="0" smtClean="0">
                <a:sym typeface="Symbol" charset="2"/>
              </a:rPr>
              <a:t> </a:t>
            </a:r>
            <a:r>
              <a:rPr lang="cs-CZ" sz="1600" b="1" dirty="0" smtClean="0">
                <a:sym typeface="Symbol" charset="2"/>
              </a:rPr>
              <a:t>nukleonu</a:t>
            </a:r>
            <a:endParaRPr lang="cs-CZ" sz="1600" b="1" baseline="-25000" dirty="0">
              <a:sym typeface="Symbol" charset="2"/>
            </a:endParaRPr>
          </a:p>
        </p:txBody>
      </p:sp>
      <p:sp>
        <p:nvSpPr>
          <p:cNvPr id="62488" name="Comment 24"/>
          <p:cNvSpPr>
            <a:spLocks noChangeArrowheads="1"/>
          </p:cNvSpPr>
          <p:nvPr/>
        </p:nvSpPr>
        <p:spPr bwMode="auto">
          <a:xfrm>
            <a:off x="228600" y="6400800"/>
            <a:ext cx="3200400" cy="346075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ym typeface="Symbol" charset="2"/>
              </a:rPr>
              <a:t></a:t>
            </a:r>
            <a:r>
              <a:rPr lang="en-US" sz="1600" b="1" baseline="-25000">
                <a:sym typeface="Symbol" charset="2"/>
              </a:rPr>
              <a:t>0  </a:t>
            </a:r>
            <a:r>
              <a:rPr lang="en-US" sz="1600" b="1">
                <a:sym typeface="Symbol" charset="2"/>
              </a:rPr>
              <a:t>= hustota atomov</a:t>
            </a:r>
            <a:r>
              <a:rPr lang="cs-CZ" sz="1600" b="1">
                <a:sym typeface="Symbol" charset="2"/>
              </a:rPr>
              <a:t>é</a:t>
            </a:r>
            <a:r>
              <a:rPr lang="en-US" sz="1600" b="1">
                <a:sym typeface="Symbol" charset="2"/>
              </a:rPr>
              <a:t>ho j</a:t>
            </a:r>
            <a:r>
              <a:rPr lang="cs-CZ" sz="1600" b="1">
                <a:sym typeface="Symbol" charset="2"/>
              </a:rPr>
              <a:t>á</a:t>
            </a:r>
            <a:r>
              <a:rPr lang="en-US" sz="1600" b="1">
                <a:sym typeface="Symbol" charset="2"/>
              </a:rPr>
              <a:t>dra</a:t>
            </a:r>
            <a:endParaRPr lang="cs-CZ" sz="1600" b="1" baseline="-25000">
              <a:sym typeface="Symbol" charset="2"/>
            </a:endParaRPr>
          </a:p>
        </p:txBody>
      </p:sp>
      <p:sp>
        <p:nvSpPr>
          <p:cNvPr id="62489" name="Text Box 25"/>
          <p:cNvSpPr txBox="1">
            <a:spLocks noChangeArrowheads="1"/>
          </p:cNvSpPr>
          <p:nvPr/>
        </p:nvSpPr>
        <p:spPr bwMode="auto">
          <a:xfrm>
            <a:off x="2438400" y="28448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ym typeface="Symbol" charset="2"/>
              </a:rPr>
              <a:t></a:t>
            </a:r>
            <a:r>
              <a:rPr lang="en-US" sz="1800" baseline="-25000">
                <a:sym typeface="Symbol" charset="2"/>
              </a:rPr>
              <a:t>0</a:t>
            </a:r>
            <a:r>
              <a:rPr lang="en-US" sz="1800">
                <a:sym typeface="Symbol" charset="2"/>
              </a:rPr>
              <a:t> </a:t>
            </a:r>
            <a:r>
              <a:rPr lang="en-US" sz="1800"/>
              <a:t>=1fm/c</a:t>
            </a:r>
            <a:endParaRPr lang="cs-CZ" sz="1800"/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 rot="-5422630">
            <a:off x="3802857" y="2674143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 </a:t>
            </a:r>
            <a:r>
              <a:rPr lang="en-US" sz="1800">
                <a:ea typeface="Times New Roman" charset="0"/>
                <a:cs typeface="Times New Roman" charset="0"/>
              </a:rPr>
              <a:t>ø</a:t>
            </a:r>
            <a:r>
              <a:rPr lang="en-US" sz="1800"/>
              <a:t>14fm</a:t>
            </a:r>
            <a:endParaRPr lang="cs-CZ" sz="1800"/>
          </a:p>
        </p:txBody>
      </p:sp>
      <p:pic>
        <p:nvPicPr>
          <p:cNvPr id="62491" name="Picture 27" descr="Photo: James Daniel Bjorken, SLAC HEP Faculty Emeritu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48600" y="381000"/>
            <a:ext cx="78105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801688"/>
            <a:ext cx="7196138" cy="5765800"/>
          </a:xfrm>
          <a:noFill/>
          <a:ln/>
        </p:spPr>
        <p:txBody>
          <a:bodyPr lIns="92075" tIns="46038" rIns="92075" bIns="46038"/>
          <a:lstStyle/>
          <a:p>
            <a:pPr marL="0" indent="0" algn="ctr" eaLnBrk="0" hangingPunct="0">
              <a:buFontTx/>
              <a:buNone/>
            </a:pPr>
            <a:endParaRPr lang="en-GB" i="1" dirty="0">
              <a:solidFill>
                <a:srgbClr val="FFFF99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sz="2800" i="1" dirty="0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 dirty="0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 dirty="0">
              <a:solidFill>
                <a:schemeClr val="accent2"/>
              </a:solidFill>
            </a:endParaRPr>
          </a:p>
          <a:p>
            <a:pPr marL="0" indent="0" algn="ctr" eaLnBrk="0" hangingPunct="0">
              <a:buFontTx/>
              <a:buNone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32772" name="Picture 4" descr="C:\Dokumenty\ALICE\cern_2000\qg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13" y="2209800"/>
            <a:ext cx="7456487" cy="4648200"/>
          </a:xfrm>
          <a:prstGeom prst="rect">
            <a:avLst/>
          </a:prstGeom>
          <a:noFill/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bg1"/>
                </a:solidFill>
              </a:rPr>
              <a:t>M</a:t>
            </a:r>
            <a:r>
              <a:rPr lang="cs-CZ" b="1" i="1" dirty="0">
                <a:solidFill>
                  <a:schemeClr val="bg1"/>
                </a:solidFill>
              </a:rPr>
              <a:t>ěření tlaku plazmatu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0" y="85725"/>
            <a:ext cx="9144000" cy="10858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Eliptický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tok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: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v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rovině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srážky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nebo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mimo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1507" name="Picture 9" descr="ellips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318860"/>
            <a:ext cx="3024188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" descr="ellips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700" y="1317625"/>
            <a:ext cx="360045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ext Box 11"/>
          <p:cNvSpPr txBox="1">
            <a:spLocks noChangeArrowheads="1"/>
          </p:cNvSpPr>
          <p:nvPr/>
        </p:nvSpPr>
        <p:spPr bwMode="auto">
          <a:xfrm>
            <a:off x="2674938" y="3263900"/>
            <a:ext cx="62372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sz="2400" b="1" i="1" u="sng" dirty="0" smtClean="0">
                <a:solidFill>
                  <a:srgbClr val="800000"/>
                </a:solidFill>
                <a:latin typeface="Calibri" charset="0"/>
              </a:rPr>
              <a:t>v</a:t>
            </a:r>
            <a:r>
              <a:rPr lang="cs-CZ" sz="2400" b="1" i="1" u="sng" baseline="-25000" dirty="0" smtClean="0">
                <a:solidFill>
                  <a:srgbClr val="800000"/>
                </a:solidFill>
                <a:latin typeface="Calibri" charset="0"/>
              </a:rPr>
              <a:t>2</a:t>
            </a:r>
            <a:r>
              <a:rPr lang="cs-CZ" sz="2400" b="1" i="1" u="sng" dirty="0" smtClean="0">
                <a:solidFill>
                  <a:srgbClr val="800000"/>
                </a:solidFill>
                <a:latin typeface="Calibri" charset="0"/>
              </a:rPr>
              <a:t> &lt; 0</a:t>
            </a:r>
            <a:r>
              <a:rPr lang="cs-CZ" sz="2400" b="1" i="1" dirty="0" smtClean="0">
                <a:solidFill>
                  <a:srgbClr val="800000"/>
                </a:solidFill>
                <a:latin typeface="Calibri" charset="0"/>
              </a:rPr>
              <a:t>: </a:t>
            </a:r>
            <a:r>
              <a:rPr lang="cs-CZ" sz="2400" b="1" dirty="0" smtClean="0">
                <a:solidFill>
                  <a:srgbClr val="800000"/>
                </a:solidFill>
                <a:latin typeface="Calibri" charset="0"/>
              </a:rPr>
              <a:t>při energiích  100 AMeV ≤ E</a:t>
            </a:r>
            <a:r>
              <a:rPr lang="cs-CZ" sz="2400" b="1" baseline="-25000" dirty="0" smtClean="0">
                <a:solidFill>
                  <a:srgbClr val="800000"/>
                </a:solidFill>
                <a:latin typeface="Calibri" charset="0"/>
              </a:rPr>
              <a:t>beam</a:t>
            </a:r>
            <a:r>
              <a:rPr lang="cs-CZ" sz="2400" b="1" dirty="0" smtClean="0">
                <a:solidFill>
                  <a:srgbClr val="800000"/>
                </a:solidFill>
                <a:latin typeface="Calibri" charset="0"/>
              </a:rPr>
              <a:t> ≤ 5 AGeV pomalu se pohybující spektátorová hmota znemožňuje emisi participujících nukleonů či nově vzniklých částic v rovině srážky. Ty se pak jeví jako „vymáčknuté“ z reakční zóny.</a:t>
            </a:r>
            <a:endParaRPr lang="cs-CZ" sz="2400" b="1" dirty="0">
              <a:solidFill>
                <a:srgbClr val="800000"/>
              </a:solidFill>
              <a:latin typeface="Calibri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5113" y="4857944"/>
            <a:ext cx="2270125" cy="1955820"/>
            <a:chOff x="404816" y="4356829"/>
            <a:chExt cx="2270725" cy="1955400"/>
          </a:xfrm>
        </p:grpSpPr>
        <p:pic>
          <p:nvPicPr>
            <p:cNvPr id="21516" name="Picture 15"/>
            <p:cNvPicPr>
              <a:picLocks noChangeAspect="1" noChangeArrowheads="1"/>
            </p:cNvPicPr>
            <p:nvPr/>
          </p:nvPicPr>
          <p:blipFill>
            <a:blip r:embed="rId4"/>
            <a:srcRect t="7088" b="7088"/>
            <a:stretch>
              <a:fillRect/>
            </a:stretch>
          </p:blipFill>
          <p:spPr bwMode="auto">
            <a:xfrm>
              <a:off x="1114657" y="4356829"/>
              <a:ext cx="990600" cy="113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04816" y="5481410"/>
              <a:ext cx="2270725" cy="8308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J.-Y. </a:t>
              </a:r>
              <a:r>
                <a:rPr lang="en-US" sz="16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Ollitrault</a:t>
              </a:r>
              <a:endPara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PRD </a:t>
              </a:r>
              <a:r>
                <a:rPr lang="en-US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46</a:t>
              </a: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(1992) 229,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PRD </a:t>
              </a:r>
              <a:r>
                <a:rPr lang="en-US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48</a:t>
              </a: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(1993) 1132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9629" y="1155894"/>
            <a:ext cx="4468495" cy="189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74938" y="5359436"/>
            <a:ext cx="623728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cs-CZ" sz="2400" b="1" i="1" u="sng" dirty="0" smtClean="0">
                <a:solidFill>
                  <a:srgbClr val="800000"/>
                </a:solidFill>
                <a:latin typeface="Calibri" charset="0"/>
              </a:rPr>
              <a:t>v</a:t>
            </a:r>
            <a:r>
              <a:rPr lang="cs-CZ" sz="2400" b="1" i="1" u="sng" baseline="-25000" dirty="0" smtClean="0">
                <a:solidFill>
                  <a:srgbClr val="800000"/>
                </a:solidFill>
                <a:latin typeface="Calibri" charset="0"/>
              </a:rPr>
              <a:t>2</a:t>
            </a:r>
            <a:r>
              <a:rPr lang="cs-CZ" sz="2400" b="1" i="1" u="sng" dirty="0" smtClean="0">
                <a:solidFill>
                  <a:srgbClr val="800000"/>
                </a:solidFill>
                <a:latin typeface="Calibri" charset="0"/>
              </a:rPr>
              <a:t> &gt; 0</a:t>
            </a:r>
            <a:r>
              <a:rPr lang="cs-CZ" sz="2400" b="1" i="1" dirty="0" smtClean="0">
                <a:solidFill>
                  <a:srgbClr val="800000"/>
                </a:solidFill>
                <a:latin typeface="Calibri" charset="0"/>
              </a:rPr>
              <a:t>: </a:t>
            </a:r>
            <a:r>
              <a:rPr lang="cs-CZ" sz="2400" b="1" dirty="0" smtClean="0">
                <a:solidFill>
                  <a:srgbClr val="800000"/>
                </a:solidFill>
                <a:latin typeface="Calibri" charset="0"/>
              </a:rPr>
              <a:t>při vyšších energiích stínění vymizí a interakce meziprodukovanými částicemi vedou k preferenční emisi ve srážkové rovině.</a:t>
            </a:r>
            <a:endParaRPr lang="cs-CZ" sz="2400" dirty="0">
              <a:latin typeface="Calibri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34854" y="3092105"/>
            <a:ext cx="1813217" cy="1684228"/>
            <a:chOff x="523393" y="3050369"/>
            <a:chExt cx="1813811" cy="1683808"/>
          </a:xfrm>
        </p:grpSpPr>
        <p:pic>
          <p:nvPicPr>
            <p:cNvPr id="21514" name="Picture 11"/>
            <p:cNvPicPr>
              <a:picLocks noChangeAspect="1"/>
            </p:cNvPicPr>
            <p:nvPr/>
          </p:nvPicPr>
          <p:blipFill>
            <a:blip r:embed="rId6"/>
            <a:srcRect l="6161" t="2568" r="12325" b="12839"/>
            <a:stretch>
              <a:fillRect/>
            </a:stretch>
          </p:blipFill>
          <p:spPr bwMode="auto">
            <a:xfrm>
              <a:off x="908357" y="3050369"/>
              <a:ext cx="904800" cy="11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23393" y="4149547"/>
              <a:ext cx="1813811" cy="5846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W. Greiner &amp; Co.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PRC </a:t>
              </a:r>
              <a:r>
                <a:rPr lang="en-US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25</a:t>
              </a:r>
              <a:r>
                <a:rPr lang="en-US" sz="16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(1982) 1873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5806202"/>
            <a:ext cx="8915399" cy="92333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Druhá harmonická azimutální emisní asymetrie v</a:t>
            </a:r>
            <a:r>
              <a:rPr lang="cs-CZ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(v okolí midrapidity, p</a:t>
            </a:r>
            <a:r>
              <a:rPr lang="cs-CZ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-integrovaná) v závislosti na těžišťové energii připadající na jeden nukleon-nukleonový pár pro semi-centrální srážky jader  Pb nebo Au.  </a:t>
            </a:r>
            <a:r>
              <a:rPr lang="cs-CZ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ALICE Collaboration, Phys. Rev. Lett. </a:t>
            </a:r>
            <a:r>
              <a:rPr lang="cs-CZ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105</a:t>
            </a:r>
            <a:r>
              <a:rPr lang="cs-CZ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252302 (2010)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3038" y="60325"/>
            <a:ext cx="8813800" cy="8747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Energetická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závislost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eliptického</a:t>
            </a:r>
            <a:r>
              <a:rPr lang="en-US" sz="4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toku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11" name="Picture 110" descr="v2edep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811008" cy="4864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62400" y="1600200"/>
            <a:ext cx="5181600" cy="495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sz="2400" b="1" dirty="0">
                <a:solidFill>
                  <a:schemeClr val="bg1"/>
                </a:solidFill>
                <a:latin typeface="Comic Sans MS" charset="0"/>
              </a:rPr>
              <a:t>Oblast překrytí</a:t>
            </a:r>
            <a:r>
              <a:rPr lang="cs-CZ" sz="2400" b="1" dirty="0" smtClean="0">
                <a:solidFill>
                  <a:schemeClr val="bg1"/>
                </a:solidFill>
                <a:latin typeface="Comic Sans MS" charset="0"/>
              </a:rPr>
              <a:t> dvou jader    v </a:t>
            </a:r>
            <a:r>
              <a:rPr lang="cs-CZ" sz="2400" b="1" dirty="0">
                <a:solidFill>
                  <a:schemeClr val="bg1"/>
                </a:solidFill>
                <a:latin typeface="Comic Sans MS" charset="0"/>
              </a:rPr>
              <a:t>periferních srážkách má </a:t>
            </a:r>
            <a:r>
              <a:rPr lang="cs-CZ" sz="2400" b="1" dirty="0">
                <a:solidFill>
                  <a:srgbClr val="F1230D"/>
                </a:solidFill>
                <a:latin typeface="Comic Sans MS" charset="0"/>
              </a:rPr>
              <a:t>čočkovitý tvar</a:t>
            </a:r>
            <a:endParaRPr lang="en-US" sz="2400" b="1" dirty="0">
              <a:solidFill>
                <a:srgbClr val="F1230D"/>
              </a:solidFill>
              <a:latin typeface="Comic Sans MS" charset="0"/>
            </a:endParaRPr>
          </a:p>
          <a:p>
            <a:pPr lvl="2">
              <a:spcBef>
                <a:spcPct val="0"/>
              </a:spcBef>
            </a:pPr>
            <a:r>
              <a:rPr sz="2000" b="1" noProof="1">
                <a:solidFill>
                  <a:srgbClr val="FFFF00"/>
                </a:solidFill>
                <a:latin typeface="Comic Sans MS" charset="0"/>
              </a:rPr>
              <a:t>Pro částice je je snažší </a:t>
            </a:r>
            <a:r>
              <a:rPr lang="cs-CZ" sz="2000" b="1" dirty="0">
                <a:solidFill>
                  <a:srgbClr val="FFFF00"/>
                </a:solidFill>
                <a:latin typeface="Comic Sans MS" charset="0"/>
              </a:rPr>
              <a:t>vyletět ve směru </a:t>
            </a:r>
            <a:r>
              <a:rPr sz="2000" b="1" noProof="1">
                <a:solidFill>
                  <a:srgbClr val="FFFF00"/>
                </a:solidFill>
                <a:latin typeface="Comic Sans MS" charset="0"/>
              </a:rPr>
              <a:t>x</a:t>
            </a:r>
            <a:r>
              <a:rPr lang="cs-CZ" sz="2000" b="1" dirty="0">
                <a:solidFill>
                  <a:srgbClr val="FFFF00"/>
                </a:solidFill>
                <a:latin typeface="Comic Sans MS" charset="0"/>
              </a:rPr>
              <a:t> nežli ve směru y</a:t>
            </a:r>
            <a:endParaRPr sz="2000" b="1" noProof="1">
              <a:solidFill>
                <a:srgbClr val="FFFF00"/>
              </a:solidFill>
              <a:latin typeface="Comic Sans MS" charset="0"/>
            </a:endParaRPr>
          </a:p>
          <a:p>
            <a:pPr lvl="2">
              <a:lnSpc>
                <a:spcPct val="11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FFFF00"/>
                </a:solidFill>
                <a:latin typeface="Comic Sans MS" charset="0"/>
              </a:rPr>
              <a:t>Intera</a:t>
            </a:r>
            <a:r>
              <a:rPr lang="cs-CZ" sz="2000" b="1" dirty="0">
                <a:solidFill>
                  <a:srgbClr val="FFFF00"/>
                </a:solidFill>
                <a:latin typeface="Comic Sans MS" charset="0"/>
              </a:rPr>
              <a:t>kce mezi</a:t>
            </a:r>
            <a:r>
              <a:rPr lang="en-US" sz="2000" b="1" dirty="0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cs-CZ" sz="2000" b="1" dirty="0">
                <a:solidFill>
                  <a:srgbClr val="FFFF00"/>
                </a:solidFill>
                <a:latin typeface="Comic Sans MS" charset="0"/>
              </a:rPr>
              <a:t>částice vytváří tlakový gradient, který umožňuje změřit počáteční anizotripii v souřadnicovém prostoru pomocí měření anizotropie v hybnostním prostoru</a:t>
            </a:r>
            <a:endParaRPr lang="en-US" sz="1400" dirty="0">
              <a:solidFill>
                <a:srgbClr val="FFFF00"/>
              </a:solidFill>
              <a:latin typeface="Comic Sans MS" charset="0"/>
              <a:sym typeface="Symbol" charset="2"/>
            </a:endParaRPr>
          </a:p>
          <a:p>
            <a:pPr>
              <a:spcBef>
                <a:spcPct val="0"/>
              </a:spcBef>
            </a:pPr>
            <a:endParaRPr lang="en-US" sz="2800" b="1" dirty="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419600" y="304800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381000" y="1143000"/>
            <a:ext cx="3636963" cy="3619500"/>
            <a:chOff x="240" y="672"/>
            <a:chExt cx="2291" cy="2280"/>
          </a:xfrm>
        </p:grpSpPr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641" y="672"/>
              <a:ext cx="122" cy="2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/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801" y="2705"/>
              <a:ext cx="1144" cy="24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a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ni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z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otrop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ní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 </a:t>
              </a:r>
              <a:r>
                <a:rPr lang="cs-CZ" sz="1800">
                  <a:solidFill>
                    <a:schemeClr val="bg1"/>
                  </a:solidFill>
                  <a:latin typeface="Comic Sans MS" charset="0"/>
                </a:rPr>
                <a:t>tok</a:t>
              </a:r>
              <a:endParaRPr lang="en-US" sz="1800">
                <a:solidFill>
                  <a:schemeClr val="bg1"/>
                </a:solidFill>
                <a:latin typeface="Comic Sans MS" charset="0"/>
              </a:endParaRPr>
            </a:p>
          </p:txBody>
        </p:sp>
        <p:grpSp>
          <p:nvGrpSpPr>
            <p:cNvPr id="31751" name="Group 7"/>
            <p:cNvGrpSpPr>
              <a:grpSpLocks/>
            </p:cNvGrpSpPr>
            <p:nvPr/>
          </p:nvGrpSpPr>
          <p:grpSpPr bwMode="auto">
            <a:xfrm>
              <a:off x="240" y="958"/>
              <a:ext cx="2291" cy="1743"/>
              <a:chOff x="349" y="958"/>
              <a:chExt cx="2291" cy="1743"/>
            </a:xfrm>
          </p:grpSpPr>
          <p:sp>
            <p:nvSpPr>
              <p:cNvPr id="31752" name="Freeform 8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3" name="Line 9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4" name="Line 10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5" name="Line 11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6" name="Line 12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7" name="AutoShape 13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8" name="Line 14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59" name="Line 15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61" name="Line 17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62" name="Group 18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31763" name="Group 19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3176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6" name="Freeform 22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67" name="Freeform 23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768" name="Freeform 24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69" name="Line 25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0" name="Line 26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1" name="Line 27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2" name="Line 28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3" name="Line 29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4" name="Line 30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75" name="Line 31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76" name="Group 32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31777" name="Oval 33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78" name="Freeform 34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79" name="Freeform 35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80" name="Oval 36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81" name="Line 37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2" name="Line 38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3" name="Line 39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4" name="Line 40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5" name="Line 41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86" name="Line 42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787" name="Group 43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31788" name="Oval 44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89" name="Oval 45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0" name="Freeform 46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1" name="Freeform 47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2" name="Freeform 48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93" name="Freeform 49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794" name="Line 50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5" name="Line 51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6" name="Freeform 52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7" name="Line 53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8" name="Line 54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99" name="Line 55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0" name="Line 56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1" name="Line 57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02" name="Freeform 58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803" name="Group 59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3180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5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6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8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09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0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1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2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3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4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5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6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817" name="Group 73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31818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19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0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1" name="Line 7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2" name="Line 7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3" name="Line 7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4" name="Line 8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5" name="Line 8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6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7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8" name="Line 8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29" name="Line 8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0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831" name="Line 87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2" name="Line 88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33" name="Line 89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834" name="Group 90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9"/>
                <a:chOff x="1520" y="2112"/>
                <a:chExt cx="608" cy="589"/>
              </a:xfrm>
            </p:grpSpPr>
            <p:sp>
              <p:nvSpPr>
                <p:cNvPr id="31835" name="Line 91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6" name="Line 92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7" name="Line 93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3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x</a:t>
                  </a:r>
                </a:p>
              </p:txBody>
            </p:sp>
            <p:sp>
              <p:nvSpPr>
                <p:cNvPr id="31839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y</a:t>
                  </a:r>
                </a:p>
              </p:txBody>
            </p:sp>
            <p:sp>
              <p:nvSpPr>
                <p:cNvPr id="31840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2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bg1"/>
                      </a:solidFill>
                      <a:latin typeface="Helvetica" charset="0"/>
                    </a:rPr>
                    <a:t>z</a:t>
                  </a:r>
                </a:p>
              </p:txBody>
            </p:sp>
          </p:grpSp>
        </p:grpSp>
      </p:grpSp>
      <p:pic>
        <p:nvPicPr>
          <p:cNvPr id="31841" name="Picture 97" descr="alm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724400"/>
            <a:ext cx="223996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842" name="Group 98"/>
          <p:cNvGrpSpPr>
            <a:grpSpLocks/>
          </p:cNvGrpSpPr>
          <p:nvPr/>
        </p:nvGrpSpPr>
        <p:grpSpPr bwMode="auto">
          <a:xfrm>
            <a:off x="2514600" y="4953000"/>
            <a:ext cx="2608263" cy="1755775"/>
            <a:chOff x="1824" y="2784"/>
            <a:chExt cx="1643" cy="1106"/>
          </a:xfrm>
        </p:grpSpPr>
        <p:sp>
          <p:nvSpPr>
            <p:cNvPr id="31843" name="Oval 99"/>
            <p:cNvSpPr>
              <a:spLocks noChangeArrowheads="1"/>
            </p:cNvSpPr>
            <p:nvPr/>
          </p:nvSpPr>
          <p:spPr bwMode="auto">
            <a:xfrm rot="-5396455">
              <a:off x="2207" y="3074"/>
              <a:ext cx="425" cy="805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4" name="Text Box 100"/>
            <p:cNvSpPr txBox="1">
              <a:spLocks noChangeArrowheads="1"/>
            </p:cNvSpPr>
            <p:nvPr/>
          </p:nvSpPr>
          <p:spPr bwMode="auto">
            <a:xfrm rot="32774">
              <a:off x="3121" y="3408"/>
              <a:ext cx="346" cy="218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  <a:latin typeface="BellGothic" pitchFamily="34" charset="0"/>
                </a:rPr>
                <a:t>p</a:t>
              </a:r>
              <a:r>
                <a:rPr lang="en-US" sz="1600" baseline="-25000" dirty="0" err="1">
                  <a:solidFill>
                    <a:srgbClr val="000000"/>
                  </a:solidFill>
                  <a:latin typeface="BellGothic" pitchFamily="34" charset="0"/>
                </a:rPr>
                <a:t>x</a:t>
              </a:r>
              <a:endParaRPr lang="en-US" sz="1600" baseline="-25000" dirty="0">
                <a:solidFill>
                  <a:srgbClr val="000000"/>
                </a:solidFill>
                <a:latin typeface="BellGothic" pitchFamily="34" charset="0"/>
              </a:endParaRPr>
            </a:p>
          </p:txBody>
        </p:sp>
        <p:sp>
          <p:nvSpPr>
            <p:cNvPr id="31845" name="AutoShape 101"/>
            <p:cNvSpPr>
              <a:spLocks noChangeArrowheads="1"/>
            </p:cNvSpPr>
            <p:nvPr/>
          </p:nvSpPr>
          <p:spPr bwMode="auto">
            <a:xfrm rot="-13364457">
              <a:off x="1898" y="3652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6" name="AutoShape 102"/>
            <p:cNvSpPr>
              <a:spLocks noChangeArrowheads="1"/>
            </p:cNvSpPr>
            <p:nvPr/>
          </p:nvSpPr>
          <p:spPr bwMode="auto">
            <a:xfrm rot="2195161">
              <a:off x="2779" y="3657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7" name="AutoShape 103"/>
            <p:cNvSpPr>
              <a:spLocks noChangeArrowheads="1"/>
            </p:cNvSpPr>
            <p:nvPr/>
          </p:nvSpPr>
          <p:spPr bwMode="auto">
            <a:xfrm rot="-8195698">
              <a:off x="1946" y="3222"/>
              <a:ext cx="158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8" name="AutoShape 104"/>
            <p:cNvSpPr>
              <a:spLocks noChangeArrowheads="1"/>
            </p:cNvSpPr>
            <p:nvPr/>
          </p:nvSpPr>
          <p:spPr bwMode="auto">
            <a:xfrm rot="-6451382">
              <a:off x="2120" y="3144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9" name="AutoShape 105"/>
            <p:cNvSpPr>
              <a:spLocks noChangeArrowheads="1"/>
            </p:cNvSpPr>
            <p:nvPr/>
          </p:nvSpPr>
          <p:spPr bwMode="auto">
            <a:xfrm rot="-2675131">
              <a:off x="2766" y="3250"/>
              <a:ext cx="158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0" name="AutoShape 106"/>
            <p:cNvSpPr>
              <a:spLocks noChangeArrowheads="1"/>
            </p:cNvSpPr>
            <p:nvPr/>
          </p:nvSpPr>
          <p:spPr bwMode="auto">
            <a:xfrm rot="5363457">
              <a:off x="2346" y="3782"/>
              <a:ext cx="159" cy="5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1" name="AutoShape 107"/>
            <p:cNvSpPr>
              <a:spLocks noChangeArrowheads="1"/>
            </p:cNvSpPr>
            <p:nvPr/>
          </p:nvSpPr>
          <p:spPr bwMode="auto">
            <a:xfrm rot="24786">
              <a:off x="2853" y="3448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2" name="AutoShape 108"/>
            <p:cNvSpPr>
              <a:spLocks noChangeArrowheads="1"/>
            </p:cNvSpPr>
            <p:nvPr/>
          </p:nvSpPr>
          <p:spPr bwMode="auto">
            <a:xfrm rot="3817646">
              <a:off x="2584" y="3767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3" name="AutoShape 109"/>
            <p:cNvSpPr>
              <a:spLocks noChangeArrowheads="1"/>
            </p:cNvSpPr>
            <p:nvPr/>
          </p:nvSpPr>
          <p:spPr bwMode="auto">
            <a:xfrm rot="-4256754">
              <a:off x="2550" y="3153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4" name="AutoShape 110"/>
            <p:cNvSpPr>
              <a:spLocks noChangeArrowheads="1"/>
            </p:cNvSpPr>
            <p:nvPr/>
          </p:nvSpPr>
          <p:spPr bwMode="auto">
            <a:xfrm rot="-10731225">
              <a:off x="1824" y="3434"/>
              <a:ext cx="162" cy="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5" name="AutoShape 111"/>
            <p:cNvSpPr>
              <a:spLocks noChangeArrowheads="1"/>
            </p:cNvSpPr>
            <p:nvPr/>
          </p:nvSpPr>
          <p:spPr bwMode="auto">
            <a:xfrm rot="-5502003">
              <a:off x="2335" y="3115"/>
              <a:ext cx="158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6" name="AutoShape 112"/>
            <p:cNvSpPr>
              <a:spLocks noChangeArrowheads="1"/>
            </p:cNvSpPr>
            <p:nvPr/>
          </p:nvSpPr>
          <p:spPr bwMode="auto">
            <a:xfrm rot="6601722">
              <a:off x="2111" y="3761"/>
              <a:ext cx="159" cy="5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7" name="Line 113"/>
            <p:cNvSpPr>
              <a:spLocks noChangeShapeType="1"/>
            </p:cNvSpPr>
            <p:nvPr/>
          </p:nvSpPr>
          <p:spPr bwMode="auto">
            <a:xfrm>
              <a:off x="2420" y="3460"/>
              <a:ext cx="892" cy="1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sm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8" name="Line 114"/>
            <p:cNvSpPr>
              <a:spLocks noChangeShapeType="1"/>
            </p:cNvSpPr>
            <p:nvPr/>
          </p:nvSpPr>
          <p:spPr bwMode="auto">
            <a:xfrm rot="-5400000">
              <a:off x="2108" y="3146"/>
              <a:ext cx="627" cy="1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triangle" w="sm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9" name="Text Box 115"/>
            <p:cNvSpPr txBox="1">
              <a:spLocks noChangeArrowheads="1"/>
            </p:cNvSpPr>
            <p:nvPr/>
          </p:nvSpPr>
          <p:spPr bwMode="auto">
            <a:xfrm rot="16278">
              <a:off x="2161" y="2784"/>
              <a:ext cx="237" cy="218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latin typeface="BellGothic" pitchFamily="34" charset="0"/>
                </a:rPr>
                <a:t>p</a:t>
              </a:r>
              <a:r>
                <a:rPr lang="en-US" sz="1600" baseline="-25000" dirty="0" err="1">
                  <a:latin typeface="BellGothic" pitchFamily="34" charset="0"/>
                </a:rPr>
                <a:t>y</a:t>
              </a:r>
              <a:endParaRPr lang="en-US" sz="1600" dirty="0">
                <a:latin typeface="BellGothic" pitchFamily="34" charset="0"/>
              </a:endParaRPr>
            </a:p>
          </p:txBody>
        </p:sp>
      </p:grpSp>
      <p:sp>
        <p:nvSpPr>
          <p:cNvPr id="31860" name="Rectangle 116"/>
          <p:cNvSpPr>
            <a:spLocks noChangeArrowheads="1"/>
          </p:cNvSpPr>
          <p:nvPr/>
        </p:nvSpPr>
        <p:spPr bwMode="auto">
          <a:xfrm>
            <a:off x="914400" y="152400"/>
            <a:ext cx="7391400" cy="839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/>
            <a:endParaRPr lang="en-US" sz="66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31861" name="Text Box 117"/>
          <p:cNvSpPr txBox="1">
            <a:spLocks noChangeArrowheads="1"/>
          </p:cNvSpPr>
          <p:nvPr/>
        </p:nvSpPr>
        <p:spPr bwMode="auto">
          <a:xfrm>
            <a:off x="479425" y="1096963"/>
            <a:ext cx="1135063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bg1"/>
                </a:solidFill>
                <a:latin typeface="Comic Sans MS" charset="0"/>
              </a:rPr>
              <a:t>Peri</a:t>
            </a:r>
            <a:r>
              <a:rPr lang="cs-CZ" sz="1800">
                <a:solidFill>
                  <a:schemeClr val="bg1"/>
                </a:solidFill>
                <a:latin typeface="Comic Sans MS" charset="0"/>
              </a:rPr>
              <a:t>ferní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  <a:p>
            <a:pPr algn="ctr" eaLnBrk="0" hangingPunct="0"/>
            <a:r>
              <a:rPr lang="cs-CZ" sz="1800">
                <a:solidFill>
                  <a:schemeClr val="bg1"/>
                </a:solidFill>
                <a:latin typeface="Comic Sans MS" charset="0"/>
              </a:rPr>
              <a:t>srážky</a:t>
            </a: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31862" name="Rectangle 118"/>
          <p:cNvSpPr>
            <a:spLocks noChangeArrowheads="1"/>
          </p:cNvSpPr>
          <p:nvPr/>
        </p:nvSpPr>
        <p:spPr bwMode="auto">
          <a:xfrm>
            <a:off x="0" y="146050"/>
            <a:ext cx="914399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762000"/>
            <a:r>
              <a:rPr lang="en-US" sz="3600" b="1" i="1" dirty="0" err="1">
                <a:solidFill>
                  <a:srgbClr val="FFFF00"/>
                </a:solidFill>
                <a:latin typeface="+mj-lt"/>
              </a:rPr>
              <a:t>Eliptick</a:t>
            </a:r>
            <a:r>
              <a:rPr lang="cs-CZ" sz="3600" b="1" i="1" dirty="0">
                <a:solidFill>
                  <a:srgbClr val="FFFF00"/>
                </a:solidFill>
                <a:latin typeface="+mj-lt"/>
              </a:rPr>
              <a:t>ý tok částic</a:t>
            </a:r>
            <a:r>
              <a:rPr lang="en-US" sz="3600" b="1" i="1" dirty="0" smtClean="0">
                <a:solidFill>
                  <a:srgbClr val="FFFF00"/>
                </a:solidFill>
                <a:latin typeface="+mj-lt"/>
              </a:rPr>
              <a:t>:  </a:t>
            </a:r>
            <a:r>
              <a:rPr lang="en-US" sz="3600" b="1" i="1" dirty="0">
                <a:solidFill>
                  <a:srgbClr val="FFFF00"/>
                </a:solidFill>
                <a:latin typeface="+mj-lt"/>
              </a:rPr>
              <a:t>“</a:t>
            </a:r>
            <a:r>
              <a:rPr lang="cs-CZ" sz="3600" b="1" i="1" dirty="0">
                <a:solidFill>
                  <a:srgbClr val="FFFF00"/>
                </a:solidFill>
                <a:latin typeface="+mj-lt"/>
              </a:rPr>
              <a:t>nejlepší barometr</a:t>
            </a:r>
            <a:r>
              <a:rPr lang="en-US" sz="3600" b="1" i="1" dirty="0" smtClean="0">
                <a:solidFill>
                  <a:srgbClr val="FFFF00"/>
                </a:solidFill>
                <a:latin typeface="+mj-lt"/>
              </a:rPr>
              <a:t>”</a:t>
            </a:r>
            <a:endParaRPr lang="cs-CZ" sz="3600" b="1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:\Documents and Settings\sumbera\Dokumenty\moje_prezentace\Univers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4857750" cy="6924675"/>
          </a:xfrm>
          <a:prstGeom prst="rect">
            <a:avLst/>
          </a:prstGeom>
          <a:noFill/>
        </p:spPr>
      </p:pic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6232525" y="6719888"/>
            <a:ext cx="549275" cy="2143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800"/>
          </a:p>
        </p:txBody>
      </p:sp>
      <p:sp>
        <p:nvSpPr>
          <p:cNvPr id="253956" name="AutoShape 4"/>
          <p:cNvSpPr>
            <a:spLocks noChangeArrowheads="1"/>
          </p:cNvSpPr>
          <p:nvPr/>
        </p:nvSpPr>
        <p:spPr bwMode="auto">
          <a:xfrm>
            <a:off x="6324600" y="68580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15 x 10</a:t>
            </a:r>
            <a:r>
              <a:rPr lang="en-US" sz="900" b="1" baseline="30000"/>
              <a:t>9</a:t>
            </a:r>
            <a:r>
              <a:rPr lang="en-US" sz="900" b="1"/>
              <a:t> years</a:t>
            </a:r>
          </a:p>
        </p:txBody>
      </p:sp>
      <p:sp>
        <p:nvSpPr>
          <p:cNvPr id="253957" name="AutoShape 5"/>
          <p:cNvSpPr>
            <a:spLocks noChangeArrowheads="1"/>
          </p:cNvSpPr>
          <p:nvPr/>
        </p:nvSpPr>
        <p:spPr bwMode="auto">
          <a:xfrm>
            <a:off x="6362700" y="1066800"/>
            <a:ext cx="800100" cy="341313"/>
          </a:xfrm>
          <a:prstGeom prst="leftArrow">
            <a:avLst>
              <a:gd name="adj1" fmla="val 50000"/>
              <a:gd name="adj2" fmla="val 5860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5 x 10</a:t>
            </a:r>
            <a:r>
              <a:rPr lang="en-US" sz="900" b="1" baseline="30000"/>
              <a:t>9</a:t>
            </a:r>
            <a:r>
              <a:rPr lang="en-US" sz="900" b="1"/>
              <a:t> years</a:t>
            </a:r>
          </a:p>
        </p:txBody>
      </p:sp>
      <p:sp>
        <p:nvSpPr>
          <p:cNvPr id="253958" name="AutoShape 6"/>
          <p:cNvSpPr>
            <a:spLocks noChangeArrowheads="1"/>
          </p:cNvSpPr>
          <p:nvPr/>
        </p:nvSpPr>
        <p:spPr bwMode="auto">
          <a:xfrm>
            <a:off x="6324600" y="198120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9</a:t>
            </a:r>
            <a:r>
              <a:rPr lang="en-US" sz="900" b="1"/>
              <a:t> years</a:t>
            </a:r>
          </a:p>
        </p:txBody>
      </p:sp>
      <p:sp>
        <p:nvSpPr>
          <p:cNvPr id="253959" name="AutoShape 7"/>
          <p:cNvSpPr>
            <a:spLocks noChangeArrowheads="1"/>
          </p:cNvSpPr>
          <p:nvPr/>
        </p:nvSpPr>
        <p:spPr bwMode="auto">
          <a:xfrm>
            <a:off x="6324600" y="289560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5</a:t>
            </a:r>
            <a:r>
              <a:rPr lang="en-US" sz="900" b="1"/>
              <a:t> years</a:t>
            </a:r>
          </a:p>
        </p:txBody>
      </p:sp>
      <p:sp>
        <p:nvSpPr>
          <p:cNvPr id="253960" name="AutoShape 8"/>
          <p:cNvSpPr>
            <a:spLocks noChangeArrowheads="1"/>
          </p:cNvSpPr>
          <p:nvPr/>
        </p:nvSpPr>
        <p:spPr bwMode="auto">
          <a:xfrm>
            <a:off x="6324600" y="36576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2</a:t>
            </a:r>
            <a:r>
              <a:rPr lang="en-US" sz="900" b="1"/>
              <a:t> sec.</a:t>
            </a:r>
          </a:p>
        </p:txBody>
      </p:sp>
      <p:sp>
        <p:nvSpPr>
          <p:cNvPr id="253961" name="AutoShape 9"/>
          <p:cNvSpPr>
            <a:spLocks noChangeArrowheads="1"/>
          </p:cNvSpPr>
          <p:nvPr/>
        </p:nvSpPr>
        <p:spPr bwMode="auto">
          <a:xfrm>
            <a:off x="6324600" y="44196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-10</a:t>
            </a:r>
            <a:r>
              <a:rPr lang="en-US" sz="900" b="1"/>
              <a:t> sec.</a:t>
            </a:r>
          </a:p>
        </p:txBody>
      </p:sp>
      <p:sp>
        <p:nvSpPr>
          <p:cNvPr id="253962" name="AutoShape 10"/>
          <p:cNvSpPr>
            <a:spLocks noChangeArrowheads="1"/>
          </p:cNvSpPr>
          <p:nvPr/>
        </p:nvSpPr>
        <p:spPr bwMode="auto">
          <a:xfrm>
            <a:off x="6324600" y="51054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-34</a:t>
            </a:r>
            <a:r>
              <a:rPr lang="en-US" sz="900" b="1"/>
              <a:t> sec.</a:t>
            </a:r>
          </a:p>
        </p:txBody>
      </p:sp>
      <p:sp>
        <p:nvSpPr>
          <p:cNvPr id="253963" name="AutoShape 11"/>
          <p:cNvSpPr>
            <a:spLocks noChangeArrowheads="1"/>
          </p:cNvSpPr>
          <p:nvPr/>
        </p:nvSpPr>
        <p:spPr bwMode="auto">
          <a:xfrm>
            <a:off x="6324600" y="571500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/>
              <a:t>10</a:t>
            </a:r>
            <a:r>
              <a:rPr lang="en-US" sz="900" b="1" baseline="30000"/>
              <a:t>-43</a:t>
            </a:r>
            <a:r>
              <a:rPr lang="en-US" sz="900" b="1"/>
              <a:t> sec.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1981200" y="4135438"/>
            <a:ext cx="4876800" cy="3179762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ransition xmlns:p14="http://schemas.microsoft.com/office/powerpoint/2010/main" spd="slow">
    <p:pull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-9525" y="228600"/>
            <a:ext cx="9144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Eliptick</a:t>
            </a:r>
            <a:r>
              <a:rPr lang="cs-C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ý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tok částic s </a:t>
            </a:r>
            <a:r>
              <a:rPr lang="cs-CZ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velkým p</a:t>
            </a:r>
            <a:r>
              <a:rPr lang="cs-CZ" sz="32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 </a:t>
            </a:r>
            <a:r>
              <a:rPr lang="cs-CZ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obrovský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!  </a:t>
            </a:r>
          </a:p>
        </p:txBody>
      </p:sp>
      <p:pic>
        <p:nvPicPr>
          <p:cNvPr id="67588" name="Picture 4" descr="PHENIXv2pts20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5029200" cy="4597400"/>
          </a:xfrm>
          <a:prstGeom prst="rect">
            <a:avLst/>
          </a:prstGeom>
          <a:noFill/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 rot="-5400000">
            <a:off x="3178175" y="2686050"/>
            <a:ext cx="358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rgbClr val="800080"/>
                </a:solidFill>
                <a:latin typeface="Times" charset="0"/>
              </a:rPr>
              <a:t>PHENIX Collaboration, nucl-ex/0305013</a:t>
            </a:r>
          </a:p>
        </p:txBody>
      </p:sp>
      <p:pic>
        <p:nvPicPr>
          <p:cNvPr id="67590" name="Picture 6" descr="schematicv2dummy.pdf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71600"/>
            <a:ext cx="3759200" cy="3759200"/>
          </a:xfrm>
          <a:prstGeom prst="rect">
            <a:avLst/>
          </a:prstGeom>
          <a:noFill/>
        </p:spPr>
      </p:pic>
      <p:pic>
        <p:nvPicPr>
          <p:cNvPr id="67591" name="Picture 7" descr="schematicv2p0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2" name="Picture 8" descr="schematicv2p1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3" name="Picture 9" descr="schematicv2p1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4" name="Picture 10" descr="schematicv2p20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609600" y="5943600"/>
            <a:ext cx="80041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i="1" dirty="0">
                <a:latin typeface="Comic Sans MS" charset="0"/>
              </a:rPr>
              <a:t>v</a:t>
            </a:r>
            <a:r>
              <a:rPr lang="en-US" baseline="-25000" dirty="0">
                <a:latin typeface="Comic Sans MS" charset="0"/>
              </a:rPr>
              <a:t>2</a:t>
            </a:r>
            <a:r>
              <a:rPr lang="en-US" sz="1800" dirty="0">
                <a:latin typeface="Comic Sans MS" charset="0"/>
              </a:rPr>
              <a:t> = 0.25 </a:t>
            </a:r>
            <a:r>
              <a:rPr lang="cs-CZ" sz="1800" dirty="0">
                <a:latin typeface="Comic Sans MS" charset="0"/>
              </a:rPr>
              <a:t> znamená, že</a:t>
            </a:r>
            <a:r>
              <a:rPr lang="cs-CZ" sz="1800" dirty="0" smtClean="0">
                <a:latin typeface="Comic Sans MS" charset="0"/>
              </a:rPr>
              <a:t>  </a:t>
            </a:r>
            <a:r>
              <a:rPr lang="en-US" sz="1800" dirty="0">
                <a:latin typeface="Comic Sans MS" charset="0"/>
              </a:rPr>
              <a:t>3 </a:t>
            </a:r>
            <a:r>
              <a:rPr lang="cs-CZ" sz="1800" dirty="0">
                <a:latin typeface="Comic Sans MS" charset="0"/>
              </a:rPr>
              <a:t>x více částic vyletí ve směru x (do</a:t>
            </a:r>
            <a:r>
              <a:rPr lang="cs-CZ" sz="1800" dirty="0" smtClean="0">
                <a:latin typeface="Comic Sans MS" charset="0"/>
              </a:rPr>
              <a:t>  </a:t>
            </a:r>
            <a:r>
              <a:rPr lang="cs-CZ" sz="1800" dirty="0">
                <a:latin typeface="Comic Sans MS" charset="0"/>
              </a:rPr>
              <a:t>reakční roviny) než do </a:t>
            </a:r>
            <a:r>
              <a:rPr lang="cs-CZ" sz="1800" dirty="0" smtClean="0">
                <a:latin typeface="Comic Sans MS" charset="0"/>
              </a:rPr>
              <a:t>směru </a:t>
            </a:r>
            <a:r>
              <a:rPr lang="cs-CZ" sz="1800" dirty="0">
                <a:latin typeface="Comic Sans MS" charset="0"/>
              </a:rPr>
              <a:t>y (tj. mimo reakční rovinu)</a:t>
            </a:r>
            <a:endParaRPr lang="en-US" sz="1800" dirty="0">
              <a:latin typeface="Comic Sans MS" charset="0"/>
            </a:endParaRPr>
          </a:p>
        </p:txBody>
      </p:sp>
      <p:pic>
        <p:nvPicPr>
          <p:cNvPr id="67596" name="Picture 12" descr="schematicv2p25.pdf                                             0004E5F4Macintosh HD                   B74677AA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1370013"/>
            <a:ext cx="3757613" cy="3757612"/>
          </a:xfrm>
          <a:prstGeom prst="rect">
            <a:avLst/>
          </a:prstGeom>
          <a:noFill/>
        </p:spPr>
      </p:pic>
      <p:pic>
        <p:nvPicPr>
          <p:cNvPr id="67597" name="Picture 13" descr="image-93.pdf                                                   0005226FMacintosh HD                   B74677AA: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5257800"/>
            <a:ext cx="2489200" cy="342900"/>
          </a:xfrm>
          <a:prstGeom prst="rect">
            <a:avLst/>
          </a:prstGeom>
          <a:noFill/>
        </p:spPr>
      </p:pic>
      <p:grpSp>
        <p:nvGrpSpPr>
          <p:cNvPr id="67599" name="Group 15"/>
          <p:cNvGrpSpPr>
            <a:grpSpLocks/>
          </p:cNvGrpSpPr>
          <p:nvPr/>
        </p:nvGrpSpPr>
        <p:grpSpPr bwMode="auto">
          <a:xfrm>
            <a:off x="0" y="739775"/>
            <a:ext cx="5181600" cy="2582863"/>
            <a:chOff x="0" y="466"/>
            <a:chExt cx="3264" cy="1627"/>
          </a:xfrm>
        </p:grpSpPr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>
              <a:off x="0" y="466"/>
              <a:ext cx="3264" cy="1576"/>
              <a:chOff x="0" y="466"/>
              <a:chExt cx="3264" cy="1576"/>
            </a:xfrm>
          </p:grpSpPr>
          <p:sp>
            <p:nvSpPr>
              <p:cNvPr id="67601" name="Rectangle 17"/>
              <p:cNvSpPr>
                <a:spLocks noChangeArrowheads="1"/>
              </p:cNvSpPr>
              <p:nvPr/>
            </p:nvSpPr>
            <p:spPr bwMode="auto">
              <a:xfrm>
                <a:off x="0" y="480"/>
                <a:ext cx="3264" cy="15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67602" name="Picture 18" descr="v2KLambda200b.pdf                                              0005243EMacintosh HD                   B74677AA: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0" y="466"/>
                <a:ext cx="3120" cy="1502"/>
              </a:xfrm>
              <a:prstGeom prst="rect">
                <a:avLst/>
              </a:prstGeom>
              <a:noFill/>
            </p:spPr>
          </p:pic>
        </p:grpSp>
        <p:sp>
          <p:nvSpPr>
            <p:cNvPr id="67603" name="Rectangle 19"/>
            <p:cNvSpPr>
              <a:spLocks noChangeArrowheads="1"/>
            </p:cNvSpPr>
            <p:nvPr/>
          </p:nvSpPr>
          <p:spPr bwMode="auto">
            <a:xfrm>
              <a:off x="912" y="1920"/>
              <a:ext cx="17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200">
                <a:solidFill>
                  <a:srgbClr val="800080"/>
                </a:solidFill>
                <a:latin typeface="Times" charset="0"/>
              </a:endParaRPr>
            </a:p>
          </p:txBody>
        </p:sp>
      </p:grpSp>
      <p:sp>
        <p:nvSpPr>
          <p:cNvPr id="67604" name="Rectangle 20"/>
          <p:cNvSpPr>
            <a:spLocks noChangeArrowheads="1"/>
          </p:cNvSpPr>
          <p:nvPr/>
        </p:nvSpPr>
        <p:spPr bwMode="auto">
          <a:xfrm>
            <a:off x="4876800" y="3200400"/>
            <a:ext cx="228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7605" name="Group 21"/>
          <p:cNvGrpSpPr>
            <a:grpSpLocks/>
          </p:cNvGrpSpPr>
          <p:nvPr/>
        </p:nvGrpSpPr>
        <p:grpSpPr bwMode="auto">
          <a:xfrm>
            <a:off x="304800" y="2089150"/>
            <a:ext cx="4724400" cy="2819400"/>
            <a:chOff x="192" y="1316"/>
            <a:chExt cx="2976" cy="1776"/>
          </a:xfrm>
        </p:grpSpPr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>
              <a:off x="192" y="1316"/>
              <a:ext cx="2976" cy="0"/>
            </a:xfrm>
            <a:prstGeom prst="line">
              <a:avLst/>
            </a:prstGeom>
            <a:noFill/>
            <a:ln w="12700">
              <a:solidFill>
                <a:srgbClr val="C623A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>
              <a:off x="192" y="3092"/>
              <a:ext cx="2976" cy="0"/>
            </a:xfrm>
            <a:prstGeom prst="line">
              <a:avLst/>
            </a:prstGeom>
            <a:noFill/>
            <a:ln w="12700">
              <a:solidFill>
                <a:srgbClr val="C623A6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08" name="Group 24"/>
          <p:cNvGrpSpPr>
            <a:grpSpLocks/>
          </p:cNvGrpSpPr>
          <p:nvPr/>
        </p:nvGrpSpPr>
        <p:grpSpPr bwMode="auto">
          <a:xfrm>
            <a:off x="304800" y="1933575"/>
            <a:ext cx="4724400" cy="2714625"/>
            <a:chOff x="192" y="1218"/>
            <a:chExt cx="2976" cy="1710"/>
          </a:xfrm>
        </p:grpSpPr>
        <p:sp>
          <p:nvSpPr>
            <p:cNvPr id="67609" name="Line 25"/>
            <p:cNvSpPr>
              <a:spLocks noChangeShapeType="1"/>
            </p:cNvSpPr>
            <p:nvPr/>
          </p:nvSpPr>
          <p:spPr bwMode="auto">
            <a:xfrm>
              <a:off x="192" y="1218"/>
              <a:ext cx="2976" cy="0"/>
            </a:xfrm>
            <a:prstGeom prst="line">
              <a:avLst/>
            </a:prstGeom>
            <a:noFill/>
            <a:ln w="12700">
              <a:solidFill>
                <a:srgbClr val="007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0" name="Line 26"/>
            <p:cNvSpPr>
              <a:spLocks noChangeShapeType="1"/>
            </p:cNvSpPr>
            <p:nvPr/>
          </p:nvSpPr>
          <p:spPr bwMode="auto">
            <a:xfrm>
              <a:off x="192" y="2928"/>
              <a:ext cx="2976" cy="0"/>
            </a:xfrm>
            <a:prstGeom prst="line">
              <a:avLst/>
            </a:prstGeom>
            <a:noFill/>
            <a:ln w="12700">
              <a:solidFill>
                <a:srgbClr val="007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1" name="Group 27"/>
          <p:cNvGrpSpPr>
            <a:grpSpLocks/>
          </p:cNvGrpSpPr>
          <p:nvPr/>
        </p:nvGrpSpPr>
        <p:grpSpPr bwMode="auto">
          <a:xfrm>
            <a:off x="304800" y="1757363"/>
            <a:ext cx="4724400" cy="2601912"/>
            <a:chOff x="192" y="1107"/>
            <a:chExt cx="2976" cy="1639"/>
          </a:xfrm>
        </p:grpSpPr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192" y="1107"/>
              <a:ext cx="2976" cy="0"/>
            </a:xfrm>
            <a:prstGeom prst="line">
              <a:avLst/>
            </a:prstGeom>
            <a:noFill/>
            <a:ln w="12700">
              <a:solidFill>
                <a:srgbClr val="FF9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3" name="Line 29"/>
            <p:cNvSpPr>
              <a:spLocks noChangeShapeType="1"/>
            </p:cNvSpPr>
            <p:nvPr/>
          </p:nvSpPr>
          <p:spPr bwMode="auto">
            <a:xfrm>
              <a:off x="192" y="2746"/>
              <a:ext cx="2976" cy="0"/>
            </a:xfrm>
            <a:prstGeom prst="line">
              <a:avLst/>
            </a:prstGeom>
            <a:noFill/>
            <a:ln w="12700">
              <a:solidFill>
                <a:srgbClr val="FF9E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4" name="Group 30"/>
          <p:cNvGrpSpPr>
            <a:grpSpLocks/>
          </p:cNvGrpSpPr>
          <p:nvPr/>
        </p:nvGrpSpPr>
        <p:grpSpPr bwMode="auto">
          <a:xfrm>
            <a:off x="304800" y="1600200"/>
            <a:ext cx="4724400" cy="2486025"/>
            <a:chOff x="192" y="1008"/>
            <a:chExt cx="2976" cy="1566"/>
          </a:xfrm>
        </p:grpSpPr>
        <p:sp>
          <p:nvSpPr>
            <p:cNvPr id="67615" name="Line 31"/>
            <p:cNvSpPr>
              <a:spLocks noChangeShapeType="1"/>
            </p:cNvSpPr>
            <p:nvPr/>
          </p:nvSpPr>
          <p:spPr bwMode="auto">
            <a:xfrm>
              <a:off x="192" y="1008"/>
              <a:ext cx="29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>
              <a:off x="192" y="2574"/>
              <a:ext cx="297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293688" y="1431925"/>
            <a:ext cx="4735512" cy="2378075"/>
            <a:chOff x="185" y="902"/>
            <a:chExt cx="2983" cy="1498"/>
          </a:xfrm>
        </p:grpSpPr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192" y="902"/>
              <a:ext cx="2976" cy="0"/>
            </a:xfrm>
            <a:prstGeom prst="line">
              <a:avLst/>
            </a:prstGeom>
            <a:noFill/>
            <a:ln w="12700">
              <a:solidFill>
                <a:srgbClr val="0504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>
              <a:off x="185" y="2400"/>
              <a:ext cx="2976" cy="0"/>
            </a:xfrm>
            <a:prstGeom prst="line">
              <a:avLst/>
            </a:prstGeom>
            <a:noFill/>
            <a:ln w="12700">
              <a:solidFill>
                <a:srgbClr val="0504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620" name="Comment 36"/>
          <p:cNvSpPr>
            <a:spLocks noChangeArrowheads="1"/>
          </p:cNvSpPr>
          <p:nvPr/>
        </p:nvSpPr>
        <p:spPr bwMode="auto">
          <a:xfrm>
            <a:off x="762000" y="2743200"/>
            <a:ext cx="4114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Tahoma" charset="0"/>
              </a:rPr>
              <a:t>      </a:t>
            </a:r>
            <a:r>
              <a:rPr lang="en-US" sz="1600" b="1">
                <a:solidFill>
                  <a:srgbClr val="000000"/>
                </a:solidFill>
                <a:latin typeface="Tahoma" charset="0"/>
              </a:rPr>
              <a:t>p</a:t>
            </a:r>
            <a:r>
              <a:rPr lang="cs-CZ" sz="1600" b="1">
                <a:solidFill>
                  <a:srgbClr val="000000"/>
                </a:solidFill>
                <a:latin typeface="Tahoma" charset="0"/>
              </a:rPr>
              <a:t>říčná hybnost částice  p</a:t>
            </a:r>
            <a:r>
              <a:rPr lang="cs-CZ" sz="1600" b="1" baseline="-25000">
                <a:solidFill>
                  <a:srgbClr val="000000"/>
                </a:solidFill>
                <a:latin typeface="Tahoma" charset="0"/>
              </a:rPr>
              <a:t>T  </a:t>
            </a:r>
            <a:r>
              <a:rPr lang="en-US" sz="1600" b="1">
                <a:solidFill>
                  <a:srgbClr val="000000"/>
                </a:solidFill>
                <a:latin typeface="Tahoma" charset="0"/>
              </a:rPr>
              <a:t>(GeV/c)</a:t>
            </a:r>
            <a:endParaRPr lang="cs-CZ" sz="1600" b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7621" name="Comment 37"/>
          <p:cNvSpPr>
            <a:spLocks noChangeArrowheads="1"/>
          </p:cNvSpPr>
          <p:nvPr/>
        </p:nvSpPr>
        <p:spPr bwMode="auto">
          <a:xfrm>
            <a:off x="381000" y="762000"/>
            <a:ext cx="5394325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6597" y="-392046"/>
            <a:ext cx="9650413" cy="1344613"/>
          </a:xfrm>
        </p:spPr>
        <p:txBody>
          <a:bodyPr rIns="133350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Hydrodynamika</a:t>
            </a:r>
            <a:endParaRPr lang="cs-CZ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8" name="Picture 17" descr="Hirano_v2.pdf"/>
          <p:cNvPicPr>
            <a:picLocks noChangeAspect="1"/>
          </p:cNvPicPr>
          <p:nvPr/>
        </p:nvPicPr>
        <p:blipFill>
          <a:blip r:embed="rId2"/>
          <a:srcRect l="3750" r="1250"/>
          <a:stretch>
            <a:fillRect/>
          </a:stretch>
        </p:blipFill>
        <p:spPr>
          <a:xfrm>
            <a:off x="4516446" y="1265111"/>
            <a:ext cx="4515017" cy="3218688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pic>
        <p:nvPicPr>
          <p:cNvPr id="19" name="Picture 18" descr="fosurfet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6" y="1256729"/>
            <a:ext cx="4023360" cy="322707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218179" y="4483799"/>
            <a:ext cx="40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Poloha ploch vymrzání pro centrální </a:t>
            </a:r>
          </a:p>
          <a:p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srážky Au-Au collisions.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8983" y="4483799"/>
            <a:ext cx="4515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Závislost eliptického toku nabitých částic produkovaných ve srážkách Pb-Pb  při energii √s</a:t>
            </a:r>
            <a:r>
              <a:rPr lang="cs-CZ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2.76 TeV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727" y="5445983"/>
            <a:ext cx="8954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Rychlý pokles počáteční prostorové anizotropie způsobený přerozptylem částic a tvrdostí stavové rovnice (K=ρdp/dρ|</a:t>
            </a:r>
            <a:r>
              <a:rPr lang="cs-CZ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s=const.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jaderné hmoty vede k “samozhášení” eliptického toku:  </a:t>
            </a: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 se eliptický tok nevytvoří brzy po srážce, tj. v době kdy  má systém ještě počáteční prostorovou deformaci, pak později již nevznikne (v</a:t>
            </a:r>
            <a:r>
              <a:rPr lang="cs-CZ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=0) !</a:t>
            </a:r>
            <a:endParaRPr lang="cs-CZ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4154" y="851337"/>
            <a:ext cx="3448883" cy="307777"/>
          </a:xfrm>
          <a:prstGeom prst="rect">
            <a:avLst/>
          </a:prstGeom>
          <a:solidFill>
            <a:srgbClr val="FFFF00"/>
          </a:solidFill>
          <a:effectLst>
            <a:glow rad="25400">
              <a:srgbClr val="FFFF00">
                <a:alpha val="0"/>
              </a:srgb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Hirano 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arXiv:1012.3955 [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nucl-th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381594" y="790961"/>
            <a:ext cx="4365020" cy="4560275"/>
            <a:chOff x="790" y="2448"/>
            <a:chExt cx="1699" cy="1775"/>
          </a:xfrm>
          <a:effectLst>
            <a:glow rad="101600">
              <a:schemeClr val="accent2">
                <a:alpha val="75000"/>
              </a:schemeClr>
            </a:glow>
          </a:effectLst>
        </p:grpSpPr>
        <p:pic>
          <p:nvPicPr>
            <p:cNvPr id="10" name="Picture 6" descr="C:\Users\Fabrice\Talk\Wigner\InitialStateb5fm.bm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0" y="2448"/>
              <a:ext cx="1699" cy="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7"/>
            <p:cNvSpPr>
              <a:spLocks noChangeAspect="1" noChangeArrowheads="1"/>
            </p:cNvSpPr>
            <p:nvPr/>
          </p:nvSpPr>
          <p:spPr bwMode="auto">
            <a:xfrm>
              <a:off x="931" y="2806"/>
              <a:ext cx="1006" cy="100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Symbol" charset="2"/>
                </a:rPr>
                <a:t> </a:t>
              </a:r>
            </a:p>
          </p:txBody>
        </p:sp>
        <p:sp>
          <p:nvSpPr>
            <p:cNvPr id="12" name="Oval 8"/>
            <p:cNvSpPr>
              <a:spLocks noChangeAspect="1" noChangeArrowheads="1"/>
            </p:cNvSpPr>
            <p:nvPr/>
          </p:nvSpPr>
          <p:spPr bwMode="auto">
            <a:xfrm>
              <a:off x="1289" y="2784"/>
              <a:ext cx="1006" cy="1008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Symbol" charset="2"/>
                </a:rPr>
                <a:t> 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632" y="2716"/>
              <a:ext cx="748" cy="590"/>
              <a:chOff x="864" y="1900"/>
              <a:chExt cx="748" cy="590"/>
            </a:xfrm>
          </p:grpSpPr>
          <p:sp>
            <p:nvSpPr>
              <p:cNvPr id="39" name="Line 10"/>
              <p:cNvSpPr>
                <a:spLocks noChangeShapeType="1"/>
              </p:cNvSpPr>
              <p:nvPr/>
            </p:nvSpPr>
            <p:spPr bwMode="auto">
              <a:xfrm>
                <a:off x="1180" y="249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 flipV="1">
                <a:off x="1152" y="2304"/>
                <a:ext cx="432" cy="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Line 12"/>
              <p:cNvSpPr>
                <a:spLocks noChangeShapeType="1"/>
              </p:cNvSpPr>
              <p:nvPr/>
            </p:nvSpPr>
            <p:spPr bwMode="auto">
              <a:xfrm flipV="1">
                <a:off x="1104" y="2160"/>
                <a:ext cx="336" cy="1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 flipV="1">
                <a:off x="1056" y="2044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 flipV="1">
                <a:off x="967" y="193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 flipV="1">
                <a:off x="864" y="190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 flipH="1">
              <a:off x="885" y="2715"/>
              <a:ext cx="748" cy="590"/>
              <a:chOff x="864" y="1900"/>
              <a:chExt cx="748" cy="590"/>
            </a:xfrm>
          </p:grpSpPr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>
                <a:off x="1180" y="249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 flipV="1">
                <a:off x="1152" y="2304"/>
                <a:ext cx="432" cy="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 flipV="1">
                <a:off x="1104" y="2160"/>
                <a:ext cx="336" cy="1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 flipV="1">
                <a:off x="1056" y="2006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Line 21"/>
              <p:cNvSpPr>
                <a:spLocks noChangeShapeType="1"/>
              </p:cNvSpPr>
              <p:nvPr/>
            </p:nvSpPr>
            <p:spPr bwMode="auto">
              <a:xfrm flipV="1">
                <a:off x="967" y="193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Line 22"/>
              <p:cNvSpPr>
                <a:spLocks noChangeShapeType="1"/>
              </p:cNvSpPr>
              <p:nvPr/>
            </p:nvSpPr>
            <p:spPr bwMode="auto">
              <a:xfrm flipV="1">
                <a:off x="864" y="190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 flipV="1">
              <a:off x="1632" y="3312"/>
              <a:ext cx="748" cy="590"/>
              <a:chOff x="864" y="1900"/>
              <a:chExt cx="748" cy="590"/>
            </a:xfrm>
          </p:grpSpPr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1180" y="249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 flipV="1">
                <a:off x="1152" y="2304"/>
                <a:ext cx="432" cy="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 flipV="1">
                <a:off x="1104" y="2160"/>
                <a:ext cx="336" cy="1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 flipV="1">
                <a:off x="1056" y="2044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 flipV="1">
                <a:off x="967" y="193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 flipV="1">
                <a:off x="864" y="190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 flipH="1" flipV="1">
              <a:off x="885" y="3312"/>
              <a:ext cx="748" cy="590"/>
              <a:chOff x="864" y="1900"/>
              <a:chExt cx="748" cy="590"/>
            </a:xfrm>
          </p:grpSpPr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>
                <a:off x="1180" y="249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Line 32"/>
              <p:cNvSpPr>
                <a:spLocks noChangeShapeType="1"/>
              </p:cNvSpPr>
              <p:nvPr/>
            </p:nvSpPr>
            <p:spPr bwMode="auto">
              <a:xfrm flipV="1">
                <a:off x="1152" y="2304"/>
                <a:ext cx="432" cy="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Line 33"/>
              <p:cNvSpPr>
                <a:spLocks noChangeShapeType="1"/>
              </p:cNvSpPr>
              <p:nvPr/>
            </p:nvSpPr>
            <p:spPr bwMode="auto">
              <a:xfrm flipV="1">
                <a:off x="1104" y="2160"/>
                <a:ext cx="336" cy="1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Line 34"/>
              <p:cNvSpPr>
                <a:spLocks noChangeShapeType="1"/>
              </p:cNvSpPr>
              <p:nvPr/>
            </p:nvSpPr>
            <p:spPr bwMode="auto">
              <a:xfrm flipV="1">
                <a:off x="1056" y="2044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Line 35"/>
              <p:cNvSpPr>
                <a:spLocks noChangeShapeType="1"/>
              </p:cNvSpPr>
              <p:nvPr/>
            </p:nvSpPr>
            <p:spPr bwMode="auto">
              <a:xfrm flipV="1">
                <a:off x="967" y="193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Line 36"/>
              <p:cNvSpPr>
                <a:spLocks noChangeShapeType="1"/>
              </p:cNvSpPr>
              <p:nvPr/>
            </p:nvSpPr>
            <p:spPr bwMode="auto">
              <a:xfrm flipV="1">
                <a:off x="864" y="190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1028"/>
          <p:cNvSpPr>
            <a:spLocks noChangeArrowheads="1"/>
          </p:cNvSpPr>
          <p:nvPr/>
        </p:nvSpPr>
        <p:spPr bwMode="auto">
          <a:xfrm>
            <a:off x="4419600" y="304800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509" name="Rectangle 1141"/>
          <p:cNvSpPr>
            <a:spLocks noChangeArrowheads="1"/>
          </p:cNvSpPr>
          <p:nvPr/>
        </p:nvSpPr>
        <p:spPr bwMode="auto">
          <a:xfrm>
            <a:off x="0" y="381000"/>
            <a:ext cx="92964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/>
            <a:r>
              <a:rPr lang="cs-CZ" sz="2800" b="1" i="1" dirty="0">
                <a:solidFill>
                  <a:srgbClr val="EC0E0E"/>
                </a:solidFill>
                <a:latin typeface="+mj-lt"/>
              </a:rPr>
              <a:t>Souhlas experimentálních dat s </a:t>
            </a:r>
            <a:r>
              <a:rPr lang="cs-CZ" sz="2800" b="1" i="1" dirty="0" smtClean="0">
                <a:solidFill>
                  <a:srgbClr val="EC0E0E"/>
                </a:solidFill>
                <a:latin typeface="+mj-lt"/>
              </a:rPr>
              <a:t>hydrodynamickými výpočty 	je </a:t>
            </a:r>
            <a:r>
              <a:rPr lang="cs-CZ" sz="2800" b="1" i="1" dirty="0">
                <a:solidFill>
                  <a:srgbClr val="EC0E0E"/>
                </a:solidFill>
                <a:latin typeface="+mj-lt"/>
              </a:rPr>
              <a:t>nejsilnějším argumentem ve prospěch</a:t>
            </a:r>
            <a:r>
              <a:rPr lang="cs-CZ" sz="2800" b="1" i="1" dirty="0" smtClean="0">
                <a:solidFill>
                  <a:srgbClr val="EC0E0E"/>
                </a:solidFill>
                <a:latin typeface="+mj-lt"/>
              </a:rPr>
              <a:t> </a:t>
            </a:r>
          </a:p>
          <a:p>
            <a:pPr algn="ctr"/>
            <a:r>
              <a:rPr lang="cs-CZ" sz="2800" b="1" i="1" dirty="0" smtClean="0">
                <a:solidFill>
                  <a:srgbClr val="EC0E0E"/>
                </a:solidFill>
                <a:latin typeface="+mj-lt"/>
              </a:rPr>
              <a:t>kvark</a:t>
            </a:r>
            <a:r>
              <a:rPr lang="cs-CZ" sz="2800" b="1" i="1" dirty="0">
                <a:solidFill>
                  <a:srgbClr val="EC0E0E"/>
                </a:solidFill>
                <a:latin typeface="+mj-lt"/>
              </a:rPr>
              <a:t>-gluonové kapaliny</a:t>
            </a:r>
            <a:endParaRPr lang="en-US" sz="2800" b="1" i="1" dirty="0">
              <a:solidFill>
                <a:srgbClr val="EC0E0E"/>
              </a:solidFill>
              <a:latin typeface="+mj-lt"/>
            </a:endParaRPr>
          </a:p>
        </p:txBody>
      </p:sp>
      <p:pic>
        <p:nvPicPr>
          <p:cNvPr id="59511" name="Picture 1143" descr="hydro_v2_massd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71835" r="3630"/>
          <a:stretch>
            <a:fillRect/>
          </a:stretch>
        </p:blipFill>
        <p:spPr>
          <a:xfrm>
            <a:off x="990600" y="4179888"/>
            <a:ext cx="6965950" cy="2678112"/>
          </a:xfrm>
          <a:noFill/>
          <a:ln/>
        </p:spPr>
      </p:pic>
      <p:pic>
        <p:nvPicPr>
          <p:cNvPr id="59515" name="Picture 1147" descr="C:\Users\Fabrice\Hbt\StarMeetings\TimeScale\PerifHydroEvol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819467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erial view"/>
          <p:cNvPicPr>
            <a:picLocks noChangeAspect="1" noChangeArrowheads="1"/>
          </p:cNvPicPr>
          <p:nvPr/>
        </p:nvPicPr>
        <p:blipFill>
          <a:blip r:embed="rId3"/>
          <a:srcRect l="3189" t="8158" r="2126" b="2632"/>
          <a:stretch>
            <a:fillRect/>
          </a:stretch>
        </p:blipFill>
        <p:spPr bwMode="auto">
          <a:xfrm>
            <a:off x="1024135" y="1079317"/>
            <a:ext cx="7375921" cy="561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332888" y="-87429"/>
            <a:ext cx="9792958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Velký srážek hadronů (LHC) </a:t>
            </a:r>
            <a:b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jeho detektory</a:t>
            </a:r>
            <a:endParaRPr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8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665E0351-4EC5-2F40-A35D-C703E62B6DE4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43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5" y="175574"/>
            <a:ext cx="8410448" cy="6165088"/>
          </a:xfrm>
          <a:prstGeom prst="rect">
            <a:avLst/>
          </a:prstGeom>
        </p:spPr>
      </p:pic>
      <p:pic>
        <p:nvPicPr>
          <p:cNvPr id="3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4" y="101593"/>
            <a:ext cx="1002030" cy="100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1143" y="6340662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16x16x26 m</a:t>
            </a:r>
            <a:r>
              <a:rPr lang="en-US" baseline="30000" dirty="0" smtClean="0"/>
              <a:t>3</a:t>
            </a:r>
            <a:r>
              <a:rPr lang="en-US" dirty="0" smtClean="0"/>
              <a:t>,celková váha≈10 000t, 18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detektorů</a:t>
            </a:r>
            <a:r>
              <a:rPr lang="en-US" dirty="0" smtClean="0"/>
              <a:t>	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" y="10683"/>
            <a:ext cx="9098026" cy="636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4" y="282044"/>
            <a:ext cx="8875776" cy="6391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4" y="282044"/>
            <a:ext cx="998220" cy="99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lum bright="-26000" contrast="41000"/>
            <a:alphaModFix amt="82000"/>
          </a:blip>
          <a:srcRect/>
          <a:stretch>
            <a:fillRect/>
          </a:stretch>
        </p:blipFill>
        <p:spPr bwMode="auto">
          <a:xfrm>
            <a:off x="1095446" y="771525"/>
            <a:ext cx="7527036" cy="58282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152400">
              <a:schemeClr val="accent2">
                <a:alpha val="75000"/>
              </a:schemeClr>
            </a:glow>
          </a:effectLst>
        </p:spPr>
      </p:pic>
      <p:sp>
        <p:nvSpPr>
          <p:cNvPr id="368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-291973"/>
            <a:ext cx="9365070" cy="11430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fr-CH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ahoma" charset="0"/>
                <a:cs typeface="Tahoma" charset="0"/>
              </a:rPr>
              <a:t>Soustava urychlovačů v CERN</a:t>
            </a:r>
            <a:endParaRPr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Tahoma" charset="0"/>
              <a:cs typeface="Tahoma" charset="0"/>
            </a:endParaRPr>
          </a:p>
        </p:txBody>
      </p:sp>
      <p:sp>
        <p:nvSpPr>
          <p:cNvPr id="29700" name="Rectangle 17"/>
          <p:cNvSpPr txBox="1">
            <a:spLocks noChangeArrowheads="1"/>
          </p:cNvSpPr>
          <p:nvPr/>
        </p:nvSpPr>
        <p:spPr bwMode="auto">
          <a:xfrm>
            <a:off x="304800" y="6465888"/>
            <a:ext cx="2133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B47E76B2-B163-0A4D-B81C-494EE6F9AADF}" type="slidenum">
              <a:rPr lang="en-US" sz="1200">
                <a:solidFill>
                  <a:srgbClr val="000000"/>
                </a:solidFill>
                <a:latin typeface="Verdana" charset="0"/>
              </a:rPr>
              <a:pPr/>
              <a:t>47</a:t>
            </a:fld>
            <a:endParaRPr lang="en-US" sz="120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2400" y="5379461"/>
            <a:ext cx="8839200" cy="868939"/>
            <a:chOff x="304800" y="3962400"/>
            <a:chExt cx="8839200" cy="868939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304800" y="3962400"/>
              <a:ext cx="8839200" cy="868939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49019"/>
              </a:srgbClr>
            </a:solidFill>
            <a:ln w="25400">
              <a:solidFill>
                <a:srgbClr val="00009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>
                <a:latin typeface="Calibri" charset="0"/>
              </a:endParaRPr>
            </a:p>
          </p:txBody>
        </p:sp>
        <p:graphicFrame>
          <p:nvGraphicFramePr>
            <p:cNvPr id="19" name="Object 2"/>
            <p:cNvGraphicFramePr>
              <a:graphicFrameLocks noChangeAspect="1"/>
            </p:cNvGraphicFramePr>
            <p:nvPr/>
          </p:nvGraphicFramePr>
          <p:xfrm>
            <a:off x="434975" y="4006850"/>
            <a:ext cx="8632825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4" name="Equation" r:id="rId3" imgW="5029200" imgH="469900" progId="Equation.3">
                    <p:embed/>
                  </p:oleObj>
                </mc:Choice>
                <mc:Fallback>
                  <p:oleObj name="Equation" r:id="rId3" imgW="5029200" imgH="4699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975" y="4006850"/>
                          <a:ext cx="8632825" cy="746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 Box 68"/>
          <p:cNvSpPr txBox="1">
            <a:spLocks noChangeArrowheads="1"/>
          </p:cNvSpPr>
          <p:nvPr/>
        </p:nvSpPr>
        <p:spPr bwMode="auto">
          <a:xfrm>
            <a:off x="990600" y="304800"/>
            <a:ext cx="68875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4000" b="1" i="1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Hagedornova limitní teplota T</a:t>
            </a:r>
            <a:r>
              <a:rPr lang="cs-CZ" sz="4000" b="1" i="1" baseline="-25000" dirty="0" smtClean="0">
                <a:solidFill>
                  <a:srgbClr val="EC0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endParaRPr lang="cs-CZ" sz="4000" b="1" i="1" dirty="0">
              <a:solidFill>
                <a:srgbClr val="EC0E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38200" y="2788661"/>
            <a:ext cx="7489904" cy="2469139"/>
            <a:chOff x="838200" y="1874261"/>
            <a:chExt cx="7489904" cy="2469139"/>
          </a:xfrm>
        </p:grpSpPr>
        <p:grpSp>
          <p:nvGrpSpPr>
            <p:cNvPr id="22" name="Group 21"/>
            <p:cNvGrpSpPr/>
            <p:nvPr/>
          </p:nvGrpSpPr>
          <p:grpSpPr>
            <a:xfrm>
              <a:off x="838200" y="1874261"/>
              <a:ext cx="4894132" cy="2469139"/>
              <a:chOff x="838200" y="838200"/>
              <a:chExt cx="4894132" cy="246913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838200" y="838200"/>
                <a:ext cx="4894132" cy="868939"/>
                <a:chOff x="1676400" y="5181600"/>
                <a:chExt cx="4894132" cy="868939"/>
              </a:xfrm>
            </p:grpSpPr>
            <p:sp>
              <p:nvSpPr>
                <p:cNvPr id="7" name="AutoShape 8"/>
                <p:cNvSpPr>
                  <a:spLocks noChangeArrowheads="1"/>
                </p:cNvSpPr>
                <p:nvPr/>
              </p:nvSpPr>
              <p:spPr bwMode="auto">
                <a:xfrm>
                  <a:off x="1676400" y="5181600"/>
                  <a:ext cx="4894132" cy="8689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>
                    <a:alpha val="49019"/>
                  </a:srgbClr>
                </a:solidFill>
                <a:ln w="25400">
                  <a:solidFill>
                    <a:srgbClr val="00009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Calibri" charset="0"/>
                  </a:endParaRPr>
                </a:p>
              </p:txBody>
            </p:sp>
            <p:graphicFrame>
              <p:nvGraphicFramePr>
                <p:cNvPr id="8" name="Object 2"/>
                <p:cNvGraphicFramePr>
                  <a:graphicFrameLocks noChangeAspect="1"/>
                </p:cNvGraphicFramePr>
                <p:nvPr/>
              </p:nvGraphicFramePr>
              <p:xfrm>
                <a:off x="1893888" y="5245100"/>
                <a:ext cx="4381500" cy="7064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25" name="Equation" r:id="rId5" imgW="2552700" imgH="444500" progId="Equation.3">
                        <p:embed/>
                      </p:oleObj>
                    </mc:Choice>
                    <mc:Fallback>
                      <p:oleObj name="Equation" r:id="rId5" imgW="2552700" imgH="444500" progId="Equation.3">
                        <p:embed/>
                        <p:pic>
                          <p:nvPicPr>
                            <p:cNvPr id="0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888" y="5245100"/>
                              <a:ext cx="4381500" cy="70643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99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2" name="Group 11"/>
              <p:cNvGrpSpPr/>
              <p:nvPr/>
            </p:nvGrpSpPr>
            <p:grpSpPr>
              <a:xfrm>
                <a:off x="838200" y="1752600"/>
                <a:ext cx="3886200" cy="868939"/>
                <a:chOff x="685800" y="3429000"/>
                <a:chExt cx="3886200" cy="868939"/>
              </a:xfrm>
            </p:grpSpPr>
            <p:sp>
              <p:nvSpPr>
                <p:cNvPr id="10" name="AutoShape 8"/>
                <p:cNvSpPr>
                  <a:spLocks noChangeArrowheads="1"/>
                </p:cNvSpPr>
                <p:nvPr/>
              </p:nvSpPr>
              <p:spPr bwMode="auto">
                <a:xfrm>
                  <a:off x="685800" y="3429000"/>
                  <a:ext cx="3886200" cy="8689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>
                    <a:alpha val="49019"/>
                  </a:srgbClr>
                </a:solidFill>
                <a:ln w="25400">
                  <a:solidFill>
                    <a:srgbClr val="00009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Calibri" charset="0"/>
                  </a:endParaRPr>
                </a:p>
              </p:txBody>
            </p:sp>
            <p:graphicFrame>
              <p:nvGraphicFramePr>
                <p:cNvPr id="11" name="Object 2"/>
                <p:cNvGraphicFramePr>
                  <a:graphicFrameLocks noChangeAspect="1"/>
                </p:cNvGraphicFramePr>
                <p:nvPr/>
              </p:nvGraphicFramePr>
              <p:xfrm>
                <a:off x="920749" y="3524250"/>
                <a:ext cx="3422651" cy="6667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26" name="Equation" r:id="rId7" imgW="1993900" imgH="419100" progId="Equation.3">
                        <p:embed/>
                      </p:oleObj>
                    </mc:Choice>
                    <mc:Fallback>
                      <p:oleObj name="Equation" r:id="rId7" imgW="1993900" imgH="419100" progId="Equation.3">
                        <p:embed/>
                        <p:pic>
                          <p:nvPicPr>
                            <p:cNvPr id="0" name="Picture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20749" y="3524250"/>
                              <a:ext cx="3422651" cy="6667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99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6" name="Group 15"/>
              <p:cNvGrpSpPr/>
              <p:nvPr/>
            </p:nvGrpSpPr>
            <p:grpSpPr>
              <a:xfrm>
                <a:off x="838200" y="2667000"/>
                <a:ext cx="2057400" cy="640339"/>
                <a:chOff x="1143000" y="4191000"/>
                <a:chExt cx="2057400" cy="640339"/>
              </a:xfrm>
            </p:grpSpPr>
            <p:sp>
              <p:nvSpPr>
                <p:cNvPr id="14" name="AutoShape 8"/>
                <p:cNvSpPr>
                  <a:spLocks noChangeArrowheads="1"/>
                </p:cNvSpPr>
                <p:nvPr/>
              </p:nvSpPr>
              <p:spPr bwMode="auto">
                <a:xfrm>
                  <a:off x="1143000" y="4191000"/>
                  <a:ext cx="2057400" cy="64033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>
                    <a:alpha val="49019"/>
                  </a:srgbClr>
                </a:solidFill>
                <a:ln w="25400">
                  <a:solidFill>
                    <a:srgbClr val="00009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200">
                    <a:latin typeface="Calibri" charset="0"/>
                  </a:endParaRPr>
                </a:p>
              </p:txBody>
            </p:sp>
            <p:graphicFrame>
              <p:nvGraphicFramePr>
                <p:cNvPr id="15" name="Object 2"/>
                <p:cNvGraphicFramePr>
                  <a:graphicFrameLocks noChangeAspect="1"/>
                </p:cNvGraphicFramePr>
                <p:nvPr/>
              </p:nvGraphicFramePr>
              <p:xfrm>
                <a:off x="1282700" y="4343400"/>
                <a:ext cx="1765300" cy="3429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2827" name="Equation" r:id="rId9" imgW="1028700" imgH="215900" progId="Equation.3">
                        <p:embed/>
                      </p:oleObj>
                    </mc:Choice>
                    <mc:Fallback>
                      <p:oleObj name="Equation" r:id="rId9" imgW="1028700" imgH="215900" progId="Equation.3">
                        <p:embed/>
                        <p:pic>
                          <p:nvPicPr>
                            <p:cNvPr id="0" name="Picture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82700" y="4343400"/>
                              <a:ext cx="1765300" cy="3429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99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23" name="TextBox 22"/>
            <p:cNvSpPr txBox="1"/>
            <p:nvPr/>
          </p:nvSpPr>
          <p:spPr>
            <a:xfrm>
              <a:off x="2971800" y="3760821"/>
              <a:ext cx="5356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Experimentálně potvrzeno pro </a:t>
              </a:r>
              <a:r>
                <a:rPr lang="cs-CZ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≤ </a:t>
              </a:r>
              <a:r>
                <a:rPr lang="cs-CZ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GeV</a:t>
              </a:r>
              <a:endPara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114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Statistický bootstrap: Hadron se skládá z hadronů. 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Hagedornův model: </a:t>
            </a:r>
            <a:r>
              <a:rPr lang="cs-CZ" b="1" i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Hadronový plyn</a:t>
            </a:r>
            <a:r>
              <a:rPr lang="cs-CZ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při nenulových teplotách je </a:t>
            </a:r>
            <a:r>
              <a:rPr lang="cs-CZ" b="1" i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směs ideálních relativistických plynů</a:t>
            </a:r>
            <a:r>
              <a:rPr lang="cs-CZ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Každá komponenta přispívá vahou ρ(m)</a:t>
            </a:r>
            <a:r>
              <a:rPr lang="cs-CZ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6248400"/>
            <a:ext cx="678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 teplotách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&gt;m</a:t>
            </a:r>
            <a:r>
              <a:rPr lang="cs-CZ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nemůže hadronový plyn existovat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08" name="Picture 1044"/>
          <p:cNvPicPr>
            <a:picLocks noChangeArrowheads="1"/>
          </p:cNvPicPr>
          <p:nvPr/>
        </p:nvPicPr>
        <p:blipFill>
          <a:blip r:embed="rId3"/>
          <a:srcRect b="-7784"/>
          <a:stretch>
            <a:fillRect/>
          </a:stretch>
        </p:blipFill>
        <p:spPr bwMode="auto">
          <a:xfrm>
            <a:off x="5773738" y="3714750"/>
            <a:ext cx="321786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309" name="Picture 104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3738" y="1949450"/>
            <a:ext cx="321786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/>
          <p:nvPr/>
        </p:nvGrpSpPr>
        <p:grpSpPr>
          <a:xfrm>
            <a:off x="5621338" y="1066801"/>
            <a:ext cx="3359150" cy="4284662"/>
            <a:chOff x="5621338" y="1066801"/>
            <a:chExt cx="3359150" cy="4284662"/>
          </a:xfrm>
        </p:grpSpPr>
        <p:pic>
          <p:nvPicPr>
            <p:cNvPr id="25612" name="Picture 1047"/>
            <p:cNvPicPr>
              <a:picLocks noChangeAspect="1" noChangeArrowheads="1"/>
            </p:cNvPicPr>
            <p:nvPr/>
          </p:nvPicPr>
          <p:blipFill>
            <a:blip r:embed="rId5"/>
            <a:srcRect l="6949" t="7875" r="18066" b="30785"/>
            <a:stretch>
              <a:fillRect/>
            </a:stretch>
          </p:blipFill>
          <p:spPr bwMode="auto">
            <a:xfrm>
              <a:off x="5621338" y="1909763"/>
              <a:ext cx="3359150" cy="317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5602" name="Object 2"/>
            <p:cNvGraphicFramePr>
              <a:graphicFrameLocks noChangeAspect="1"/>
            </p:cNvGraphicFramePr>
            <p:nvPr/>
          </p:nvGraphicFramePr>
          <p:xfrm>
            <a:off x="6019800" y="1066801"/>
            <a:ext cx="2938462" cy="903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486" name="Equation" r:id="rId6" imgW="1803400" imgH="571500" progId="Equation.3">
                    <p:embed/>
                  </p:oleObj>
                </mc:Choice>
                <mc:Fallback>
                  <p:oleObj name="Equation" r:id="rId6" imgW="1803400" imgH="5715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9800" y="1066801"/>
                          <a:ext cx="2938462" cy="903288"/>
                        </a:xfrm>
                        <a:prstGeom prst="rect">
                          <a:avLst/>
                        </a:prstGeom>
                        <a:solidFill>
                          <a:schemeClr val="hlink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8313" name="Comment 1049"/>
            <p:cNvSpPr>
              <a:spLocks noChangeArrowheads="1"/>
            </p:cNvSpPr>
            <p:nvPr/>
          </p:nvSpPr>
          <p:spPr bwMode="auto">
            <a:xfrm>
              <a:off x="5791200" y="5097463"/>
              <a:ext cx="3106737" cy="254000"/>
            </a:xfrm>
            <a:prstGeom prst="rect">
              <a:avLst/>
            </a:prstGeom>
            <a:solidFill>
              <a:srgbClr val="FCFF9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000" b="1">
                  <a:solidFill>
                    <a:srgbClr val="000000"/>
                  </a:solidFill>
                </a:rPr>
                <a:t>S. Bethke Nucl.Phys.Proc.Suppl.135:345-352,2004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3" name="Group 1026"/>
          <p:cNvGrpSpPr>
            <a:grpSpLocks/>
          </p:cNvGrpSpPr>
          <p:nvPr/>
        </p:nvGrpSpPr>
        <p:grpSpPr bwMode="auto">
          <a:xfrm>
            <a:off x="381000" y="1219200"/>
            <a:ext cx="5416550" cy="3130550"/>
            <a:chOff x="0" y="192"/>
            <a:chExt cx="3412" cy="2020"/>
          </a:xfrm>
        </p:grpSpPr>
        <p:pic>
          <p:nvPicPr>
            <p:cNvPr id="25614" name="Picture 1027" descr="C:\Documents and Settings\michal\Plocha\physics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92"/>
              <a:ext cx="490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028"/>
            <p:cNvSpPr txBox="1">
              <a:spLocks noChangeArrowheads="1"/>
            </p:cNvSpPr>
            <p:nvPr/>
          </p:nvSpPr>
          <p:spPr bwMode="auto">
            <a:xfrm>
              <a:off x="0" y="624"/>
              <a:ext cx="340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i="1" dirty="0" smtClean="0"/>
                <a:t>”</a:t>
              </a:r>
              <a:r>
                <a:rPr lang="en-US" sz="1800" b="1" i="1" dirty="0" err="1" smtClean="0"/>
                <a:t>za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objev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asyptoticlé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svobody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teorie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silných</a:t>
              </a:r>
              <a:r>
                <a:rPr lang="en-US" sz="1800" b="1" i="1" dirty="0" smtClean="0"/>
                <a:t> </a:t>
              </a:r>
              <a:r>
                <a:rPr lang="en-US" sz="1800" b="1" i="1" dirty="0" err="1" smtClean="0"/>
                <a:t>interakcí</a:t>
              </a:r>
              <a:r>
                <a:rPr lang="en-US" sz="1800" b="1" i="1" dirty="0" smtClean="0"/>
                <a:t> " </a:t>
              </a:r>
              <a:endParaRPr lang="en-US" sz="1800" b="1" i="1" dirty="0"/>
            </a:p>
          </p:txBody>
        </p:sp>
        <p:grpSp>
          <p:nvGrpSpPr>
            <p:cNvPr id="4" name="Group 1029"/>
            <p:cNvGrpSpPr>
              <a:grpSpLocks/>
            </p:cNvGrpSpPr>
            <p:nvPr/>
          </p:nvGrpSpPr>
          <p:grpSpPr bwMode="auto">
            <a:xfrm>
              <a:off x="240" y="290"/>
              <a:ext cx="3172" cy="1922"/>
              <a:chOff x="240" y="290"/>
              <a:chExt cx="3172" cy="1922"/>
            </a:xfrm>
          </p:grpSpPr>
          <p:grpSp>
            <p:nvGrpSpPr>
              <p:cNvPr id="5" name="Group 1030"/>
              <p:cNvGrpSpPr>
                <a:grpSpLocks/>
              </p:cNvGrpSpPr>
              <p:nvPr/>
            </p:nvGrpSpPr>
            <p:grpSpPr bwMode="auto">
              <a:xfrm>
                <a:off x="240" y="1056"/>
                <a:ext cx="2928" cy="1156"/>
                <a:chOff x="1488" y="1632"/>
                <a:chExt cx="2928" cy="1156"/>
              </a:xfrm>
            </p:grpSpPr>
            <p:pic>
              <p:nvPicPr>
                <p:cNvPr id="25619" name="Picture 1031" descr="David J. Gross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488" y="1632"/>
                  <a:ext cx="720" cy="10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620" name="Picture 1032" descr="H. David Politzer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520" y="1632"/>
                  <a:ext cx="720" cy="10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621" name="Picture 1033" descr="Frank Wilczek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3538" y="1632"/>
                  <a:ext cx="720" cy="10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622" name="Rectangle 1034"/>
                <p:cNvSpPr>
                  <a:spLocks noChangeArrowheads="1"/>
                </p:cNvSpPr>
                <p:nvPr/>
              </p:nvSpPr>
              <p:spPr bwMode="auto">
                <a:xfrm>
                  <a:off x="1488" y="2611"/>
                  <a:ext cx="816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200" b="1"/>
                    <a:t>David J. Gross</a:t>
                  </a:r>
                  <a:r>
                    <a:rPr lang="en-US" sz="1200"/>
                    <a:t> </a:t>
                  </a:r>
                </a:p>
              </p:txBody>
            </p:sp>
            <p:sp>
              <p:nvSpPr>
                <p:cNvPr id="25623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448" y="2611"/>
                  <a:ext cx="1008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200" b="1"/>
                    <a:t>H. David Politzer</a:t>
                  </a:r>
                  <a:r>
                    <a:rPr lang="en-US" sz="1200"/>
                    <a:t> </a:t>
                  </a:r>
                </a:p>
              </p:txBody>
            </p:sp>
            <p:sp>
              <p:nvSpPr>
                <p:cNvPr id="25624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552" y="2611"/>
                  <a:ext cx="864" cy="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200" b="1"/>
                    <a:t>Frank Wilczek</a:t>
                  </a:r>
                  <a:r>
                    <a:rPr lang="en-US" sz="1200"/>
                    <a:t> </a:t>
                  </a:r>
                </a:p>
              </p:txBody>
            </p:sp>
          </p:grpSp>
          <p:sp>
            <p:nvSpPr>
              <p:cNvPr id="25618" name="Text Box 1037"/>
              <p:cNvSpPr txBox="1">
                <a:spLocks noChangeArrowheads="1"/>
              </p:cNvSpPr>
              <p:nvPr/>
            </p:nvSpPr>
            <p:spPr bwMode="auto">
              <a:xfrm>
                <a:off x="384" y="290"/>
                <a:ext cx="3028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400" b="1" i="1" dirty="0" err="1" smtClean="0"/>
                  <a:t>Nobelova</a:t>
                </a:r>
                <a:r>
                  <a:rPr lang="en-US" sz="2400" b="1" i="1" dirty="0" smtClean="0"/>
                  <a:t> </a:t>
                </a:r>
                <a:r>
                  <a:rPr lang="en-US" sz="2400" b="1" i="1" dirty="0" err="1" smtClean="0"/>
                  <a:t>cena</a:t>
                </a:r>
                <a:r>
                  <a:rPr lang="en-US" sz="2400" b="1" i="1" dirty="0" smtClean="0"/>
                  <a:t> </a:t>
                </a:r>
                <a:r>
                  <a:rPr lang="en-US" sz="2400" b="1" i="1" dirty="0" err="1" smtClean="0"/>
                  <a:t>za</a:t>
                </a:r>
                <a:r>
                  <a:rPr lang="en-US" sz="2400" b="1" i="1" dirty="0" smtClean="0"/>
                  <a:t> </a:t>
                </a:r>
                <a:r>
                  <a:rPr lang="en-US" sz="2400" b="1" i="1" dirty="0" err="1" smtClean="0"/>
                  <a:t>fyziku</a:t>
                </a:r>
                <a:r>
                  <a:rPr lang="en-US" sz="2400" b="1" i="1" dirty="0" smtClean="0"/>
                  <a:t> </a:t>
                </a:r>
                <a:r>
                  <a:rPr lang="en-US" sz="2400" b="1" i="1" dirty="0" err="1" smtClean="0"/>
                  <a:t>v</a:t>
                </a:r>
                <a:r>
                  <a:rPr lang="en-US" sz="2400" b="1" i="1" dirty="0" smtClean="0"/>
                  <a:t> roce2004</a:t>
                </a:r>
                <a:endParaRPr lang="en-US" sz="2400" i="1" dirty="0"/>
              </a:p>
            </p:txBody>
          </p:sp>
        </p:grpSp>
      </p:grpSp>
      <p:sp>
        <p:nvSpPr>
          <p:cNvPr id="268303" name="Rectangle 1039"/>
          <p:cNvSpPr>
            <a:spLocks noGrp="1" noChangeArrowheads="1"/>
          </p:cNvSpPr>
          <p:nvPr>
            <p:ph type="title"/>
          </p:nvPr>
        </p:nvSpPr>
        <p:spPr>
          <a:xfrm>
            <a:off x="-609600" y="152400"/>
            <a:ext cx="10515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Kvantová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 </a:t>
            </a:r>
            <a:r>
              <a:rPr lang="en-US" sz="3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Chromodynamika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</a:t>
            </a:r>
            <a:r>
              <a:rPr lang="en-US" sz="3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teorie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</a:t>
            </a:r>
            <a:r>
              <a:rPr lang="en-US" sz="3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silných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</a:t>
            </a:r>
            <a:r>
              <a:rPr lang="en-US" sz="3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interakcí</a:t>
            </a:r>
            <a:r>
              <a:rPr lang="en-US" sz="3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!</a:t>
            </a:r>
            <a:endParaRPr lang="en-US" sz="3000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268304" name="Comment 1040"/>
          <p:cNvSpPr>
            <a:spLocks noChangeArrowheads="1"/>
          </p:cNvSpPr>
          <p:nvPr/>
        </p:nvSpPr>
        <p:spPr bwMode="auto">
          <a:xfrm>
            <a:off x="330200" y="4581525"/>
            <a:ext cx="5143500" cy="160043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defRPr/>
            </a:pPr>
            <a:r>
              <a:rPr lang="en-US" sz="1400" b="1" i="1" dirty="0" err="1" smtClean="0">
                <a:solidFill>
                  <a:schemeClr val="accent2"/>
                </a:solidFill>
              </a:rPr>
              <a:t>Dva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paradoxy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počátku</a:t>
            </a:r>
            <a:r>
              <a:rPr lang="en-US" sz="1400" b="1" i="1" dirty="0" smtClean="0">
                <a:solidFill>
                  <a:schemeClr val="accent2"/>
                </a:solidFill>
              </a:rPr>
              <a:t> 70. let: </a:t>
            </a:r>
          </a:p>
          <a:p>
            <a:pPr marL="457200" indent="-457200" algn="l">
              <a:buFontTx/>
              <a:buAutoNum type="arabicPeriod"/>
              <a:defRPr/>
            </a:pPr>
            <a:r>
              <a:rPr lang="en-US" sz="1400" b="1" i="1" dirty="0" err="1" smtClean="0">
                <a:solidFill>
                  <a:schemeClr val="accent2"/>
                </a:solidFill>
              </a:rPr>
              <a:t>Kvarky</a:t>
            </a:r>
            <a:r>
              <a:rPr lang="en-US" sz="1400" b="1" i="1" dirty="0" smtClean="0">
                <a:solidFill>
                  <a:schemeClr val="accent2"/>
                </a:solidFill>
              </a:rPr>
              <a:t> se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chovají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jako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nezávislé</a:t>
            </a:r>
            <a:r>
              <a:rPr lang="en-US" sz="1400" b="1" i="1" dirty="0" smtClean="0">
                <a:solidFill>
                  <a:schemeClr val="accent2"/>
                </a:solidFill>
              </a:rPr>
              <a:t>,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když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jsou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blízko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sebe</a:t>
            </a:r>
            <a:r>
              <a:rPr lang="en-US" sz="1400" b="1" i="1" dirty="0" smtClean="0">
                <a:solidFill>
                  <a:schemeClr val="accent2"/>
                </a:solidFill>
              </a:rPr>
              <a:t>, ale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nelze</a:t>
            </a:r>
            <a:r>
              <a:rPr lang="en-US" sz="1400" b="1" i="1" dirty="0" smtClean="0">
                <a:solidFill>
                  <a:schemeClr val="accent2"/>
                </a:solidFill>
              </a:rPr>
              <a:t> je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od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sebe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odtrhnout</a:t>
            </a:r>
            <a:r>
              <a:rPr lang="en-US" sz="1400" b="1" i="1" dirty="0" smtClean="0">
                <a:solidFill>
                  <a:schemeClr val="accent2"/>
                </a:solidFill>
              </a:rPr>
              <a:t>. 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Bezprecedenční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hypotéza</a:t>
            </a:r>
            <a:r>
              <a:rPr lang="en-US" sz="1400" b="1" i="1" dirty="0" smtClean="0">
                <a:solidFill>
                  <a:schemeClr val="accent2"/>
                </a:solidFill>
              </a:rPr>
              <a:t>: UVĚZNĚNÍ</a:t>
            </a:r>
            <a:r>
              <a:rPr lang="en-US" sz="1400" dirty="0" smtClean="0">
                <a:solidFill>
                  <a:schemeClr val="accent2"/>
                </a:solidFill>
              </a:rPr>
              <a:t>!</a:t>
            </a:r>
          </a:p>
          <a:p>
            <a:pPr marL="457200" indent="-457200" algn="l">
              <a:buFontTx/>
              <a:buAutoNum type="arabicPeriod"/>
              <a:defRPr/>
            </a:pPr>
            <a:r>
              <a:rPr lang="en-US" sz="1400" b="1" i="1" dirty="0" err="1" smtClean="0">
                <a:solidFill>
                  <a:schemeClr val="accent2"/>
                </a:solidFill>
              </a:rPr>
              <a:t>Tvrdě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zasažené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kvarky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rychle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zrychlují</a:t>
            </a:r>
            <a:r>
              <a:rPr lang="en-US" sz="1400" b="1" i="1" dirty="0" smtClean="0">
                <a:solidFill>
                  <a:schemeClr val="accent2"/>
                </a:solidFill>
              </a:rPr>
              <a:t>,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aniž</a:t>
            </a:r>
            <a:r>
              <a:rPr lang="en-US" sz="1400" b="1" i="1" dirty="0" smtClean="0">
                <a:solidFill>
                  <a:schemeClr val="accent2"/>
                </a:solidFill>
              </a:rPr>
              <a:t> by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přitom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vyzařovali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energii</a:t>
            </a:r>
            <a:r>
              <a:rPr lang="en-US" sz="1400" b="1" i="1" dirty="0" smtClean="0">
                <a:solidFill>
                  <a:schemeClr val="accent2"/>
                </a:solidFill>
              </a:rPr>
              <a:t>.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Nejsilnější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známá</a:t>
            </a:r>
            <a:r>
              <a:rPr lang="en-US" sz="1400" b="1" i="1" dirty="0" smtClean="0">
                <a:solidFill>
                  <a:schemeClr val="accent2"/>
                </a:solidFill>
              </a:rPr>
              <a:t> 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přírodní</a:t>
            </a:r>
            <a:r>
              <a:rPr lang="en-US" sz="1400" b="1" i="1" dirty="0" smtClean="0">
                <a:solidFill>
                  <a:schemeClr val="accent2"/>
                </a:solidFill>
              </a:rPr>
              <a:t> 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síla</a:t>
            </a:r>
            <a:r>
              <a:rPr lang="en-US" sz="1400" b="1" i="1" dirty="0" smtClean="0">
                <a:solidFill>
                  <a:schemeClr val="accent2"/>
                </a:solidFill>
              </a:rPr>
              <a:t> je “</a:t>
            </a:r>
            <a:r>
              <a:rPr lang="en-US" sz="1400" b="1" i="1" dirty="0" err="1" smtClean="0">
                <a:solidFill>
                  <a:schemeClr val="accent2"/>
                </a:solidFill>
              </a:rPr>
              <a:t>vypnuta</a:t>
            </a:r>
            <a:r>
              <a:rPr lang="en-US" sz="1400" b="1" i="1" dirty="0" smtClean="0">
                <a:solidFill>
                  <a:schemeClr val="accent2"/>
                </a:solidFill>
              </a:rPr>
              <a:t>”</a:t>
            </a:r>
            <a:r>
              <a:rPr lang="en-US" sz="1400" b="1" i="1" dirty="0">
                <a:solidFill>
                  <a:schemeClr val="accent2"/>
                </a:solidFill>
              </a:rPr>
              <a:t>:</a:t>
            </a:r>
            <a:r>
              <a:rPr lang="en-US" sz="1400" b="1" i="1" dirty="0" smtClean="0">
                <a:solidFill>
                  <a:schemeClr val="accent2"/>
                </a:solidFill>
              </a:rPr>
              <a:t> SVOBODA!</a:t>
            </a:r>
            <a:endParaRPr lang="en-US" sz="1400" b="1" i="1" dirty="0">
              <a:solidFill>
                <a:schemeClr val="accent2"/>
              </a:solidFill>
            </a:endParaRPr>
          </a:p>
        </p:txBody>
      </p:sp>
      <p:grpSp>
        <p:nvGrpSpPr>
          <p:cNvPr id="6" name="Group 1041"/>
          <p:cNvGrpSpPr>
            <a:grpSpLocks/>
          </p:cNvGrpSpPr>
          <p:nvPr/>
        </p:nvGrpSpPr>
        <p:grpSpPr bwMode="auto">
          <a:xfrm>
            <a:off x="5848351" y="5497515"/>
            <a:ext cx="3114675" cy="1255713"/>
            <a:chOff x="3684" y="3463"/>
            <a:chExt cx="1962" cy="791"/>
          </a:xfrm>
        </p:grpSpPr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3684" y="3463"/>
            <a:ext cx="196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487" name="Equation" r:id="rId12" imgW="2044700" imgH="355600" progId="Equation.3">
                    <p:embed/>
                  </p:oleObj>
                </mc:Choice>
                <mc:Fallback>
                  <p:oleObj name="Equation" r:id="rId12" imgW="2044700" imgH="355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4" y="3463"/>
                          <a:ext cx="1962" cy="357"/>
                        </a:xfrm>
                        <a:prstGeom prst="rect">
                          <a:avLst/>
                        </a:prstGeom>
                        <a:solidFill>
                          <a:schemeClr val="hlink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04" name="Object 4"/>
            <p:cNvGraphicFramePr>
              <a:graphicFrameLocks noChangeAspect="1"/>
            </p:cNvGraphicFramePr>
            <p:nvPr/>
          </p:nvGraphicFramePr>
          <p:xfrm>
            <a:off x="3968" y="3893"/>
            <a:ext cx="1443" cy="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488" name="Equation" r:id="rId14" imgW="1600200" imgH="381000" progId="Equation.3">
                    <p:embed/>
                  </p:oleObj>
                </mc:Choice>
                <mc:Fallback>
                  <p:oleObj name="Equation" r:id="rId14" imgW="1600200" imgH="3810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8" y="3893"/>
                          <a:ext cx="1443" cy="361"/>
                        </a:xfrm>
                        <a:prstGeom prst="rect">
                          <a:avLst/>
                        </a:prstGeom>
                        <a:solidFill>
                          <a:schemeClr val="hlink"/>
                        </a:solid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6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6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0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sumbera\Dokumenty\moje_prezentace\Univers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0725" y="20638"/>
            <a:ext cx="485775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251575" y="6738938"/>
            <a:ext cx="549275" cy="2143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800">
              <a:latin typeface="Calibri" charset="0"/>
            </a:endParaRP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6343650" y="70485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15 x 10</a:t>
            </a:r>
            <a:r>
              <a:rPr lang="en-US" sz="900" b="1" baseline="30000">
                <a:latin typeface="Calibri" charset="0"/>
              </a:rPr>
              <a:t>9</a:t>
            </a:r>
            <a:r>
              <a:rPr lang="en-US" sz="900" b="1">
                <a:latin typeface="Calibri" charset="0"/>
              </a:rPr>
              <a:t> years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6381750" y="1085850"/>
            <a:ext cx="800100" cy="341313"/>
          </a:xfrm>
          <a:prstGeom prst="leftArrow">
            <a:avLst>
              <a:gd name="adj1" fmla="val 50000"/>
              <a:gd name="adj2" fmla="val 5860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5 x 10</a:t>
            </a:r>
            <a:r>
              <a:rPr lang="en-US" sz="900" b="1" baseline="30000">
                <a:latin typeface="Calibri" charset="0"/>
              </a:rPr>
              <a:t>9</a:t>
            </a:r>
            <a:r>
              <a:rPr lang="en-US" sz="900" b="1">
                <a:latin typeface="Calibri" charset="0"/>
              </a:rPr>
              <a:t> years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6343650" y="200025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9</a:t>
            </a:r>
            <a:r>
              <a:rPr lang="en-US" sz="900" b="1">
                <a:latin typeface="Calibri" charset="0"/>
              </a:rPr>
              <a:t> years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6343650" y="2914650"/>
            <a:ext cx="838200" cy="341313"/>
          </a:xfrm>
          <a:prstGeom prst="leftArrow">
            <a:avLst>
              <a:gd name="adj1" fmla="val 50000"/>
              <a:gd name="adj2" fmla="val 6139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5</a:t>
            </a:r>
            <a:r>
              <a:rPr lang="en-US" sz="900" b="1">
                <a:latin typeface="Calibri" charset="0"/>
              </a:rPr>
              <a:t> years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343650" y="367665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2</a:t>
            </a:r>
            <a:r>
              <a:rPr lang="en-US" sz="900" b="1">
                <a:latin typeface="Calibri" charset="0"/>
              </a:rPr>
              <a:t> sec.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6343650" y="443865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-10</a:t>
            </a:r>
            <a:r>
              <a:rPr lang="en-US" sz="900" b="1">
                <a:latin typeface="Calibri" charset="0"/>
              </a:rPr>
              <a:t> sec.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343650" y="512445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-34</a:t>
            </a:r>
            <a:r>
              <a:rPr lang="en-US" sz="900" b="1">
                <a:latin typeface="Calibri" charset="0"/>
              </a:rPr>
              <a:t> sec.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6343650" y="5734050"/>
            <a:ext cx="723900" cy="341313"/>
          </a:xfrm>
          <a:prstGeom prst="leftArrow">
            <a:avLst>
              <a:gd name="adj1" fmla="val 50000"/>
              <a:gd name="adj2" fmla="val 53023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900" b="1">
                <a:latin typeface="Calibri" charset="0"/>
              </a:rPr>
              <a:t>10</a:t>
            </a:r>
            <a:r>
              <a:rPr lang="en-US" sz="900" b="1" baseline="30000">
                <a:latin typeface="Calibri" charset="0"/>
              </a:rPr>
              <a:t>-43</a:t>
            </a:r>
            <a:r>
              <a:rPr lang="en-US" sz="900" b="1">
                <a:latin typeface="Calibri" charset="0"/>
              </a:rPr>
              <a:t> sec.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1979613" y="4154488"/>
            <a:ext cx="5181600" cy="3179762"/>
          </a:xfrm>
          <a:prstGeom prst="rect">
            <a:avLst/>
          </a:prstGeom>
          <a:solidFill>
            <a:schemeClr val="tx1">
              <a:alpha val="9097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K. </a:t>
            </a:r>
            <a:endParaRPr lang="en-US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-179388" y="5465957"/>
            <a:ext cx="2282826" cy="1411287"/>
            <a:chOff x="-179443" y="5446713"/>
            <a:chExt cx="2282653" cy="1411133"/>
          </a:xfrm>
        </p:grpSpPr>
        <p:pic>
          <p:nvPicPr>
            <p:cNvPr id="18481" name="Picture 12"/>
            <p:cNvPicPr>
              <a:picLocks noChangeAspect="1"/>
            </p:cNvPicPr>
            <p:nvPr/>
          </p:nvPicPr>
          <p:blipFill>
            <a:blip r:embed="rId3"/>
            <a:srcRect l="18900" r="9450"/>
            <a:stretch>
              <a:fillRect/>
            </a:stretch>
          </p:blipFill>
          <p:spPr bwMode="auto">
            <a:xfrm>
              <a:off x="887420" y="5972656"/>
              <a:ext cx="928126" cy="88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82" name="Rectangle 14"/>
            <p:cNvSpPr>
              <a:spLocks noChangeArrowheads="1"/>
            </p:cNvSpPr>
            <p:nvPr/>
          </p:nvSpPr>
          <p:spPr bwMode="auto">
            <a:xfrm>
              <a:off x="-179443" y="5446713"/>
              <a:ext cx="22826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K. Huang and S. Weinberg,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Phys. Rev.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Lett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25 (1970) 895</a:t>
              </a:r>
            </a:p>
          </p:txBody>
        </p:sp>
        <p:pic>
          <p:nvPicPr>
            <p:cNvPr id="18483" name="Picture 15"/>
            <p:cNvPicPr>
              <a:picLocks noChangeAspect="1"/>
            </p:cNvPicPr>
            <p:nvPr/>
          </p:nvPicPr>
          <p:blipFill>
            <a:blip r:embed="rId4">
              <a:lum contrast="22000"/>
              <a:grayscl/>
            </a:blip>
            <a:srcRect l="6442" t="2286" r="6442" b="17145"/>
            <a:stretch>
              <a:fillRect/>
            </a:stretch>
          </p:blipFill>
          <p:spPr bwMode="auto">
            <a:xfrm>
              <a:off x="8690" y="5956994"/>
              <a:ext cx="864055" cy="90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-55563" y="11113"/>
            <a:ext cx="2103438" cy="1517650"/>
            <a:chOff x="-55218" y="10564"/>
            <a:chExt cx="2103209" cy="1518740"/>
          </a:xfrm>
        </p:grpSpPr>
        <p:pic>
          <p:nvPicPr>
            <p:cNvPr id="18478" name="Picture 1031" descr="David J. Gross"/>
            <p:cNvPicPr>
              <a:picLocks noChangeArrowheads="1"/>
            </p:cNvPicPr>
            <p:nvPr/>
          </p:nvPicPr>
          <p:blipFill>
            <a:blip r:embed="rId5"/>
            <a:srcRect b="10052"/>
            <a:stretch>
              <a:fillRect/>
            </a:stretch>
          </p:blipFill>
          <p:spPr bwMode="auto">
            <a:xfrm>
              <a:off x="4617" y="10564"/>
              <a:ext cx="850900" cy="1014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9" name="Picture 1033" descr="Frank Wilczek"/>
            <p:cNvPicPr>
              <a:picLocks noChangeArrowheads="1"/>
            </p:cNvPicPr>
            <p:nvPr/>
          </p:nvPicPr>
          <p:blipFill>
            <a:blip r:embed="rId6"/>
            <a:srcRect b="10052"/>
            <a:stretch>
              <a:fillRect/>
            </a:stretch>
          </p:blipFill>
          <p:spPr bwMode="auto">
            <a:xfrm>
              <a:off x="851544" y="10564"/>
              <a:ext cx="850900" cy="1030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80" name="Rectangle 34"/>
            <p:cNvSpPr>
              <a:spLocks noChangeArrowheads="1"/>
            </p:cNvSpPr>
            <p:nvPr/>
          </p:nvSpPr>
          <p:spPr bwMode="auto">
            <a:xfrm>
              <a:off x="-55218" y="1067639"/>
              <a:ext cx="21032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D. J. Gross and F.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Wilczek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,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Phys. Rev.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Lett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30 (1973) 1343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099999" y="20638"/>
            <a:ext cx="2121093" cy="1500148"/>
            <a:chOff x="7100427" y="20824"/>
            <a:chExt cx="2120297" cy="1500021"/>
          </a:xfrm>
        </p:grpSpPr>
        <p:pic>
          <p:nvPicPr>
            <p:cNvPr id="18476" name="Picture 1032" descr="H. David Politzer"/>
            <p:cNvPicPr>
              <a:picLocks noChangeArrowheads="1"/>
            </p:cNvPicPr>
            <p:nvPr/>
          </p:nvPicPr>
          <p:blipFill>
            <a:blip r:embed="rId7"/>
            <a:srcRect b="10052"/>
            <a:stretch>
              <a:fillRect/>
            </a:stretch>
          </p:blipFill>
          <p:spPr bwMode="auto">
            <a:xfrm>
              <a:off x="7888168" y="20824"/>
              <a:ext cx="850900" cy="1014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77" name="Rectangle 36"/>
            <p:cNvSpPr>
              <a:spLocks noChangeArrowheads="1"/>
            </p:cNvSpPr>
            <p:nvPr/>
          </p:nvSpPr>
          <p:spPr bwMode="auto">
            <a:xfrm>
              <a:off x="7100427" y="1059219"/>
              <a:ext cx="2120297" cy="461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H. D.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Politzer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,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Phys. Rev.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Lett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30 (1973) 1346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7110413" y="2122488"/>
            <a:ext cx="2163762" cy="1527175"/>
            <a:chOff x="7111044" y="2340920"/>
            <a:chExt cx="2162350" cy="1527247"/>
          </a:xfrm>
        </p:grpSpPr>
        <p:pic>
          <p:nvPicPr>
            <p:cNvPr id="18473" name="Picture 43"/>
            <p:cNvPicPr>
              <a:picLocks noChangeAspect="1"/>
            </p:cNvPicPr>
            <p:nvPr/>
          </p:nvPicPr>
          <p:blipFill>
            <a:blip r:embed="rId8"/>
            <a:srcRect l="24557" t="8858" r="28065" b="38387"/>
            <a:stretch>
              <a:fillRect/>
            </a:stretch>
          </p:blipFill>
          <p:spPr bwMode="auto">
            <a:xfrm>
              <a:off x="7490738" y="2340920"/>
              <a:ext cx="786377" cy="104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4" name="Picture 44"/>
            <p:cNvPicPr>
              <a:picLocks noChangeAspect="1"/>
            </p:cNvPicPr>
            <p:nvPr/>
          </p:nvPicPr>
          <p:blipFill>
            <a:blip r:embed="rId9"/>
            <a:srcRect l="13123" r="8749" b="8289"/>
            <a:stretch>
              <a:fillRect/>
            </a:stretch>
          </p:blipFill>
          <p:spPr bwMode="auto">
            <a:xfrm>
              <a:off x="8285599" y="2343169"/>
              <a:ext cx="839650" cy="104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75" name="Rectangle 45"/>
            <p:cNvSpPr>
              <a:spLocks noChangeArrowheads="1"/>
            </p:cNvSpPr>
            <p:nvPr/>
          </p:nvSpPr>
          <p:spPr bwMode="auto">
            <a:xfrm>
              <a:off x="7111044" y="3406502"/>
              <a:ext cx="216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J. C. Collins and M. J. Perry,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Phys. Rev.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Lett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34 (1975) 1353 </a:t>
              </a: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71438" y="2103438"/>
            <a:ext cx="1801812" cy="1512887"/>
            <a:chOff x="70786" y="2151774"/>
            <a:chExt cx="1802789" cy="1512615"/>
          </a:xfrm>
        </p:grpSpPr>
        <p:pic>
          <p:nvPicPr>
            <p:cNvPr id="18470" name="Picture 41"/>
            <p:cNvPicPr>
              <a:picLocks noChangeAspect="1"/>
            </p:cNvPicPr>
            <p:nvPr/>
          </p:nvPicPr>
          <p:blipFill>
            <a:blip r:embed="rId10"/>
            <a:srcRect l="15591" t="1762" r="22678" b="10577"/>
            <a:stretch>
              <a:fillRect/>
            </a:stretch>
          </p:blipFill>
          <p:spPr bwMode="auto">
            <a:xfrm>
              <a:off x="70786" y="2151774"/>
              <a:ext cx="901628" cy="102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71" name="Picture 42"/>
            <p:cNvPicPr>
              <a:picLocks noChangeAspect="1"/>
            </p:cNvPicPr>
            <p:nvPr/>
          </p:nvPicPr>
          <p:blipFill>
            <a:blip r:embed="rId11"/>
            <a:srcRect l="20247" t="4050" r="8099"/>
            <a:stretch>
              <a:fillRect/>
            </a:stretch>
          </p:blipFill>
          <p:spPr bwMode="auto">
            <a:xfrm>
              <a:off x="981444" y="2207248"/>
              <a:ext cx="716540" cy="95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72" name="Rectangle 46"/>
            <p:cNvSpPr>
              <a:spLocks noChangeArrowheads="1"/>
            </p:cNvSpPr>
            <p:nvPr/>
          </p:nvSpPr>
          <p:spPr bwMode="auto">
            <a:xfrm>
              <a:off x="84852" y="3202724"/>
              <a:ext cx="17887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N.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Cabibbo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 and G.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Parisi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, 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Phys.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Lett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B 59 (1975) 67</a:t>
              </a:r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7210425" y="3811588"/>
            <a:ext cx="1971675" cy="1754187"/>
            <a:chOff x="7209738" y="4146005"/>
            <a:chExt cx="1972806" cy="1753879"/>
          </a:xfrm>
        </p:grpSpPr>
        <p:pic>
          <p:nvPicPr>
            <p:cNvPr id="18468" name="Picture 47"/>
            <p:cNvPicPr>
              <a:picLocks noChangeAspect="1"/>
            </p:cNvPicPr>
            <p:nvPr/>
          </p:nvPicPr>
          <p:blipFill>
            <a:blip r:embed="rId12"/>
            <a:srcRect l="8023" t="6924" r="16045" b="23083"/>
            <a:stretch>
              <a:fillRect/>
            </a:stretch>
          </p:blipFill>
          <p:spPr bwMode="auto">
            <a:xfrm>
              <a:off x="7717070" y="4146005"/>
              <a:ext cx="1028237" cy="10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9" name="Rectangle 48"/>
            <p:cNvSpPr>
              <a:spLocks noChangeArrowheads="1"/>
            </p:cNvSpPr>
            <p:nvPr/>
          </p:nvSpPr>
          <p:spPr bwMode="auto">
            <a:xfrm>
              <a:off x="7209738" y="5253553"/>
              <a:ext cx="197280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E. V.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Shuryak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, </a:t>
              </a:r>
            </a:p>
            <a:p>
              <a:pPr algn="ctr"/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Zh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Eksp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Teor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Fiz</a:t>
              </a: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. 74,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408 (1978)</a:t>
              </a: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84138" y="3673475"/>
            <a:ext cx="1765300" cy="1479376"/>
            <a:chOff x="84852" y="3673937"/>
            <a:chExt cx="1765295" cy="1478444"/>
          </a:xfrm>
        </p:grpSpPr>
        <p:pic>
          <p:nvPicPr>
            <p:cNvPr id="18464" name="Picture 40"/>
            <p:cNvPicPr>
              <a:picLocks noChangeAspect="1"/>
            </p:cNvPicPr>
            <p:nvPr/>
          </p:nvPicPr>
          <p:blipFill>
            <a:blip r:embed="rId13"/>
            <a:srcRect l="7182" t="5112" r="2394" b="10220"/>
            <a:stretch>
              <a:fillRect/>
            </a:stretch>
          </p:blipFill>
          <p:spPr bwMode="auto">
            <a:xfrm>
              <a:off x="84852" y="3676004"/>
              <a:ext cx="849805" cy="111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5" name="Picture 49"/>
            <p:cNvPicPr>
              <a:picLocks noChangeAspect="1"/>
            </p:cNvPicPr>
            <p:nvPr/>
          </p:nvPicPr>
          <p:blipFill>
            <a:blip r:embed="rId14"/>
            <a:srcRect l="6161" t="2568" r="12325" b="12839"/>
            <a:stretch>
              <a:fillRect/>
            </a:stretch>
          </p:blipFill>
          <p:spPr bwMode="auto">
            <a:xfrm>
              <a:off x="945347" y="3673937"/>
              <a:ext cx="904800" cy="112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6" name="TextBox 53"/>
            <p:cNvSpPr txBox="1">
              <a:spLocks noChangeArrowheads="1"/>
            </p:cNvSpPr>
            <p:nvPr/>
          </p:nvSpPr>
          <p:spPr bwMode="auto">
            <a:xfrm>
              <a:off x="132597" y="4875556"/>
              <a:ext cx="678639" cy="27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T.D. Lee</a:t>
              </a:r>
            </a:p>
          </p:txBody>
        </p:sp>
        <p:sp>
          <p:nvSpPr>
            <p:cNvPr id="18467" name="TextBox 54"/>
            <p:cNvSpPr txBox="1">
              <a:spLocks noChangeArrowheads="1"/>
            </p:cNvSpPr>
            <p:nvPr/>
          </p:nvSpPr>
          <p:spPr bwMode="auto">
            <a:xfrm>
              <a:off x="972853" y="4875556"/>
              <a:ext cx="867844" cy="27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W. Greiner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495827" y="5514852"/>
            <a:ext cx="971550" cy="1308100"/>
            <a:chOff x="7757168" y="5538606"/>
            <a:chExt cx="972592" cy="1307946"/>
          </a:xfrm>
        </p:grpSpPr>
        <p:pic>
          <p:nvPicPr>
            <p:cNvPr id="53" name="Picture 21" descr="Photo: James Daniel Bjorken, SLAC HEP Faculty Emeritus"/>
            <p:cNvPicPr>
              <a:picLocks noChangeAspect="1" noChangeArrowheads="1"/>
            </p:cNvPicPr>
            <p:nvPr/>
          </p:nvPicPr>
          <p:blipFill>
            <a:blip r:embed="rId15"/>
            <a:srcRect t="12506" r="21154" b="4169"/>
            <a:stretch>
              <a:fillRect/>
            </a:stretch>
          </p:blipFill>
          <p:spPr bwMode="auto">
            <a:xfrm>
              <a:off x="7849342" y="5538606"/>
              <a:ext cx="777120" cy="1042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7757168" y="6568772"/>
              <a:ext cx="972592" cy="2777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J. D. </a:t>
              </a:r>
              <a:r>
                <a:rPr lang="en-US" sz="1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Bjorken</a:t>
              </a:r>
              <a:endPara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851880" y="5530850"/>
            <a:ext cx="929687" cy="1292102"/>
            <a:chOff x="8192184" y="5575694"/>
            <a:chExt cx="929329" cy="1291526"/>
          </a:xfrm>
        </p:grpSpPr>
        <p:pic>
          <p:nvPicPr>
            <p:cNvPr id="18460" name="Picture 50"/>
            <p:cNvPicPr>
              <a:picLocks noChangeAspect="1"/>
            </p:cNvPicPr>
            <p:nvPr/>
          </p:nvPicPr>
          <p:blipFill>
            <a:blip r:embed="rId16"/>
            <a:srcRect l="13498" t="10124" r="51294" b="24297"/>
            <a:stretch>
              <a:fillRect/>
            </a:stretch>
          </p:blipFill>
          <p:spPr bwMode="auto">
            <a:xfrm>
              <a:off x="8192184" y="5575694"/>
              <a:ext cx="840754" cy="10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1" name="TextBox 59"/>
            <p:cNvSpPr txBox="1">
              <a:spLocks noChangeArrowheads="1"/>
            </p:cNvSpPr>
            <p:nvPr/>
          </p:nvSpPr>
          <p:spPr bwMode="auto">
            <a:xfrm>
              <a:off x="8192184" y="6590344"/>
              <a:ext cx="929329" cy="276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L. Van Hove</a:t>
              </a:r>
            </a:p>
          </p:txBody>
        </p:sp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2598738" y="4552950"/>
            <a:ext cx="3733800" cy="1375009"/>
            <a:chOff x="3210362" y="374357"/>
            <a:chExt cx="3732568" cy="1376170"/>
          </a:xfrm>
        </p:grpSpPr>
        <p:pic>
          <p:nvPicPr>
            <p:cNvPr id="18456" name="Picture 67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845650" y="376014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7" name="TextBox 68"/>
            <p:cNvSpPr txBox="1">
              <a:spLocks noChangeArrowheads="1"/>
            </p:cNvSpPr>
            <p:nvPr/>
          </p:nvSpPr>
          <p:spPr bwMode="auto">
            <a:xfrm>
              <a:off x="6026241" y="1473294"/>
              <a:ext cx="713797" cy="277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G. Chew</a:t>
              </a:r>
            </a:p>
          </p:txBody>
        </p:sp>
        <p:pic>
          <p:nvPicPr>
            <p:cNvPr id="18458" name="Picture 11"/>
            <p:cNvPicPr>
              <a:picLocks noChangeAspect="1" noChangeArrowheads="1"/>
            </p:cNvPicPr>
            <p:nvPr/>
          </p:nvPicPr>
          <p:blipFill>
            <a:blip r:embed="rId18"/>
            <a:srcRect l="12543" r="6271" b="20247"/>
            <a:stretch>
              <a:fillRect/>
            </a:stretch>
          </p:blipFill>
          <p:spPr bwMode="auto">
            <a:xfrm>
              <a:off x="3210362" y="374357"/>
              <a:ext cx="1061991" cy="109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9" name="TextBox 70"/>
            <p:cNvSpPr txBox="1">
              <a:spLocks noChangeArrowheads="1"/>
            </p:cNvSpPr>
            <p:nvPr/>
          </p:nvSpPr>
          <p:spPr bwMode="auto">
            <a:xfrm>
              <a:off x="3256866" y="1473294"/>
              <a:ext cx="972046" cy="277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R. </a:t>
              </a:r>
              <a:r>
                <a:rPr 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</a:rPr>
                <a:t>Hagedorn</a:t>
              </a:r>
              <a:endPara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358168" y="6211888"/>
            <a:ext cx="44540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Vesmír se zdál být beznadějně neprůhledný …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3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66" grpId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381000" y="781646"/>
            <a:ext cx="8382000" cy="58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200" dirty="0">
                <a:solidFill>
                  <a:srgbClr val="FF0000"/>
                </a:solidFill>
                <a:latin typeface="Comic Sans MS" charset="0"/>
              </a:rPr>
              <a:t>1974</a:t>
            </a:r>
            <a:r>
              <a:rPr lang="en-US" sz="2200" dirty="0">
                <a:latin typeface="Comic Sans MS" charset="0"/>
              </a:rPr>
              <a:t>: 	</a:t>
            </a:r>
            <a:r>
              <a:rPr lang="en-US" sz="2200" u="sng" dirty="0">
                <a:latin typeface="Comic Sans MS" charset="0"/>
              </a:rPr>
              <a:t>T.D. Lee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navrhnul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strategii</a:t>
            </a:r>
            <a:r>
              <a:rPr lang="cs-CZ" sz="2200" dirty="0" smtClean="0">
                <a:solidFill>
                  <a:srgbClr val="FF0000"/>
                </a:solidFill>
                <a:latin typeface="Comic Sans MS" charset="0"/>
              </a:rPr>
              <a:t>„</a:t>
            </a:r>
            <a:r>
              <a:rPr lang="en-US" sz="2200" i="1" u="sng" dirty="0" err="1" smtClean="0">
                <a:solidFill>
                  <a:srgbClr val="FF0000"/>
                </a:solidFill>
                <a:latin typeface="Comic Sans MS" charset="0"/>
              </a:rPr>
              <a:t>vakuového</a:t>
            </a:r>
            <a:r>
              <a:rPr lang="en-US" sz="2200" i="1" u="sng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i="1" u="sng" dirty="0" err="1" smtClean="0">
                <a:solidFill>
                  <a:srgbClr val="FF0000"/>
                </a:solidFill>
                <a:latin typeface="Comic Sans MS" charset="0"/>
              </a:rPr>
              <a:t>inženýrství</a:t>
            </a:r>
            <a:r>
              <a:rPr lang="cs-CZ" sz="2200" i="1" u="sng" dirty="0" smtClean="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cs-CZ" sz="2200" u="sng" dirty="0" smtClean="0">
                <a:latin typeface="Comic Sans MS" charset="0"/>
              </a:rPr>
              <a:t>-</a:t>
            </a:r>
            <a:r>
              <a:rPr lang="cs-CZ" sz="2200" i="1" u="sng" dirty="0" smtClean="0">
                <a:latin typeface="Comic Sans MS" charset="0"/>
              </a:rPr>
              <a:t> </a:t>
            </a:r>
            <a:r>
              <a:rPr lang="cs-CZ" sz="2200" dirty="0" smtClean="0">
                <a:latin typeface="Comic Sans MS" charset="0"/>
              </a:rPr>
              <a:t>dočasné znovu ustanovení narušené symetrie fyzikálního vakua a vytvoření nového anomálního stavu jaderné hmoty s vysokou hustotou.</a:t>
            </a:r>
            <a:endParaRPr lang="en-US" sz="2200" dirty="0" smtClean="0">
              <a:latin typeface="Comic Sans MS" charset="0"/>
            </a:endParaRPr>
          </a:p>
          <a:p>
            <a:pPr marL="457200" indent="-457200" algn="l"/>
            <a:endParaRPr lang="en-US" sz="2200" dirty="0">
              <a:latin typeface="Comic Sans MS" charset="0"/>
            </a:endParaRPr>
          </a:p>
          <a:p>
            <a:pPr marL="457200" indent="-457200" algn="l"/>
            <a:r>
              <a:rPr lang="en-US" sz="2200" dirty="0">
                <a:solidFill>
                  <a:srgbClr val="0000CC"/>
                </a:solidFill>
                <a:latin typeface="Comic Sans MS" charset="0"/>
              </a:rPr>
              <a:t>1975</a:t>
            </a:r>
            <a:r>
              <a:rPr lang="en-US" sz="2200" dirty="0">
                <a:latin typeface="Comic Sans MS" charset="0"/>
              </a:rPr>
              <a:t>: 	</a:t>
            </a:r>
            <a:r>
              <a:rPr lang="en-US" sz="2200" u="sng" dirty="0">
                <a:latin typeface="Comic Sans MS" charset="0"/>
              </a:rPr>
              <a:t>W. Greiner</a:t>
            </a:r>
            <a:r>
              <a:rPr lang="en-US" sz="2200" dirty="0" smtClean="0">
                <a:latin typeface="Comic Sans MS" charset="0"/>
              </a:rPr>
              <a:t>  </a:t>
            </a:r>
            <a:r>
              <a:rPr lang="en-US" sz="2200" dirty="0" err="1" smtClean="0">
                <a:latin typeface="Comic Sans MS" charset="0"/>
              </a:rPr>
              <a:t>navrhnul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použít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k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dosažení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tohoto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stavu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srážky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u="sng" dirty="0" err="1" smtClean="0">
                <a:solidFill>
                  <a:srgbClr val="FF0000"/>
                </a:solidFill>
                <a:latin typeface="Comic Sans MS" charset="0"/>
              </a:rPr>
              <a:t>relativistických</a:t>
            </a:r>
            <a:r>
              <a:rPr lang="en-US" sz="2200" u="sng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u="sng" dirty="0" err="1" smtClean="0">
                <a:solidFill>
                  <a:srgbClr val="FF0000"/>
                </a:solidFill>
                <a:latin typeface="Comic Sans MS" charset="0"/>
              </a:rPr>
              <a:t>těžkých</a:t>
            </a:r>
            <a:r>
              <a:rPr lang="en-US" sz="2200" u="sng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u="sng" dirty="0" err="1" smtClean="0">
                <a:solidFill>
                  <a:srgbClr val="FF0000"/>
                </a:solidFill>
                <a:latin typeface="Comic Sans MS" charset="0"/>
              </a:rPr>
              <a:t>iontů</a:t>
            </a:r>
            <a:r>
              <a:rPr lang="en-US" sz="2200" dirty="0" smtClean="0">
                <a:latin typeface="Comic Sans MS" charset="0"/>
              </a:rPr>
              <a:t>.</a:t>
            </a:r>
          </a:p>
          <a:p>
            <a:pPr marL="457200" indent="-457200" algn="l"/>
            <a:r>
              <a:rPr lang="en-US" sz="2200" dirty="0">
                <a:solidFill>
                  <a:schemeClr val="bg1"/>
                </a:solidFill>
                <a:latin typeface="Comic Sans MS" charset="0"/>
              </a:rPr>
              <a:t>1975:</a:t>
            </a:r>
            <a:r>
              <a:rPr lang="en-US" sz="2200" dirty="0">
                <a:latin typeface="Comic Sans MS" charset="0"/>
              </a:rPr>
              <a:t> 	</a:t>
            </a:r>
            <a:r>
              <a:rPr lang="en-US" sz="2200" u="sng" dirty="0">
                <a:latin typeface="Comic Sans MS" charset="0"/>
              </a:rPr>
              <a:t>J.C. Collins &amp; M.J. Perry</a:t>
            </a:r>
            <a:r>
              <a:rPr lang="en-US" sz="2200" dirty="0" smtClean="0">
                <a:latin typeface="Comic Sans MS" charset="0"/>
              </a:rPr>
              <a:t>  </a:t>
            </a:r>
            <a:r>
              <a:rPr lang="en-US" sz="2200" dirty="0" err="1" smtClean="0">
                <a:latin typeface="Comic Sans MS" charset="0"/>
              </a:rPr>
              <a:t>si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uvědomili</a:t>
            </a:r>
            <a:r>
              <a:rPr lang="en-US" sz="2200" dirty="0" smtClean="0">
                <a:latin typeface="Comic Sans MS" charset="0"/>
              </a:rPr>
              <a:t>, </a:t>
            </a:r>
            <a:r>
              <a:rPr lang="en-US" sz="2200" dirty="0" err="1" smtClean="0">
                <a:latin typeface="Comic Sans MS" charset="0"/>
              </a:rPr>
              <a:t>že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z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omic Sans MS" charset="0"/>
              </a:rPr>
              <a:t>asympto-tické</a:t>
            </a:r>
            <a:r>
              <a:rPr lang="en-US" sz="22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omic Sans MS" charset="0"/>
              </a:rPr>
              <a:t>svobody</a:t>
            </a:r>
            <a:r>
              <a:rPr lang="en-US" sz="22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smtClean="0">
                <a:latin typeface="Comic Sans MS" charset="0"/>
              </a:rPr>
              <a:t>QCD </a:t>
            </a:r>
            <a:r>
              <a:rPr lang="en-US" sz="2200" dirty="0" err="1" smtClean="0">
                <a:latin typeface="Comic Sans MS" charset="0"/>
              </a:rPr>
              <a:t>vyplývá</a:t>
            </a:r>
            <a:r>
              <a:rPr lang="en-US" sz="2200" dirty="0" smtClean="0">
                <a:latin typeface="Comic Sans MS" charset="0"/>
              </a:rPr>
              <a:t> existence </a:t>
            </a:r>
            <a:r>
              <a:rPr lang="en-US" sz="2200" dirty="0" err="1" smtClean="0">
                <a:latin typeface="Comic Sans MS" charset="0"/>
              </a:rPr>
              <a:t>horké</a:t>
            </a:r>
            <a:r>
              <a:rPr lang="en-US" sz="2200" dirty="0" smtClean="0">
                <a:latin typeface="Comic Sans MS" charset="0"/>
              </a:rPr>
              <a:t> a </a:t>
            </a:r>
            <a:r>
              <a:rPr lang="en-US" sz="2200" dirty="0" err="1" smtClean="0">
                <a:latin typeface="Comic Sans MS" charset="0"/>
              </a:rPr>
              <a:t>husté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formy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hmoty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tvořené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dekonfinovanými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kvarky</a:t>
            </a:r>
            <a:r>
              <a:rPr lang="en-US" sz="2200" dirty="0" smtClean="0">
                <a:latin typeface="Comic Sans MS" charset="0"/>
              </a:rPr>
              <a:t> a </a:t>
            </a:r>
            <a:r>
              <a:rPr lang="en-US" sz="2200" dirty="0" err="1" smtClean="0">
                <a:latin typeface="Comic Sans MS" charset="0"/>
              </a:rPr>
              <a:t>gluony</a:t>
            </a:r>
            <a:r>
              <a:rPr lang="en-US" sz="2200" dirty="0" smtClean="0">
                <a:latin typeface="Comic Sans MS" charset="0"/>
              </a:rPr>
              <a:t>.</a:t>
            </a:r>
            <a:endParaRPr lang="en-US" sz="2200" dirty="0">
              <a:latin typeface="Comic Sans MS" charset="0"/>
            </a:endParaRPr>
          </a:p>
          <a:p>
            <a:pPr marL="457200" indent="-457200" algn="l"/>
            <a:r>
              <a:rPr lang="en-US" sz="2200" dirty="0">
                <a:solidFill>
                  <a:schemeClr val="bg1"/>
                </a:solidFill>
                <a:latin typeface="Comic Sans MS" charset="0"/>
              </a:rPr>
              <a:t>1975:</a:t>
            </a:r>
            <a:r>
              <a:rPr lang="en-US" sz="2200" dirty="0">
                <a:latin typeface="Comic Sans MS" charset="0"/>
              </a:rPr>
              <a:t> 	</a:t>
            </a:r>
            <a:r>
              <a:rPr lang="en-US" sz="2200" u="sng" dirty="0">
                <a:latin typeface="Comic Sans MS" charset="0"/>
              </a:rPr>
              <a:t>N. </a:t>
            </a:r>
            <a:r>
              <a:rPr lang="en-US" sz="2200" u="sng" dirty="0" err="1">
                <a:latin typeface="Comic Sans MS" charset="0"/>
              </a:rPr>
              <a:t>Cabibo</a:t>
            </a:r>
            <a:r>
              <a:rPr lang="en-US" sz="2200" u="sng" dirty="0">
                <a:latin typeface="Comic Sans MS" charset="0"/>
              </a:rPr>
              <a:t> &amp; G. </a:t>
            </a:r>
            <a:r>
              <a:rPr lang="en-US" sz="2200" u="sng" dirty="0" err="1">
                <a:latin typeface="Comic Sans MS" charset="0"/>
              </a:rPr>
              <a:t>Parisi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navrhli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interpretovat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exponenciálně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rostoucí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hadronové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spektrum</a:t>
            </a:r>
            <a:r>
              <a:rPr lang="en-US" sz="2200" dirty="0" smtClean="0">
                <a:latin typeface="Comic Sans MS" charset="0"/>
              </a:rPr>
              <a:t>  </a:t>
            </a:r>
            <a:r>
              <a:rPr lang="en-US" sz="2200" dirty="0" err="1" smtClean="0">
                <a:latin typeface="Comic Sans MS" charset="0"/>
              </a:rPr>
              <a:t>jako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signál</a:t>
            </a:r>
            <a:r>
              <a:rPr lang="en-US" sz="2200" dirty="0" smtClean="0">
                <a:latin typeface="Comic Sans MS" charset="0"/>
              </a:rPr>
              <a:t> existence  </a:t>
            </a:r>
            <a:r>
              <a:rPr lang="en-US" sz="2200" dirty="0" err="1" smtClean="0">
                <a:solidFill>
                  <a:srgbClr val="FF0000"/>
                </a:solidFill>
                <a:latin typeface="Comic Sans MS" charset="0"/>
              </a:rPr>
              <a:t>dekonfinované</a:t>
            </a:r>
            <a:r>
              <a:rPr lang="en-US" sz="22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omic Sans MS" charset="0"/>
              </a:rPr>
              <a:t>kvarkové</a:t>
            </a:r>
            <a:r>
              <a:rPr lang="en-US" sz="22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omic Sans MS" charset="0"/>
              </a:rPr>
              <a:t>fáze</a:t>
            </a:r>
            <a:r>
              <a:rPr lang="en-US" sz="2200" dirty="0" smtClean="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en-US" sz="2200" dirty="0" err="1" smtClean="0">
                <a:latin typeface="Comic Sans MS" charset="0"/>
              </a:rPr>
              <a:t>při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teplotách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>
                <a:latin typeface="Comic Sans MS" charset="0"/>
              </a:rPr>
              <a:t>T </a:t>
            </a:r>
            <a:r>
              <a:rPr lang="en-US" sz="2200" b="1" dirty="0" err="1">
                <a:latin typeface="Comic Sans MS" charset="0"/>
                <a:sym typeface="Symbol" charset="2"/>
              </a:rPr>
              <a:t></a:t>
            </a:r>
            <a:r>
              <a:rPr lang="en-US" sz="2200" dirty="0">
                <a:latin typeface="Comic Sans MS" charset="0"/>
                <a:sym typeface="Symbol" charset="2"/>
              </a:rPr>
              <a:t> </a:t>
            </a:r>
            <a:r>
              <a:rPr lang="en-US" sz="2200" dirty="0" err="1">
                <a:latin typeface="Comic Sans MS" charset="0"/>
              </a:rPr>
              <a:t>m</a:t>
            </a:r>
            <a:r>
              <a:rPr lang="en-US" sz="2200" baseline="-25000" dirty="0" err="1">
                <a:latin typeface="Comic Sans MS" charset="0"/>
                <a:sym typeface="Symbol" charset="2"/>
              </a:rPr>
              <a:t></a:t>
            </a:r>
            <a:r>
              <a:rPr lang="en-US" sz="2200" dirty="0">
                <a:latin typeface="Comic Sans MS" charset="0"/>
                <a:sym typeface="Symbol" charset="2"/>
              </a:rPr>
              <a:t>.</a:t>
            </a:r>
            <a:endParaRPr lang="en-US" sz="2200" dirty="0">
              <a:latin typeface="Comic Sans MS" charset="0"/>
            </a:endParaRPr>
          </a:p>
          <a:p>
            <a:pPr marL="457200" indent="-457200" algn="l"/>
            <a:endParaRPr lang="en-US" sz="2200" dirty="0">
              <a:latin typeface="Comic Sans MS" charset="0"/>
            </a:endParaRPr>
          </a:p>
          <a:p>
            <a:pPr marL="457200" indent="-457200" algn="l"/>
            <a:r>
              <a:rPr lang="en-US" sz="2200" dirty="0">
                <a:solidFill>
                  <a:srgbClr val="008000"/>
                </a:solidFill>
                <a:latin typeface="Comic Sans MS" charset="0"/>
              </a:rPr>
              <a:t>1978</a:t>
            </a:r>
            <a:r>
              <a:rPr lang="en-US" sz="2200" dirty="0">
                <a:latin typeface="Comic Sans MS" charset="0"/>
              </a:rPr>
              <a:t>: 	</a:t>
            </a:r>
            <a:r>
              <a:rPr lang="en-US" sz="2200" u="sng" dirty="0">
                <a:latin typeface="Comic Sans MS" charset="0"/>
              </a:rPr>
              <a:t>E.V. </a:t>
            </a:r>
            <a:r>
              <a:rPr lang="en-US" sz="2200" u="sng" dirty="0" err="1">
                <a:latin typeface="Comic Sans MS" charset="0"/>
              </a:rPr>
              <a:t>Shuryak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zavedl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dirty="0" err="1" smtClean="0">
                <a:latin typeface="Comic Sans MS" charset="0"/>
              </a:rPr>
              <a:t>termín</a:t>
            </a:r>
            <a:r>
              <a:rPr lang="en-US" sz="2200" dirty="0" smtClean="0">
                <a:latin typeface="Comic Sans MS" charset="0"/>
              </a:rPr>
              <a:t> </a:t>
            </a:r>
            <a:r>
              <a:rPr lang="en-US" sz="2200" u="sng" dirty="0" err="1" smtClean="0">
                <a:solidFill>
                  <a:srgbClr val="FF0000"/>
                </a:solidFill>
                <a:latin typeface="Comic Sans MS" charset="0"/>
              </a:rPr>
              <a:t>kvark-gluonové</a:t>
            </a:r>
            <a:r>
              <a:rPr lang="en-US" sz="2200" u="sng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200" u="sng" dirty="0" err="1" smtClean="0">
                <a:solidFill>
                  <a:srgbClr val="FF0000"/>
                </a:solidFill>
                <a:latin typeface="Comic Sans MS" charset="0"/>
              </a:rPr>
              <a:t>plazma</a:t>
            </a:r>
            <a:r>
              <a:rPr lang="en-US" sz="2200" dirty="0" smtClean="0">
                <a:latin typeface="Comic Sans MS" charset="0"/>
              </a:rPr>
              <a:t>.</a:t>
            </a:r>
            <a:endParaRPr lang="en-US" sz="2200" dirty="0">
              <a:latin typeface="Comic Sans MS" charset="0"/>
            </a:endParaRPr>
          </a:p>
          <a:p>
            <a:pPr marL="457200" indent="-457200" algn="l"/>
            <a:endParaRPr lang="en-US" sz="2200" dirty="0">
              <a:latin typeface="Comic Sans MS" charset="0"/>
            </a:endParaRPr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152400" y="228600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Krátká</a:t>
            </a:r>
            <a:r>
              <a:rPr lang="en-US" sz="3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historie</a:t>
            </a:r>
            <a:r>
              <a:rPr lang="en-US" sz="3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vark-</a:t>
            </a:r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luonového</a:t>
            </a:r>
            <a:r>
              <a:rPr lang="en-US" sz="3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009A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lazmatu</a:t>
            </a:r>
            <a:endParaRPr lang="en-US" sz="3600" b="1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69321" name="Comment 9"/>
          <p:cNvSpPr>
            <a:spLocks noChangeArrowheads="1"/>
          </p:cNvSpPr>
          <p:nvPr/>
        </p:nvSpPr>
        <p:spPr bwMode="auto">
          <a:xfrm>
            <a:off x="6035675" y="6324600"/>
            <a:ext cx="3108325" cy="55880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000" b="1">
                <a:solidFill>
                  <a:srgbClr val="000000"/>
                </a:solidFill>
                <a:latin typeface="Arial" charset="0"/>
              </a:rPr>
              <a:t>J. Kapusta, B. Müller &amp; J. Rafelski: Quark-Gluon Plasma,  Theoretical Foundations, </a:t>
            </a:r>
            <a:r>
              <a:rPr lang="en-US" sz="1000" b="1" i="1">
                <a:solidFill>
                  <a:srgbClr val="000000"/>
                </a:solidFill>
                <a:latin typeface="Arial" charset="0"/>
              </a:rPr>
              <a:t>An annotated reprint collection, </a:t>
            </a:r>
            <a:r>
              <a:rPr lang="en-US" sz="1000" b="1">
                <a:solidFill>
                  <a:srgbClr val="000000"/>
                </a:solidFill>
                <a:latin typeface="Arial" charset="0"/>
              </a:rPr>
              <a:t>Elsevier 2003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9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9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9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9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9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9" grpId="0" build="p" autoUpdateAnimBg="0"/>
      <p:bldP spid="26932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7" name="Rectangle 102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8" name="Rectangle 102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9" name="Rectangle 1029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Rectangle 1030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911" name="Rectangle 1031"/>
          <p:cNvSpPr>
            <a:spLocks noChangeArrowheads="1"/>
          </p:cNvSpPr>
          <p:nvPr/>
        </p:nvSpPr>
        <p:spPr bwMode="auto">
          <a:xfrm>
            <a:off x="457200" y="1371600"/>
            <a:ext cx="83820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l">
              <a:buFontTx/>
              <a:buAutoNum type="arabicPeriod"/>
              <a:defRPr/>
            </a:pPr>
            <a:r>
              <a:rPr lang="en-US" sz="2400" i="1" dirty="0" smtClean="0">
                <a:latin typeface="Comic Sans MS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Je to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konečná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původní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forma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jaderné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hmoty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při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vysokých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teplotách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a/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nebo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velkých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baryonových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hustotách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.</a:t>
            </a:r>
          </a:p>
          <a:p>
            <a:pPr marL="342900" indent="-342900" algn="l">
              <a:buFontTx/>
              <a:buAutoNum type="arabicPeriod"/>
              <a:defRPr/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342900" indent="-342900" algn="l">
              <a:buFontTx/>
              <a:buChar char="•"/>
              <a:defRPr/>
            </a:pPr>
            <a:endParaRPr lang="en-US" sz="9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sz="2400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Hlavní</a:t>
            </a:r>
            <a:r>
              <a:rPr lang="en-US" dirty="0" smtClean="0">
                <a:latin typeface="Comic Sans MS" charset="0"/>
              </a:rPr>
              <a:t> forma </a:t>
            </a:r>
            <a:r>
              <a:rPr lang="en-US" dirty="0" err="1" smtClean="0">
                <a:latin typeface="Comic Sans MS" charset="0"/>
              </a:rPr>
              <a:t>hmoty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krátce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po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velkém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třesku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.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342900" indent="-342900" algn="l">
              <a:buFontTx/>
              <a:buAutoNum type="arabicPeriod" startAt="2"/>
              <a:defRPr/>
            </a:pP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342900" indent="-342900" algn="l">
              <a:defRPr/>
            </a:pPr>
            <a:r>
              <a:rPr lang="en-US" sz="900" dirty="0">
                <a:latin typeface="Comic Sans MS" charset="0"/>
              </a:rPr>
              <a:t> </a:t>
            </a:r>
          </a:p>
          <a:p>
            <a:pPr marL="342900" indent="-342900" algn="l">
              <a:buFontTx/>
              <a:buAutoNum type="arabicPeriod" startAt="3"/>
              <a:defRPr/>
            </a:pPr>
            <a:r>
              <a:rPr lang="en-US" sz="2400" dirty="0" smtClean="0">
                <a:latin typeface="Comic Sans MS" charset="0"/>
              </a:rPr>
              <a:t> Je </a:t>
            </a:r>
            <a:r>
              <a:rPr lang="en-US" sz="2400" dirty="0" err="1" smtClean="0">
                <a:latin typeface="Comic Sans MS" charset="0"/>
              </a:rPr>
              <a:t>příkladem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jednoho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z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fázových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přechodů</a:t>
            </a:r>
            <a:r>
              <a:rPr lang="en-US" sz="2400" dirty="0" smtClean="0">
                <a:latin typeface="Comic Sans MS" charset="0"/>
              </a:rPr>
              <a:t>, </a:t>
            </a:r>
            <a:r>
              <a:rPr lang="en-US" sz="2400" dirty="0" err="1" smtClean="0">
                <a:latin typeface="Comic Sans MS" charset="0"/>
              </a:rPr>
              <a:t>ke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kterým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docházelo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při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vysokých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teplotách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po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vzniku</a:t>
            </a: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latin typeface="Comic Sans MS" charset="0"/>
              </a:rPr>
              <a:t>vesmíru</a:t>
            </a:r>
            <a:r>
              <a:rPr lang="en-US" sz="2400" dirty="0" smtClean="0">
                <a:latin typeface="Comic Sans MS" charset="0"/>
              </a:rPr>
              <a:t>.  </a:t>
            </a: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342900" indent="-342900" algn="l">
              <a:buFontTx/>
              <a:buChar char="•"/>
              <a:defRPr/>
            </a:pPr>
            <a:endParaRPr lang="en-US" sz="9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marL="457200" indent="-457200" algn="l">
              <a:buFont typeface="+mj-lt"/>
              <a:buAutoNum type="arabicPeriod" startAt="3"/>
              <a:defRPr/>
            </a:pPr>
            <a:r>
              <a:rPr lang="en-US" sz="2400" dirty="0" smtClean="0"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Vysvětluje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odkud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se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bere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hmota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hadronů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a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jak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dochází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uvěznění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kvarků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do </a:t>
            </a:r>
            <a:r>
              <a:rPr lang="en-US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hadronů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.  </a:t>
            </a:r>
            <a:endParaRPr lang="en-US" sz="2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251912" name="Text Box 1032"/>
          <p:cNvSpPr txBox="1">
            <a:spLocks noChangeArrowheads="1"/>
          </p:cNvSpPr>
          <p:nvPr/>
        </p:nvSpPr>
        <p:spPr bwMode="auto">
          <a:xfrm>
            <a:off x="228600" y="3810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Proč</a:t>
            </a:r>
            <a:r>
              <a:rPr lang="en-US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je </a:t>
            </a:r>
            <a:r>
              <a:rPr lang="en-US" sz="36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vark-</a:t>
            </a:r>
            <a:r>
              <a:rPr lang="en-US" sz="3600" b="1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luonové</a:t>
            </a:r>
            <a:r>
              <a:rPr lang="en-US" sz="3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009A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lazma</a:t>
            </a:r>
            <a:r>
              <a:rPr lang="en-US" sz="3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důležité</a:t>
            </a:r>
            <a:endParaRPr lang="en-US" sz="3600" b="1" i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1753" name="Rectangle 1033"/>
          <p:cNvSpPr>
            <a:spLocks noChangeArrowheads="1"/>
          </p:cNvSpPr>
          <p:nvPr/>
        </p:nvSpPr>
        <p:spPr bwMode="auto">
          <a:xfrm>
            <a:off x="0" y="184150"/>
            <a:ext cx="8686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endParaRPr lang="en-US" sz="3200" i="1" u="sng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1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0000"/>
          </a:srgb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50000"/>
          </a:srgbClr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2279</Words>
  <Application>Microsoft Macintosh PowerPoint</Application>
  <PresentationFormat>On-screen Show (4:3)</PresentationFormat>
  <Paragraphs>459</Paragraphs>
  <Slides>47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Default Design</vt:lpstr>
      <vt:lpstr>Equation</vt:lpstr>
      <vt:lpstr>VISIO</vt:lpstr>
      <vt:lpstr>Rovnice</vt:lpstr>
      <vt:lpstr>Équation</vt:lpstr>
      <vt:lpstr>Historie kvark-gluonového plazmatu </vt:lpstr>
      <vt:lpstr>PowerPoint Presentation</vt:lpstr>
      <vt:lpstr>Prologue</vt:lpstr>
      <vt:lpstr>PowerPoint Presentation</vt:lpstr>
      <vt:lpstr>PowerPoint Presentation</vt:lpstr>
      <vt:lpstr>Kvantová  Chromodynamika = teorie silných interakcí!</vt:lpstr>
      <vt:lpstr>PowerPoint Presentation</vt:lpstr>
      <vt:lpstr>PowerPoint Presentation</vt:lpstr>
      <vt:lpstr>PowerPoint Presentation</vt:lpstr>
      <vt:lpstr>Fázové diagramy: H2O a jaderná hmota</vt:lpstr>
      <vt:lpstr>Fázový diagram jaderné hmoty (QCD)</vt:lpstr>
      <vt:lpstr>Fázové přechody QCD</vt:lpstr>
      <vt:lpstr>Fázový diagram QCD</vt:lpstr>
      <vt:lpstr>Vysokoteplotní fázový přechod QCD v kostce</vt:lpstr>
      <vt:lpstr>Vysokoteplotní fázový přechod QCD v kostce</vt:lpstr>
      <vt:lpstr>PowerPoint Presentation</vt:lpstr>
      <vt:lpstr>PowerPoint Presentation</vt:lpstr>
      <vt:lpstr>Deconfinement</vt:lpstr>
      <vt:lpstr>Stavová rovnice při T &lt; 4Tc </vt:lpstr>
      <vt:lpstr>Plazma</vt:lpstr>
      <vt:lpstr>Druhy plazmatu</vt:lpstr>
      <vt:lpstr>PowerPoint Presentation</vt:lpstr>
      <vt:lpstr>Použití na případ QGP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Produkce „tvrdých“ částic v proton-protonových  a jádro-jaderných srážkách na RHIC</vt:lpstr>
      <vt:lpstr>PowerPoint Presentation</vt:lpstr>
      <vt:lpstr>Potlačení hadronů s velkým pT</vt:lpstr>
      <vt:lpstr>PowerPoint Presentation</vt:lpstr>
      <vt:lpstr>PowerPoint Presentation</vt:lpstr>
      <vt:lpstr>PowerPoint Presentation</vt:lpstr>
      <vt:lpstr>Měření tlaku plazmatu</vt:lpstr>
      <vt:lpstr>Eliptický tok: v rovině srážky nebo mimo</vt:lpstr>
      <vt:lpstr>Energetická závislost eliptického toku</vt:lpstr>
      <vt:lpstr>PowerPoint Presentation</vt:lpstr>
      <vt:lpstr>PowerPoint Presentation</vt:lpstr>
      <vt:lpstr>Hydrodynamika</vt:lpstr>
      <vt:lpstr>PowerPoint Presentation</vt:lpstr>
      <vt:lpstr>Velký srážek hadronů (LHC)  a jeho detektory</vt:lpstr>
      <vt:lpstr>PowerPoint Presentation</vt:lpstr>
      <vt:lpstr>PowerPoint Presentation</vt:lpstr>
      <vt:lpstr>PowerPoint Presentation</vt:lpstr>
      <vt:lpstr>Soustava urychlovačů v CERN</vt:lpstr>
    </vt:vector>
  </TitlesOfParts>
  <Company>NPI AS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Šumbera</dc:creator>
  <cp:lastModifiedBy>Michal Sumbera</cp:lastModifiedBy>
  <cp:revision>60</cp:revision>
  <dcterms:created xsi:type="dcterms:W3CDTF">2011-04-01T05:16:49Z</dcterms:created>
  <dcterms:modified xsi:type="dcterms:W3CDTF">2012-10-02T11:16:39Z</dcterms:modified>
</cp:coreProperties>
</file>